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90"/>
  </p:notesMasterIdLst>
  <p:sldIdLst>
    <p:sldId id="1118" r:id="rId13"/>
    <p:sldId id="258" r:id="rId14"/>
    <p:sldId id="1213" r:id="rId15"/>
    <p:sldId id="1151" r:id="rId16"/>
    <p:sldId id="1152" r:id="rId17"/>
    <p:sldId id="1153" r:id="rId18"/>
    <p:sldId id="1214" r:id="rId19"/>
    <p:sldId id="1215" r:id="rId20"/>
    <p:sldId id="1154" r:id="rId21"/>
    <p:sldId id="1216" r:id="rId22"/>
    <p:sldId id="1217" r:id="rId23"/>
    <p:sldId id="1218" r:id="rId24"/>
    <p:sldId id="1219" r:id="rId25"/>
    <p:sldId id="1220" r:id="rId26"/>
    <p:sldId id="1221" r:id="rId27"/>
    <p:sldId id="1155" r:id="rId28"/>
    <p:sldId id="1223" r:id="rId29"/>
    <p:sldId id="1224" r:id="rId30"/>
    <p:sldId id="1222" r:id="rId31"/>
    <p:sldId id="1225" r:id="rId32"/>
    <p:sldId id="1228" r:id="rId33"/>
    <p:sldId id="1230" r:id="rId34"/>
    <p:sldId id="1229" r:id="rId35"/>
    <p:sldId id="1226" r:id="rId36"/>
    <p:sldId id="1227" r:id="rId37"/>
    <p:sldId id="1231" r:id="rId38"/>
    <p:sldId id="1232" r:id="rId39"/>
    <p:sldId id="1235" r:id="rId40"/>
    <p:sldId id="1236" r:id="rId41"/>
    <p:sldId id="1237" r:id="rId42"/>
    <p:sldId id="1238" r:id="rId43"/>
    <p:sldId id="1239" r:id="rId44"/>
    <p:sldId id="1240" r:id="rId45"/>
    <p:sldId id="1241" r:id="rId46"/>
    <p:sldId id="1242" r:id="rId47"/>
    <p:sldId id="1286" r:id="rId48"/>
    <p:sldId id="1287" r:id="rId49"/>
    <p:sldId id="1243" r:id="rId50"/>
    <p:sldId id="1245" r:id="rId51"/>
    <p:sldId id="1246" r:id="rId52"/>
    <p:sldId id="1277" r:id="rId53"/>
    <p:sldId id="1249" r:id="rId54"/>
    <p:sldId id="1250" r:id="rId55"/>
    <p:sldId id="1251" r:id="rId56"/>
    <p:sldId id="1252" r:id="rId57"/>
    <p:sldId id="1253" r:id="rId58"/>
    <p:sldId id="1254" r:id="rId59"/>
    <p:sldId id="1255" r:id="rId60"/>
    <p:sldId id="1256" r:id="rId61"/>
    <p:sldId id="1257" r:id="rId62"/>
    <p:sldId id="1259" r:id="rId63"/>
    <p:sldId id="1258" r:id="rId64"/>
    <p:sldId id="1260" r:id="rId65"/>
    <p:sldId id="1261" r:id="rId66"/>
    <p:sldId id="1262" r:id="rId67"/>
    <p:sldId id="1264" r:id="rId68"/>
    <p:sldId id="1265" r:id="rId69"/>
    <p:sldId id="1266" r:id="rId70"/>
    <p:sldId id="1267" r:id="rId71"/>
    <p:sldId id="1268" r:id="rId72"/>
    <p:sldId id="1269" r:id="rId73"/>
    <p:sldId id="1270" r:id="rId74"/>
    <p:sldId id="1271" r:id="rId75"/>
    <p:sldId id="1272" r:id="rId76"/>
    <p:sldId id="1273" r:id="rId77"/>
    <p:sldId id="1274" r:id="rId78"/>
    <p:sldId id="1275" r:id="rId79"/>
    <p:sldId id="1276" r:id="rId80"/>
    <p:sldId id="1278" r:id="rId81"/>
    <p:sldId id="1279" r:id="rId82"/>
    <p:sldId id="1280" r:id="rId83"/>
    <p:sldId id="1282" r:id="rId84"/>
    <p:sldId id="1281" r:id="rId85"/>
    <p:sldId id="1283" r:id="rId86"/>
    <p:sldId id="1284" r:id="rId87"/>
    <p:sldId id="1285" r:id="rId88"/>
    <p:sldId id="295" r:id="rId89"/>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57"/>
    <p:restoredTop sz="83033"/>
  </p:normalViewPr>
  <p:slideViewPr>
    <p:cSldViewPr snapToGrid="0">
      <p:cViewPr varScale="1">
        <p:scale>
          <a:sx n="95" d="100"/>
          <a:sy n="95" d="100"/>
        </p:scale>
        <p:origin x="192" y="168"/>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notesMaster" Target="notesMasters/notesMaster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2023/3/13</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291145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4077169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303605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3422389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1915296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1099326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20</a:t>
            </a:fld>
            <a:endParaRPr lang="en-CN"/>
          </a:p>
        </p:txBody>
      </p:sp>
    </p:spTree>
    <p:extLst>
      <p:ext uri="{BB962C8B-B14F-4D97-AF65-F5344CB8AC3E}">
        <p14:creationId xmlns:p14="http://schemas.microsoft.com/office/powerpoint/2010/main" val="207385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4022251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428381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209156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311084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945516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4132242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1425426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2726688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232130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2127552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1698814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31</a:t>
            </a:fld>
            <a:endParaRPr lang="en-CN"/>
          </a:p>
        </p:txBody>
      </p:sp>
    </p:spTree>
    <p:extLst>
      <p:ext uri="{BB962C8B-B14F-4D97-AF65-F5344CB8AC3E}">
        <p14:creationId xmlns:p14="http://schemas.microsoft.com/office/powerpoint/2010/main" val="1253261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1429593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302416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163862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2013738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3572826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1268640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3592049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1793159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35492283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985172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3681678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874499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129338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27655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3929602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231437956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2839080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16963866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41705376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1420051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630345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24566512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33821970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132438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4078454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4847575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31997639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17389314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58</a:t>
            </a:fld>
            <a:endParaRPr lang="en-CN"/>
          </a:p>
        </p:txBody>
      </p:sp>
    </p:spTree>
    <p:extLst>
      <p:ext uri="{BB962C8B-B14F-4D97-AF65-F5344CB8AC3E}">
        <p14:creationId xmlns:p14="http://schemas.microsoft.com/office/powerpoint/2010/main" val="6525673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42524311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7885267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1670211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802638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782132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15841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3365144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8654708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3842483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3215364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6342458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30792155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37896614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71</a:t>
            </a:fld>
            <a:endParaRPr lang="en-CN"/>
          </a:p>
        </p:txBody>
      </p:sp>
    </p:spTree>
    <p:extLst>
      <p:ext uri="{BB962C8B-B14F-4D97-AF65-F5344CB8AC3E}">
        <p14:creationId xmlns:p14="http://schemas.microsoft.com/office/powerpoint/2010/main" val="2141823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72</a:t>
            </a:fld>
            <a:endParaRPr lang="en-CN"/>
          </a:p>
        </p:txBody>
      </p:sp>
    </p:spTree>
    <p:extLst>
      <p:ext uri="{BB962C8B-B14F-4D97-AF65-F5344CB8AC3E}">
        <p14:creationId xmlns:p14="http://schemas.microsoft.com/office/powerpoint/2010/main" val="20296526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73</a:t>
            </a:fld>
            <a:endParaRPr lang="en-CN"/>
          </a:p>
        </p:txBody>
      </p:sp>
    </p:spTree>
    <p:extLst>
      <p:ext uri="{BB962C8B-B14F-4D97-AF65-F5344CB8AC3E}">
        <p14:creationId xmlns:p14="http://schemas.microsoft.com/office/powerpoint/2010/main" val="1842669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74</a:t>
            </a:fld>
            <a:endParaRPr lang="en-CN"/>
          </a:p>
        </p:txBody>
      </p:sp>
    </p:spTree>
    <p:extLst>
      <p:ext uri="{BB962C8B-B14F-4D97-AF65-F5344CB8AC3E}">
        <p14:creationId xmlns:p14="http://schemas.microsoft.com/office/powerpoint/2010/main" val="101570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7746326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76</a:t>
            </a:fld>
            <a:endParaRPr lang="en-CN"/>
          </a:p>
        </p:txBody>
      </p:sp>
    </p:spTree>
    <p:extLst>
      <p:ext uri="{BB962C8B-B14F-4D97-AF65-F5344CB8AC3E}">
        <p14:creationId xmlns:p14="http://schemas.microsoft.com/office/powerpoint/2010/main" val="736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266211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1314767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3/13/23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3/13/23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3/13/23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3/13/23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3/13/23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3/13/23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3/13/23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3/13/23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3/13/23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3/13/23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3/13/23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3/13/23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3/13/23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3/13/23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3/13/23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3/13/23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3/13/23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3/13/23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3/13/23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3/13/23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3/13/23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3/13/23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3/13/23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3/13/23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3/13/23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3/13/23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3/13/23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3/13/23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3/13/23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3/13/23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3/13/23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3/13/23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3/13/23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3/13/23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3/13/23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3/13/23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3/13/23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3/13/23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3/13/23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3/13/23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3/13/23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3/13/23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3/13/23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3/13/23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3/13/23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3/13/23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3/13/23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3/13/23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3/13/23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3/13/23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3/13/23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3/13/23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3/13/23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3/13/23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3/13/23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3/13/23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3/13/23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3/13/23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3/13/23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3/13/23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3/13/23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3/13/23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3/13/23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3/13/23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3/13/23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3/13/23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3/13/23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3/13/23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3/13/23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3/13/23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3/13/23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3/13/23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3/13/23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3/13/23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3/13/23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3/13/23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3/13/23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3/13/23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3/13/23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3/13/23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3/13/23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3/13/23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3/13/23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3/13/23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3/13/23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3/13/23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3/13/23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3/13/23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3/13/23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3/13/23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3/13/23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3/13/23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3/13/23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3/13/23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3/13/23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3/13/23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3/13/23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3/13/23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3/13/23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3/13/23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3/13/23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3/13/23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3/13/23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3/13/23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3/13/23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3/13/23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3/13/23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3/13/23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3/13/23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3/13/23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3/13/23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3/13/23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3/13/23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3/13/23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3/13/23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3/13/23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3/13/23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3/13/23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3/13/23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3/13/23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3/13/23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3/13/23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3/13/23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3/13/23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3/13/23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3/13/23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3/13/23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3/13/23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3/13/23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3/13/23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3/13/23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3/13/23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3/13/23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3/13/23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3/13/23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3/13/23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3/13/23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3/13/23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3/13/23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3/13/23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3/13/23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3/13/23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3/13/23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3/13/23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第三章 句法分析</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a:p>
        </p:txBody>
      </p:sp>
      <p:sp>
        <p:nvSpPr>
          <p:cNvPr id="4" name="TextBox 3">
            <a:extLst>
              <a:ext uri="{FF2B5EF4-FFF2-40B4-BE49-F238E27FC236}">
                <a16:creationId xmlns:a16="http://schemas.microsoft.com/office/drawing/2014/main" id="{84F3958B-6FBC-C45A-C23C-1394D8EBF2D9}"/>
              </a:ext>
            </a:extLst>
          </p:cNvPr>
          <p:cNvSpPr txBox="1"/>
          <p:nvPr/>
        </p:nvSpPr>
        <p:spPr>
          <a:xfrm>
            <a:off x="412440" y="1047372"/>
            <a:ext cx="11235047" cy="1115626"/>
          </a:xfrm>
          <a:prstGeom prst="rect">
            <a:avLst/>
          </a:prstGeom>
          <a:noFill/>
        </p:spPr>
        <p:txBody>
          <a:bodyPr wrap="square">
            <a:spAutoFit/>
          </a:bodyPr>
          <a:lstStyle/>
          <a:p>
            <a:pPr>
              <a:lnSpc>
                <a:spcPct val="125000"/>
              </a:lnSpc>
              <a:spcBef>
                <a:spcPts val="1200"/>
              </a:spcBef>
            </a:pPr>
            <a:r>
              <a:rPr lang="zh-CN" altLang="en-US" sz="2800" b="0" i="0" dirty="0">
                <a:effectLst/>
                <a:latin typeface="Microsoft YaHei" panose="020B0503020204020204" pitchFamily="34" charset="-122"/>
                <a:ea typeface="Microsoft YaHei" panose="020B0503020204020204" pitchFamily="34" charset="-122"/>
              </a:rPr>
              <a:t>由于成分语法局限于表层结构分析，</a:t>
            </a:r>
            <a:r>
              <a:rPr lang="zh-CN" altLang="en-US" sz="2800" b="1" i="0" dirty="0">
                <a:effectLst/>
                <a:latin typeface="Microsoft YaHei" panose="020B0503020204020204" pitchFamily="34" charset="-122"/>
                <a:ea typeface="Microsoft YaHei" panose="020B0503020204020204" pitchFamily="34" charset="-122"/>
              </a:rPr>
              <a:t>不能彻底解决句法和语义问题</a:t>
            </a:r>
            <a:r>
              <a:rPr lang="zh-CN" altLang="en-US" sz="2800" b="0" i="0" dirty="0">
                <a:effectLst/>
                <a:latin typeface="Microsoft YaHei" panose="020B0503020204020204" pitchFamily="34" charset="-122"/>
                <a:ea typeface="Microsoft YaHei" panose="020B0503020204020204" pitchFamily="34" charset="-122"/>
              </a:rPr>
              <a:t>，因此存在非连续成分、结构歧义等问题。</a:t>
            </a:r>
            <a:endParaRPr lang="en-CN" sz="28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A0C48E95-0F1D-FA1E-07BB-746034993542}"/>
              </a:ext>
            </a:extLst>
          </p:cNvPr>
          <p:cNvPicPr>
            <a:picLocks noChangeAspect="1"/>
          </p:cNvPicPr>
          <p:nvPr/>
        </p:nvPicPr>
        <p:blipFill>
          <a:blip r:embed="rId3"/>
          <a:stretch>
            <a:fillRect/>
          </a:stretch>
        </p:blipFill>
        <p:spPr>
          <a:xfrm>
            <a:off x="412440" y="3074256"/>
            <a:ext cx="5295903" cy="3039801"/>
          </a:xfrm>
          <a:prstGeom prst="rect">
            <a:avLst/>
          </a:prstGeom>
        </p:spPr>
      </p:pic>
      <p:pic>
        <p:nvPicPr>
          <p:cNvPr id="6" name="Picture 5">
            <a:extLst>
              <a:ext uri="{FF2B5EF4-FFF2-40B4-BE49-F238E27FC236}">
                <a16:creationId xmlns:a16="http://schemas.microsoft.com/office/drawing/2014/main" id="{801D2F5E-F11C-5401-EEEA-F8FE4B4EAD17}"/>
              </a:ext>
            </a:extLst>
          </p:cNvPr>
          <p:cNvPicPr>
            <a:picLocks noChangeAspect="1"/>
          </p:cNvPicPr>
          <p:nvPr/>
        </p:nvPicPr>
        <p:blipFill>
          <a:blip r:embed="rId4"/>
          <a:stretch>
            <a:fillRect/>
          </a:stretch>
        </p:blipFill>
        <p:spPr>
          <a:xfrm>
            <a:off x="6096000" y="2669982"/>
            <a:ext cx="5113338" cy="3451796"/>
          </a:xfrm>
          <a:prstGeom prst="rect">
            <a:avLst/>
          </a:prstGeom>
        </p:spPr>
      </p:pic>
    </p:spTree>
    <p:extLst>
      <p:ext uri="{BB962C8B-B14F-4D97-AF65-F5344CB8AC3E}">
        <p14:creationId xmlns:p14="http://schemas.microsoft.com/office/powerpoint/2010/main" val="999818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a:p>
        </p:txBody>
      </p:sp>
      <p:sp>
        <p:nvSpPr>
          <p:cNvPr id="4" name="TextBox 3">
            <a:extLst>
              <a:ext uri="{FF2B5EF4-FFF2-40B4-BE49-F238E27FC236}">
                <a16:creationId xmlns:a16="http://schemas.microsoft.com/office/drawing/2014/main" id="{84F3958B-6FBC-C45A-C23C-1394D8EBF2D9}"/>
              </a:ext>
            </a:extLst>
          </p:cNvPr>
          <p:cNvSpPr txBox="1"/>
          <p:nvPr/>
        </p:nvSpPr>
        <p:spPr>
          <a:xfrm>
            <a:off x="295867" y="1030287"/>
            <a:ext cx="11600266" cy="4666790"/>
          </a:xfrm>
          <a:prstGeom prst="rect">
            <a:avLst/>
          </a:prstGeom>
          <a:noFill/>
        </p:spPr>
        <p:txBody>
          <a:bodyPr wrap="square">
            <a:spAutoFit/>
          </a:bodyPr>
          <a:lstStyle/>
          <a:p>
            <a:pPr>
              <a:lnSpc>
                <a:spcPct val="125000"/>
              </a:lnSpc>
              <a:spcBef>
                <a:spcPts val="1200"/>
              </a:spcBef>
            </a:pPr>
            <a:r>
              <a:rPr lang="en-US" sz="2800" b="0" i="0" dirty="0">
                <a:effectLst/>
                <a:latin typeface="Microsoft YaHei" panose="020B0503020204020204" pitchFamily="34" charset="-122"/>
                <a:ea typeface="Microsoft YaHei" panose="020B0503020204020204" pitchFamily="34" charset="-122"/>
              </a:rPr>
              <a:t>Lucien </a:t>
            </a:r>
            <a:r>
              <a:rPr lang="en-US" sz="2800" b="0" i="0" dirty="0" err="1">
                <a:effectLst/>
                <a:latin typeface="Microsoft YaHei" panose="020B0503020204020204" pitchFamily="34" charset="-122"/>
                <a:ea typeface="Microsoft YaHei" panose="020B0503020204020204" pitchFamily="34" charset="-122"/>
              </a:rPr>
              <a:t>Tesnière</a:t>
            </a:r>
            <a:r>
              <a:rPr lang="en-US" sz="2800" b="0" i="0" dirty="0">
                <a:effectLst/>
                <a:latin typeface="Microsoft YaHei" panose="020B0503020204020204" pitchFamily="34" charset="-122"/>
                <a:ea typeface="Microsoft YaHei" panose="020B0503020204020204" pitchFamily="34" charset="-122"/>
              </a:rPr>
              <a:t> </a:t>
            </a:r>
            <a:r>
              <a:rPr lang="zh-CN" altLang="en-US" sz="2800" b="0" i="0" dirty="0">
                <a:effectLst/>
                <a:latin typeface="Microsoft YaHei" panose="020B0503020204020204" pitchFamily="34" charset="-122"/>
                <a:ea typeface="Microsoft YaHei" panose="020B0503020204020204" pitchFamily="34" charset="-122"/>
              </a:rPr>
              <a:t> </a:t>
            </a:r>
            <a:r>
              <a:rPr lang="en-US" altLang="zh-CN" sz="2800" b="0" i="0" dirty="0">
                <a:effectLst/>
                <a:latin typeface="Microsoft YaHei" panose="020B0503020204020204" pitchFamily="34" charset="-122"/>
                <a:ea typeface="Microsoft YaHei" panose="020B0503020204020204" pitchFamily="34" charset="-122"/>
              </a:rPr>
              <a:t>1959 </a:t>
            </a:r>
            <a:r>
              <a:rPr lang="zh-CN" altLang="en-US" sz="2800" b="0" i="0" dirty="0">
                <a:effectLst/>
                <a:latin typeface="Microsoft YaHei" panose="020B0503020204020204" pitchFamily="34" charset="-122"/>
                <a:ea typeface="Microsoft YaHei" panose="020B0503020204020204" pitchFamily="34" charset="-122"/>
              </a:rPr>
              <a:t>年发表的</a:t>
            </a:r>
            <a:r>
              <a:rPr lang="en-US" altLang="zh-CN" sz="2800" b="0" i="0" dirty="0">
                <a:effectLst/>
                <a:latin typeface="Microsoft YaHei" panose="020B0503020204020204" pitchFamily="34" charset="-122"/>
                <a:ea typeface="Microsoft YaHei" panose="020B0503020204020204" pitchFamily="34" charset="-122"/>
              </a:rPr>
              <a:t>《</a:t>
            </a:r>
            <a:r>
              <a:rPr lang="en-US" sz="2800" i="0" dirty="0" err="1">
                <a:effectLst/>
                <a:latin typeface="Microsoft YaHei" panose="020B0503020204020204" pitchFamily="34" charset="-122"/>
                <a:ea typeface="Microsoft YaHei" panose="020B0503020204020204" pitchFamily="34" charset="-122"/>
              </a:rPr>
              <a:t>Eléments</a:t>
            </a:r>
            <a:r>
              <a:rPr lang="en-US" sz="2800" i="0" dirty="0">
                <a:effectLst/>
                <a:latin typeface="Microsoft YaHei" panose="020B0503020204020204" pitchFamily="34" charset="-122"/>
                <a:ea typeface="Microsoft YaHei" panose="020B0503020204020204" pitchFamily="34" charset="-122"/>
              </a:rPr>
              <a:t> de </a:t>
            </a:r>
            <a:r>
              <a:rPr lang="en-US" sz="2800" i="0" dirty="0" err="1">
                <a:effectLst/>
                <a:latin typeface="Microsoft YaHei" panose="020B0503020204020204" pitchFamily="34" charset="-122"/>
                <a:ea typeface="Microsoft YaHei" panose="020B0503020204020204" pitchFamily="34" charset="-122"/>
              </a:rPr>
              <a:t>syntaxe</a:t>
            </a:r>
            <a:r>
              <a:rPr lang="en-US" sz="2800" i="0" dirty="0">
                <a:effectLst/>
                <a:latin typeface="Microsoft YaHei" panose="020B0503020204020204" pitchFamily="34" charset="-122"/>
                <a:ea typeface="Microsoft YaHei" panose="020B0503020204020204" pitchFamily="34" charset="-122"/>
              </a:rPr>
              <a:t> </a:t>
            </a:r>
            <a:r>
              <a:rPr lang="en-US" sz="2800" i="0" dirty="0" err="1">
                <a:effectLst/>
                <a:latin typeface="Microsoft YaHei" panose="020B0503020204020204" pitchFamily="34" charset="-122"/>
                <a:ea typeface="Microsoft YaHei" panose="020B0503020204020204" pitchFamily="34" charset="-122"/>
              </a:rPr>
              <a:t>structurale</a:t>
            </a:r>
            <a:r>
              <a:rPr lang="en-US" sz="2800" b="0" i="0" dirty="0">
                <a:effectLst/>
                <a:latin typeface="Microsoft YaHei" panose="020B0503020204020204" pitchFamily="34" charset="-122"/>
                <a:ea typeface="Microsoft YaHei" panose="020B0503020204020204" pitchFamily="34" charset="-122"/>
              </a:rPr>
              <a:t>》</a:t>
            </a:r>
            <a:r>
              <a:rPr lang="zh-CN" altLang="en-US" sz="2800" b="0" i="0" dirty="0">
                <a:effectLst/>
                <a:latin typeface="Microsoft YaHei" panose="020B0503020204020204" pitchFamily="34" charset="-122"/>
                <a:ea typeface="Microsoft YaHei" panose="020B0503020204020204" pitchFamily="34" charset="-122"/>
              </a:rPr>
              <a:t>奠定了句法依存关系研究的基础</a:t>
            </a:r>
            <a:endParaRPr lang="en-US" altLang="zh-CN" sz="2800" b="0" i="0" dirty="0">
              <a:effectLst/>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在基于依存关系的语法中，句子中的每个成分对应句法结构中的</a:t>
            </a:r>
            <a:r>
              <a:rPr lang="zh-CN" altLang="en-US" sz="2800" b="1" dirty="0">
                <a:latin typeface="Microsoft YaHei" panose="020B0503020204020204" pitchFamily="34" charset="-122"/>
                <a:ea typeface="Microsoft YaHei" panose="020B0503020204020204" pitchFamily="34" charset="-122"/>
              </a:rPr>
              <a:t>唯一一个节点</a:t>
            </a:r>
            <a:r>
              <a:rPr lang="zh-CN" altLang="en-US" sz="2800" dirty="0">
                <a:latin typeface="Microsoft YaHei" panose="020B0503020204020204" pitchFamily="34" charset="-122"/>
                <a:ea typeface="Microsoft YaHei" panose="020B0503020204020204" pitchFamily="34" charset="-122"/>
              </a:rPr>
              <a:t>。两个成分之间的</a:t>
            </a:r>
            <a:r>
              <a:rPr lang="zh-CN" altLang="en-US" sz="2800" b="1" dirty="0">
                <a:latin typeface="Microsoft YaHei" panose="020B0503020204020204" pitchFamily="34" charset="-122"/>
                <a:ea typeface="Microsoft YaHei" panose="020B0503020204020204" pitchFamily="34" charset="-122"/>
              </a:rPr>
              <a:t>依存关系是二元的非对称关系</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具有方向性</a:t>
            </a:r>
            <a:r>
              <a:rPr lang="zh-CN" altLang="en-US" sz="2800" dirty="0">
                <a:latin typeface="Microsoft YaHei" panose="020B0503020204020204" pitchFamily="34" charset="-122"/>
                <a:ea typeface="Microsoft YaHei" panose="020B0503020204020204" pitchFamily="34" charset="-122"/>
              </a:rPr>
              <a:t>，一个成分是中心语，另一个成分依附于中心语存在，</a:t>
            </a:r>
            <a:r>
              <a:rPr lang="zh-CN" altLang="en-US" sz="2800" b="1" dirty="0">
                <a:latin typeface="Microsoft YaHei" panose="020B0503020204020204" pitchFamily="34" charset="-122"/>
                <a:ea typeface="Microsoft YaHei" panose="020B0503020204020204" pitchFamily="34" charset="-122"/>
              </a:rPr>
              <a:t>关系从中心语成分指向依存成分</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marL="800100" lvl="1" indent="-342900">
              <a:lnSpc>
                <a:spcPct val="125000"/>
              </a:lnSpc>
              <a:spcBef>
                <a:spcPts val="1200"/>
              </a:spcBef>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中心成分</a:t>
            </a:r>
            <a:r>
              <a:rPr lang="zh-CN" altLang="en-US" sz="2400" dirty="0">
                <a:latin typeface="Microsoft YaHei" panose="020B0503020204020204" pitchFamily="34" charset="-122"/>
                <a:ea typeface="Microsoft YaHei" panose="020B0503020204020204" pitchFamily="34" charset="-122"/>
              </a:rPr>
              <a:t>称为中心词或支配者（</a:t>
            </a:r>
            <a:r>
              <a:rPr lang="en-US" sz="2400" dirty="0" err="1">
                <a:latin typeface="Microsoft YaHei" panose="020B0503020204020204" pitchFamily="34" charset="-122"/>
                <a:ea typeface="Microsoft YaHei" panose="020B0503020204020204" pitchFamily="34" charset="-122"/>
              </a:rPr>
              <a:t>Governor，Regent，Head</a:t>
            </a:r>
            <a:r>
              <a:rPr lang="en-US" sz="2400" dirty="0">
                <a:latin typeface="Microsoft YaHei" panose="020B0503020204020204" pitchFamily="34" charset="-122"/>
                <a:ea typeface="Microsoft YaHei" panose="020B0503020204020204" pitchFamily="34" charset="-122"/>
              </a:rPr>
              <a:t>）</a:t>
            </a:r>
          </a:p>
          <a:p>
            <a:pPr marL="800100" lvl="1" indent="-342900">
              <a:lnSpc>
                <a:spcPct val="125000"/>
              </a:lnSpc>
              <a:spcBef>
                <a:spcPts val="1200"/>
              </a:spcBef>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依存成分</a:t>
            </a:r>
            <a:r>
              <a:rPr lang="zh-CN" altLang="en-US" sz="2400" dirty="0">
                <a:latin typeface="Microsoft YaHei" panose="020B0503020204020204" pitchFamily="34" charset="-122"/>
                <a:ea typeface="Microsoft YaHei" panose="020B0503020204020204" pitchFamily="34" charset="-122"/>
              </a:rPr>
              <a:t>也称为修饰词或从属者（</a:t>
            </a:r>
            <a:r>
              <a:rPr lang="en-US" sz="2400" dirty="0" err="1">
                <a:latin typeface="Microsoft YaHei" panose="020B0503020204020204" pitchFamily="34" charset="-122"/>
                <a:ea typeface="Microsoft YaHei" panose="020B0503020204020204" pitchFamily="34" charset="-122"/>
              </a:rPr>
              <a:t>Modifier，Subordinate，Dependency</a:t>
            </a:r>
            <a:r>
              <a:rPr 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1081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a:p>
        </p:txBody>
      </p:sp>
      <p:pic>
        <p:nvPicPr>
          <p:cNvPr id="5" name="Picture 4">
            <a:extLst>
              <a:ext uri="{FF2B5EF4-FFF2-40B4-BE49-F238E27FC236}">
                <a16:creationId xmlns:a16="http://schemas.microsoft.com/office/drawing/2014/main" id="{409CDB33-2497-1D0B-0364-E210137BD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627" y="1110876"/>
            <a:ext cx="7772400" cy="2017264"/>
          </a:xfrm>
          <a:prstGeom prst="rect">
            <a:avLst/>
          </a:prstGeom>
        </p:spPr>
      </p:pic>
      <p:sp>
        <p:nvSpPr>
          <p:cNvPr id="7" name="TextBox 6">
            <a:extLst>
              <a:ext uri="{FF2B5EF4-FFF2-40B4-BE49-F238E27FC236}">
                <a16:creationId xmlns:a16="http://schemas.microsoft.com/office/drawing/2014/main" id="{D9E981C2-0A74-E2A0-E34D-5FC2ED399C59}"/>
              </a:ext>
            </a:extLst>
          </p:cNvPr>
          <p:cNvSpPr txBox="1"/>
          <p:nvPr/>
        </p:nvSpPr>
        <p:spPr>
          <a:xfrm>
            <a:off x="391883" y="3190463"/>
            <a:ext cx="11368315" cy="1120307"/>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两个单词之间是否存在依存关系？单词之间谁处于支配地位？谁处于从属地位？建立这些词与词之间关系的依据是什么？</a:t>
            </a:r>
            <a:endParaRPr lang="en-CN" sz="28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310D43FD-654A-BE23-C031-E75D4CF5DE56}"/>
              </a:ext>
            </a:extLst>
          </p:cNvPr>
          <p:cNvSpPr txBox="1"/>
          <p:nvPr/>
        </p:nvSpPr>
        <p:spPr>
          <a:xfrm>
            <a:off x="452438" y="4527437"/>
            <a:ext cx="11195049" cy="1896801"/>
          </a:xfrm>
          <a:prstGeom prst="rect">
            <a:avLst/>
          </a:prstGeom>
          <a:noFill/>
        </p:spPr>
        <p:txBody>
          <a:bodyPr wrap="square">
            <a:spAutoFit/>
          </a:bodyPr>
          <a:lstStyle/>
          <a:p>
            <a:pPr>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配价（</a:t>
            </a:r>
            <a:r>
              <a:rPr lang="en-US" sz="2400" dirty="0">
                <a:latin typeface="Microsoft YaHei" panose="020B0503020204020204" pitchFamily="34" charset="-122"/>
                <a:ea typeface="Microsoft YaHei" panose="020B0503020204020204" pitchFamily="34" charset="-122"/>
              </a:rPr>
              <a:t>Valency）</a:t>
            </a:r>
            <a:r>
              <a:rPr lang="zh-CN" altLang="en-US" sz="2400" dirty="0">
                <a:latin typeface="Microsoft YaHei" panose="020B0503020204020204" pitchFamily="34" charset="-122"/>
                <a:ea typeface="Microsoft YaHei" panose="020B0503020204020204" pitchFamily="34" charset="-122"/>
              </a:rPr>
              <a:t>理论是其中最为经典的论著之一，</a:t>
            </a:r>
            <a:r>
              <a:rPr lang="zh-CN" altLang="en-US" sz="2400" b="1" dirty="0">
                <a:latin typeface="Microsoft YaHei" panose="020B0503020204020204" pitchFamily="34" charset="-122"/>
                <a:ea typeface="Microsoft YaHei" panose="020B0503020204020204" pitchFamily="34" charset="-122"/>
              </a:rPr>
              <a:t>价</a:t>
            </a:r>
            <a:r>
              <a:rPr lang="zh-CN" altLang="en-US" sz="2400" dirty="0">
                <a:latin typeface="Microsoft YaHei" panose="020B0503020204020204" pitchFamily="34" charset="-122"/>
                <a:ea typeface="Microsoft YaHei" panose="020B0503020204020204" pitchFamily="34" charset="-122"/>
              </a:rPr>
              <a:t>是词语的一个属性，表示某个词语与其他词语结合的能力。</a:t>
            </a:r>
            <a:r>
              <a:rPr lang="zh-CN" altLang="en-US" sz="2400" b="1" dirty="0">
                <a:latin typeface="Microsoft YaHei" panose="020B0503020204020204" pitchFamily="34" charset="-122"/>
                <a:ea typeface="Microsoft YaHei" panose="020B0503020204020204" pitchFamily="34" charset="-122"/>
              </a:rPr>
              <a:t>配价模式 </a:t>
            </a:r>
            <a:r>
              <a:rPr lang="en-US" altLang="zh-CN" sz="2400" b="1" dirty="0">
                <a:latin typeface="Microsoft YaHei" panose="020B0503020204020204" pitchFamily="34" charset="-122"/>
                <a:ea typeface="Microsoft YaHei" panose="020B0503020204020204" pitchFamily="34" charset="-122"/>
              </a:rPr>
              <a:t>(</a:t>
            </a:r>
            <a:r>
              <a:rPr lang="en-US" sz="2400" b="1" dirty="0">
                <a:latin typeface="Microsoft YaHei" panose="020B0503020204020204" pitchFamily="34" charset="-122"/>
                <a:ea typeface="Microsoft YaHei" panose="020B0503020204020204" pitchFamily="34" charset="-122"/>
              </a:rPr>
              <a:t>Valency</a:t>
            </a:r>
            <a:r>
              <a:rPr lang="zh-CN" altLang="en-US" sz="2400" b="1" dirty="0">
                <a:latin typeface="Microsoft YaHei" panose="020B0503020204020204" pitchFamily="34" charset="-122"/>
                <a:ea typeface="Microsoft YaHei" panose="020B0503020204020204" pitchFamily="34" charset="-122"/>
              </a:rPr>
              <a:t> </a:t>
            </a:r>
            <a:r>
              <a:rPr lang="en-US" sz="2400" b="1" dirty="0">
                <a:latin typeface="Microsoft YaHei" panose="020B0503020204020204" pitchFamily="34" charset="-122"/>
                <a:ea typeface="Microsoft YaHei" panose="020B0503020204020204" pitchFamily="34" charset="-122"/>
              </a:rPr>
              <a:t>pattern) </a:t>
            </a:r>
            <a:r>
              <a:rPr lang="zh-CN" altLang="en-US" sz="2400" dirty="0">
                <a:latin typeface="Microsoft YaHei" panose="020B0503020204020204" pitchFamily="34" charset="-122"/>
                <a:ea typeface="Microsoft YaHei" panose="020B0503020204020204" pitchFamily="34" charset="-122"/>
              </a:rPr>
              <a:t>则是描述了某一个具有特定意义的词的出现语境，以及当一个词出现在一个特定的模式下时，还有哪些词语会出现在这个模式下及其语义角色。</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35765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a:p>
        </p:txBody>
      </p:sp>
      <p:sp>
        <p:nvSpPr>
          <p:cNvPr id="7" name="TextBox 6">
            <a:extLst>
              <a:ext uri="{FF2B5EF4-FFF2-40B4-BE49-F238E27FC236}">
                <a16:creationId xmlns:a16="http://schemas.microsoft.com/office/drawing/2014/main" id="{D9E981C2-0A74-E2A0-E34D-5FC2ED399C59}"/>
              </a:ext>
            </a:extLst>
          </p:cNvPr>
          <p:cNvSpPr txBox="1"/>
          <p:nvPr/>
        </p:nvSpPr>
        <p:spPr>
          <a:xfrm>
            <a:off x="411842" y="1040458"/>
            <a:ext cx="11368315" cy="2197525"/>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词语间的依存关系还可以根据语法关系定义为不同的类型，</a:t>
            </a:r>
            <a:r>
              <a:rPr lang="en-US" altLang="zh-CN" sz="2800" dirty="0">
                <a:latin typeface="Microsoft YaHei" panose="020B0503020204020204" pitchFamily="34" charset="-122"/>
                <a:ea typeface="Microsoft YaHei" panose="020B0503020204020204" pitchFamily="34" charset="-122"/>
              </a:rPr>
              <a:t>Carroll</a:t>
            </a:r>
            <a:r>
              <a:rPr lang="zh-CN" altLang="en-US" sz="2800" dirty="0">
                <a:latin typeface="Microsoft YaHei" panose="020B0503020204020204" pitchFamily="34" charset="-122"/>
                <a:ea typeface="Microsoft YaHei" panose="020B0503020204020204" pitchFamily="34" charset="-122"/>
              </a:rPr>
              <a:t>等人将依存关系细分为了</a:t>
            </a:r>
            <a:r>
              <a:rPr lang="en-US" altLang="zh-CN" sz="2800" b="1" dirty="0">
                <a:latin typeface="Microsoft YaHei" panose="020B0503020204020204" pitchFamily="34" charset="-122"/>
                <a:ea typeface="Microsoft YaHei" panose="020B0503020204020204" pitchFamily="34" charset="-122"/>
              </a:rPr>
              <a:t>20</a:t>
            </a:r>
            <a:r>
              <a:rPr lang="zh-CN" altLang="en-US" sz="2800" b="1" dirty="0">
                <a:latin typeface="Microsoft YaHei" panose="020B0503020204020204" pitchFamily="34" charset="-122"/>
                <a:ea typeface="Microsoft YaHei" panose="020B0503020204020204" pitchFamily="34" charset="-122"/>
              </a:rPr>
              <a:t>种</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并给出了关系之间的层级结构</a:t>
            </a:r>
            <a:r>
              <a:rPr lang="zh-CN" altLang="en-US" sz="2800" dirty="0">
                <a:latin typeface="Microsoft YaHei" panose="020B0503020204020204" pitchFamily="34" charset="-122"/>
                <a:ea typeface="Microsoft YaHei" panose="020B0503020204020204" pitchFamily="34" charset="-122"/>
              </a:rPr>
              <a:t>。</a:t>
            </a:r>
            <a:r>
              <a:rPr lang="en-US" altLang="zh-CN" sz="2800" dirty="0" err="1">
                <a:latin typeface="Microsoft YaHei" panose="020B0503020204020204" pitchFamily="34" charset="-122"/>
                <a:ea typeface="Microsoft YaHei" panose="020B0503020204020204" pitchFamily="34" charset="-122"/>
              </a:rPr>
              <a:t>Marneffe</a:t>
            </a:r>
            <a:r>
              <a:rPr lang="zh-CN" altLang="en-US" sz="2800" dirty="0">
                <a:latin typeface="Microsoft YaHei" panose="020B0503020204020204" pitchFamily="34" charset="-122"/>
                <a:ea typeface="Microsoft YaHei" panose="020B0503020204020204" pitchFamily="34" charset="-122"/>
              </a:rPr>
              <a:t>等人在上述工作的基础上对依存关系进行了进一步的细化，定义了</a:t>
            </a:r>
            <a:r>
              <a:rPr lang="en-US" altLang="zh-CN" sz="2800" b="1" dirty="0">
                <a:latin typeface="Microsoft YaHei" panose="020B0503020204020204" pitchFamily="34" charset="-122"/>
                <a:ea typeface="Microsoft YaHei" panose="020B0503020204020204" pitchFamily="34" charset="-122"/>
              </a:rPr>
              <a:t>48</a:t>
            </a:r>
            <a:r>
              <a:rPr lang="zh-CN" altLang="en-US" sz="2800" b="1" dirty="0">
                <a:latin typeface="Microsoft YaHei" panose="020B0503020204020204" pitchFamily="34" charset="-122"/>
                <a:ea typeface="Microsoft YaHei" panose="020B0503020204020204" pitchFamily="34" charset="-122"/>
              </a:rPr>
              <a:t>种</a:t>
            </a:r>
            <a:r>
              <a:rPr lang="zh-CN" altLang="en-US" sz="2800" dirty="0">
                <a:latin typeface="Microsoft YaHei" panose="020B0503020204020204" pitchFamily="34" charset="-122"/>
                <a:ea typeface="Microsoft YaHei" panose="020B0503020204020204" pitchFamily="34" charset="-122"/>
              </a:rPr>
              <a:t>依存关系，主要分为论元依存关系和修饰语依存关系两大类。</a:t>
            </a:r>
            <a:endParaRPr lang="en-CN" sz="28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8AE82A7A-6D34-2736-DA98-12CA2AC97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49" y="3620018"/>
            <a:ext cx="6184900" cy="2730500"/>
          </a:xfrm>
          <a:prstGeom prst="rect">
            <a:avLst/>
          </a:prstGeom>
        </p:spPr>
      </p:pic>
    </p:spTree>
    <p:extLst>
      <p:ext uri="{BB962C8B-B14F-4D97-AF65-F5344CB8AC3E}">
        <p14:creationId xmlns:p14="http://schemas.microsoft.com/office/powerpoint/2010/main" val="3925476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a:p>
        </p:txBody>
      </p:sp>
      <p:sp>
        <p:nvSpPr>
          <p:cNvPr id="7" name="TextBox 6">
            <a:extLst>
              <a:ext uri="{FF2B5EF4-FFF2-40B4-BE49-F238E27FC236}">
                <a16:creationId xmlns:a16="http://schemas.microsoft.com/office/drawing/2014/main" id="{D9E981C2-0A74-E2A0-E34D-5FC2ED399C59}"/>
              </a:ext>
            </a:extLst>
          </p:cNvPr>
          <p:cNvSpPr txBox="1"/>
          <p:nvPr/>
        </p:nvSpPr>
        <p:spPr>
          <a:xfrm>
            <a:off x="411842" y="1040458"/>
            <a:ext cx="11368315" cy="1115626"/>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依存语法中根据依存成分与中心语或姐妹成分在语序上的关系，可以分为</a:t>
            </a:r>
            <a:r>
              <a:rPr lang="zh-CN" altLang="en-US" sz="2800" b="1" dirty="0">
                <a:latin typeface="Microsoft YaHei" panose="020B0503020204020204" pitchFamily="34" charset="-122"/>
                <a:ea typeface="Microsoft YaHei" panose="020B0503020204020204" pitchFamily="34" charset="-122"/>
              </a:rPr>
              <a:t>符合投射性原则</a:t>
            </a:r>
            <a:r>
              <a:rPr lang="zh-CN" altLang="en-US" sz="2800" dirty="0">
                <a:latin typeface="Microsoft YaHei" panose="020B0503020204020204" pitchFamily="34" charset="-122"/>
                <a:ea typeface="Microsoft YaHei" panose="020B0503020204020204" pitchFamily="34" charset="-122"/>
              </a:rPr>
              <a:t>和</a:t>
            </a:r>
            <a:r>
              <a:rPr lang="zh-CN" altLang="en-US" sz="2800" b="1" dirty="0">
                <a:latin typeface="Microsoft YaHei" panose="020B0503020204020204" pitchFamily="34" charset="-122"/>
                <a:ea typeface="Microsoft YaHei" panose="020B0503020204020204" pitchFamily="34" charset="-122"/>
              </a:rPr>
              <a:t>违反投射性原则</a:t>
            </a:r>
            <a:r>
              <a:rPr lang="zh-CN" altLang="en-US" sz="2800" dirty="0">
                <a:latin typeface="Microsoft YaHei" panose="020B0503020204020204" pitchFamily="34" charset="-122"/>
                <a:ea typeface="Microsoft YaHei" panose="020B0503020204020204" pitchFamily="34" charset="-122"/>
              </a:rPr>
              <a:t>两类。</a:t>
            </a:r>
            <a:endParaRPr lang="en-CN" sz="28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36B58B57-75D8-739C-AB14-6AA21FAEC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70" y="2232836"/>
            <a:ext cx="6161368" cy="4556944"/>
          </a:xfrm>
          <a:prstGeom prst="rect">
            <a:avLst/>
          </a:prstGeom>
        </p:spPr>
      </p:pic>
    </p:spTree>
    <p:extLst>
      <p:ext uri="{BB962C8B-B14F-4D97-AF65-F5344CB8AC3E}">
        <p14:creationId xmlns:p14="http://schemas.microsoft.com/office/powerpoint/2010/main" val="365269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F3FFE8B9-2767-5278-177D-7C8B48FA88AD}"/>
              </a:ext>
            </a:extLst>
          </p:cNvPr>
          <p:cNvSpPr>
            <a:spLocks noChangeArrowheads="1"/>
          </p:cNvSpPr>
          <p:nvPr/>
        </p:nvSpPr>
        <p:spPr bwMode="auto">
          <a:xfrm>
            <a:off x="604516" y="2704111"/>
            <a:ext cx="6574237" cy="2156018"/>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TextBox 9">
            <a:extLst>
              <a:ext uri="{FF2B5EF4-FFF2-40B4-BE49-F238E27FC236}">
                <a16:creationId xmlns:a16="http://schemas.microsoft.com/office/drawing/2014/main" id="{764FA6F1-0F07-5AE2-CD36-39A7E8A19259}"/>
              </a:ext>
            </a:extLst>
          </p:cNvPr>
          <p:cNvSpPr txBox="1"/>
          <p:nvPr/>
        </p:nvSpPr>
        <p:spPr>
          <a:xfrm>
            <a:off x="1501853" y="3391525"/>
            <a:ext cx="5676900"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3.2.1 </a:t>
            </a:r>
            <a:r>
              <a:rPr lang="zh-CN" altLang="en-US" sz="2000" b="1" dirty="0">
                <a:solidFill>
                  <a:srgbClr val="0070C0"/>
                </a:solidFill>
                <a:latin typeface="微软雅黑" panose="020B0503020204020204" pitchFamily="34" charset="-122"/>
                <a:ea typeface="微软雅黑" panose="020B0503020204020204" pitchFamily="34" charset="-122"/>
              </a:rPr>
              <a:t>基于上下文无关文法的成分句法分析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3.2.2 </a:t>
            </a:r>
            <a:r>
              <a:rPr lang="zh-CN" altLang="en-US" sz="2000" b="1" dirty="0">
                <a:solidFill>
                  <a:srgbClr val="0070C0"/>
                </a:solidFill>
                <a:latin typeface="微软雅黑" panose="020B0503020204020204" pitchFamily="34" charset="-122"/>
                <a:ea typeface="微软雅黑" panose="020B0503020204020204" pitchFamily="34" charset="-122"/>
              </a:rPr>
              <a:t>基于概率上下文无关文法的成分句法分析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3.2.3</a:t>
            </a:r>
            <a:r>
              <a:rPr lang="zh-CN" altLang="en-US" sz="2000" b="1" dirty="0">
                <a:solidFill>
                  <a:srgbClr val="0070C0"/>
                </a:solidFill>
                <a:latin typeface="微软雅黑" panose="020B0503020204020204" pitchFamily="34" charset="-122"/>
                <a:ea typeface="微软雅黑" panose="020B0503020204020204" pitchFamily="34" charset="-122"/>
              </a:rPr>
              <a:t> 成分句法分析评价方法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099923"/>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000" b="1" dirty="0">
                  <a:solidFill>
                    <a:srgbClr val="0070C0"/>
                  </a:solidFill>
                  <a:latin typeface="微软雅黑" panose="020B0503020204020204" pitchFamily="34" charset="-122"/>
                  <a:ea typeface="微软雅黑" panose="020B0503020204020204" pitchFamily="34" charset="-122"/>
                </a:rPr>
                <a:t>句法概述</a:t>
              </a: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099924"/>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2199" y="280928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成分句法分析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7724" y="280928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3" y="4972779"/>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依存句法分析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48" y="4972779"/>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480672"/>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9023" y="5633179"/>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句法分析语料库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4548" y="5633179"/>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79701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6416"/>
                                        </p:tgtEl>
                                        <p:attrNameLst>
                                          <p:attrName>style.visibility</p:attrName>
                                        </p:attrNameLst>
                                      </p:cBhvr>
                                      <p:to>
                                        <p:strVal val="visible"/>
                                      </p:to>
                                    </p:set>
                                    <p:animEffect transition="in" filter="blinds(horizontal)">
                                      <p:cBhvr>
                                        <p:cTn id="13" dur="500"/>
                                        <p:tgtEl>
                                          <p:spTgt spid="16416"/>
                                        </p:tgtEl>
                                      </p:cBhvr>
                                    </p:animEffect>
                                  </p:childTnLst>
                                </p:cTn>
                              </p:par>
                              <p:par>
                                <p:cTn id="14" presetID="3" presetClass="entr" presetSubtype="10" fill="hold" nodeType="withEffect">
                                  <p:stCondLst>
                                    <p:cond delay="0"/>
                                  </p:stCondLst>
                                  <p:childTnLst>
                                    <p:set>
                                      <p:cBhvr>
                                        <p:cTn id="15" dur="1" fill="hold">
                                          <p:stCondLst>
                                            <p:cond delay="0"/>
                                          </p:stCondLst>
                                        </p:cTn>
                                        <p:tgtEl>
                                          <p:spTgt spid="16417"/>
                                        </p:tgtEl>
                                        <p:attrNameLst>
                                          <p:attrName>style.visibility</p:attrName>
                                        </p:attrNameLst>
                                      </p:cBhvr>
                                      <p:to>
                                        <p:strVal val="visible"/>
                                      </p:to>
                                    </p:set>
                                    <p:animEffect transition="in" filter="blinds(horizontal)">
                                      <p:cBhvr>
                                        <p:cTn id="16" dur="500"/>
                                        <p:tgtEl>
                                          <p:spTgt spid="16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a:p>
        </p:txBody>
      </p:sp>
      <p:sp>
        <p:nvSpPr>
          <p:cNvPr id="4" name="TextBox 3">
            <a:extLst>
              <a:ext uri="{FF2B5EF4-FFF2-40B4-BE49-F238E27FC236}">
                <a16:creationId xmlns:a16="http://schemas.microsoft.com/office/drawing/2014/main" id="{31037319-CF6D-AA47-4281-B9BA2DEC9980}"/>
              </a:ext>
            </a:extLst>
          </p:cNvPr>
          <p:cNvSpPr txBox="1"/>
          <p:nvPr/>
        </p:nvSpPr>
        <p:spPr>
          <a:xfrm>
            <a:off x="536576" y="996919"/>
            <a:ext cx="10817224" cy="1120307"/>
          </a:xfrm>
          <a:prstGeom prst="rect">
            <a:avLst/>
          </a:prstGeom>
          <a:noFill/>
        </p:spPr>
        <p:txBody>
          <a:bodyPr wrap="square">
            <a:spAutoFit/>
          </a:bodyPr>
          <a:lstStyle/>
          <a:p>
            <a:pPr>
              <a:lnSpc>
                <a:spcPct val="125000"/>
              </a:lnSpc>
              <a:spcBef>
                <a:spcPts val="1200"/>
              </a:spcBef>
            </a:pPr>
            <a:r>
              <a:rPr lang="en-CN" sz="2800" b="1" dirty="0">
                <a:latin typeface="Microsoft YaHei" panose="020B0503020204020204" pitchFamily="34" charset="-122"/>
                <a:ea typeface="Microsoft YaHei" panose="020B0503020204020204" pitchFamily="34" charset="-122"/>
              </a:rPr>
              <a:t>成分句法分析（Constituency Parsing）</a:t>
            </a:r>
            <a:r>
              <a:rPr lang="en-CN" sz="2800" dirty="0">
                <a:latin typeface="Microsoft YaHei" panose="020B0503020204020204" pitchFamily="34" charset="-122"/>
                <a:ea typeface="Microsoft YaHei" panose="020B0503020204020204" pitchFamily="34" charset="-122"/>
              </a:rPr>
              <a:t>是对给定句子根据成分语法中制定的规则构建其所对应的结构树的过程。</a:t>
            </a:r>
          </a:p>
        </p:txBody>
      </p:sp>
      <p:sp>
        <p:nvSpPr>
          <p:cNvPr id="7" name="TextBox 6">
            <a:extLst>
              <a:ext uri="{FF2B5EF4-FFF2-40B4-BE49-F238E27FC236}">
                <a16:creationId xmlns:a16="http://schemas.microsoft.com/office/drawing/2014/main" id="{6A24E5A5-0C92-2789-0B0C-948C624AC51F}"/>
              </a:ext>
            </a:extLst>
          </p:cNvPr>
          <p:cNvSpPr txBox="1"/>
          <p:nvPr/>
        </p:nvSpPr>
        <p:spPr>
          <a:xfrm>
            <a:off x="536576" y="2188265"/>
            <a:ext cx="11041060" cy="1158009"/>
          </a:xfrm>
          <a:prstGeom prst="rect">
            <a:avLst/>
          </a:prstGeom>
          <a:noFill/>
        </p:spPr>
        <p:txBody>
          <a:bodyPr wrap="square">
            <a:spAutoFit/>
          </a:bodyPr>
          <a:lstStyle/>
          <a:p>
            <a:pPr>
              <a:lnSpc>
                <a:spcPct val="130000"/>
              </a:lnSpc>
            </a:pPr>
            <a:r>
              <a:rPr lang="zh-CN" altLang="en-US" sz="2800" dirty="0">
                <a:latin typeface="Microsoft YaHei" panose="020B0503020204020204" pitchFamily="34" charset="-122"/>
                <a:ea typeface="Microsoft YaHei" panose="020B0503020204020204" pitchFamily="34" charset="-122"/>
              </a:rPr>
              <a:t>通常可以用</a:t>
            </a:r>
            <a:r>
              <a:rPr lang="en-US" altLang="zh-CN" sz="2800" b="1" dirty="0">
                <a:latin typeface="Microsoft YaHei" panose="020B0503020204020204" pitchFamily="34" charset="-122"/>
                <a:ea typeface="Microsoft YaHei" panose="020B0503020204020204" pitchFamily="34" charset="-122"/>
              </a:rPr>
              <a:t>X</a:t>
            </a:r>
            <a:r>
              <a:rPr lang="en-US" altLang="zh-CN" sz="2800" b="1" dirty="0">
                <a:latin typeface="Microsoft YaHei" panose="020B0503020204020204" pitchFamily="34" charset="-122"/>
                <a:ea typeface="Microsoft YaHei" panose="020B0503020204020204" pitchFamily="34" charset="-122"/>
                <a:sym typeface="Wingdings" pitchFamily="2" charset="2"/>
              </a:rPr>
              <a:t>  </a:t>
            </a:r>
            <a:r>
              <a:rPr lang="en-US" altLang="zh-CN" sz="2800" b="1" dirty="0">
                <a:latin typeface="Microsoft YaHei" panose="020B0503020204020204" pitchFamily="34" charset="-122"/>
                <a:ea typeface="Microsoft YaHei" panose="020B0503020204020204" pitchFamily="34" charset="-122"/>
              </a:rPr>
              <a:t>Y Z W </a:t>
            </a:r>
            <a:r>
              <a:rPr lang="en-US" altLang="zh-CN" sz="2800" b="1" baseline="30000" dirty="0">
                <a:latin typeface="Microsoft YaHei" panose="020B0503020204020204" pitchFamily="34" charset="-122"/>
                <a:ea typeface="Microsoft YaHei" panose="020B0503020204020204" pitchFamily="34" charset="-122"/>
              </a:rPr>
              <a:t>…</a:t>
            </a:r>
            <a:r>
              <a:rPr lang="zh-CN" altLang="en-US" sz="2800" b="1" baseline="300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表示，</a:t>
            </a:r>
            <a:r>
              <a:rPr lang="zh-CN" altLang="en-US" sz="2800" b="0" i="0" dirty="0">
                <a:effectLst/>
                <a:latin typeface="Times New Roman" panose="02020603050405020304" pitchFamily="18" charset="0"/>
              </a:rPr>
              <a:t> </a:t>
            </a:r>
            <a:r>
              <a:rPr lang="zh-CN" altLang="en-US" sz="2800" dirty="0">
                <a:latin typeface="Microsoft YaHei" panose="020B0503020204020204" pitchFamily="34" charset="-122"/>
                <a:ea typeface="Microsoft YaHei" panose="020B0503020204020204" pitchFamily="34" charset="-122"/>
              </a:rPr>
              <a:t>与数学系统中的上下文无关文法（</a:t>
            </a:r>
            <a:r>
              <a:rPr lang="en-US" sz="2800" dirty="0">
                <a:latin typeface="Microsoft YaHei" panose="020B0503020204020204" pitchFamily="34" charset="-122"/>
                <a:ea typeface="Microsoft YaHei" panose="020B0503020204020204" pitchFamily="34" charset="-122"/>
              </a:rPr>
              <a:t>Context-</a:t>
            </a:r>
            <a:r>
              <a:rPr lang="zh-CN" altLang="en-US" sz="2800" dirty="0">
                <a:latin typeface="Microsoft YaHei" panose="020B0503020204020204" pitchFamily="34" charset="-122"/>
                <a:ea typeface="Microsoft YaHei" panose="020B0503020204020204" pitchFamily="34" charset="-122"/>
              </a:rPr>
              <a:t> </a:t>
            </a:r>
            <a:r>
              <a:rPr lang="en-US" sz="2800" dirty="0">
                <a:latin typeface="Microsoft YaHei" panose="020B0503020204020204" pitchFamily="34" charset="-122"/>
                <a:ea typeface="Microsoft YaHei" panose="020B0503020204020204" pitchFamily="34" charset="-122"/>
              </a:rPr>
              <a:t>Free </a:t>
            </a:r>
            <a:r>
              <a:rPr lang="en-US" sz="2800" dirty="0" err="1">
                <a:latin typeface="Microsoft YaHei" panose="020B0503020204020204" pitchFamily="34" charset="-122"/>
                <a:ea typeface="Microsoft YaHei" panose="020B0503020204020204" pitchFamily="34" charset="-122"/>
              </a:rPr>
              <a:t>Grammar，CFG</a:t>
            </a:r>
            <a:r>
              <a:rPr lang="en-US" sz="28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组成非常类似</a:t>
            </a:r>
            <a:endParaRPr lang="en-CN" sz="28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24D3B1E8-56FC-F749-CA28-C41CA9A13E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9141" y="3554589"/>
            <a:ext cx="8708383" cy="1391115"/>
          </a:xfrm>
          <a:prstGeom prst="rect">
            <a:avLst/>
          </a:prstGeom>
        </p:spPr>
      </p:pic>
      <p:pic>
        <p:nvPicPr>
          <p:cNvPr id="11" name="Picture 10">
            <a:extLst>
              <a:ext uri="{FF2B5EF4-FFF2-40B4-BE49-F238E27FC236}">
                <a16:creationId xmlns:a16="http://schemas.microsoft.com/office/drawing/2014/main" id="{801A2991-3B79-90CE-98CD-0E189AA97E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140" y="5023199"/>
            <a:ext cx="8708384" cy="1698276"/>
          </a:xfrm>
          <a:prstGeom prst="rect">
            <a:avLst/>
          </a:prstGeom>
        </p:spPr>
      </p:pic>
    </p:spTree>
    <p:extLst>
      <p:ext uri="{BB962C8B-B14F-4D97-AF65-F5344CB8AC3E}">
        <p14:creationId xmlns:p14="http://schemas.microsoft.com/office/powerpoint/2010/main" val="183183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a:p>
        </p:txBody>
      </p:sp>
      <p:sp>
        <p:nvSpPr>
          <p:cNvPr id="4" name="TextBox 3">
            <a:extLst>
              <a:ext uri="{FF2B5EF4-FFF2-40B4-BE49-F238E27FC236}">
                <a16:creationId xmlns:a16="http://schemas.microsoft.com/office/drawing/2014/main" id="{31037319-CF6D-AA47-4281-B9BA2DEC9980}"/>
              </a:ext>
            </a:extLst>
          </p:cNvPr>
          <p:cNvSpPr txBox="1"/>
          <p:nvPr/>
        </p:nvSpPr>
        <p:spPr>
          <a:xfrm>
            <a:off x="536576" y="996919"/>
            <a:ext cx="10817224" cy="4121128"/>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对一个句子进行句法分析的过程可以看做对一个句子</a:t>
            </a:r>
            <a:r>
              <a:rPr lang="zh-CN" altLang="en-US" sz="2800" b="1" dirty="0">
                <a:latin typeface="Microsoft YaHei" panose="020B0503020204020204" pitchFamily="34" charset="-122"/>
                <a:ea typeface="Microsoft YaHei" panose="020B0503020204020204" pitchFamily="34" charset="-122"/>
              </a:rPr>
              <a:t>搜索所有可能的路径空间</a:t>
            </a:r>
            <a:r>
              <a:rPr lang="zh-CN" altLang="en-US" sz="2800" dirty="0">
                <a:latin typeface="Microsoft YaHei" panose="020B0503020204020204" pitchFamily="34" charset="-122"/>
                <a:ea typeface="Microsoft YaHei" panose="020B0503020204020204" pitchFamily="34" charset="-122"/>
              </a:rPr>
              <a:t>，从中发现正确的句法树的过程。</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搜索过程受到两个约束限制，一个是</a:t>
            </a:r>
            <a:r>
              <a:rPr lang="zh-CN" altLang="en-US" sz="2800" b="1" dirty="0">
                <a:latin typeface="Microsoft YaHei" panose="020B0503020204020204" pitchFamily="34" charset="-122"/>
                <a:ea typeface="Microsoft YaHei" panose="020B0503020204020204" pitchFamily="34" charset="-122"/>
              </a:rPr>
              <a:t>句子本身</a:t>
            </a:r>
            <a:r>
              <a:rPr lang="zh-CN" altLang="en-US" sz="2800" dirty="0">
                <a:latin typeface="Microsoft YaHei" panose="020B0503020204020204" pitchFamily="34" charset="-122"/>
                <a:ea typeface="Microsoft YaHei" panose="020B0503020204020204" pitchFamily="34" charset="-122"/>
              </a:rPr>
              <a:t>，另外一个是</a:t>
            </a:r>
            <a:r>
              <a:rPr lang="zh-CN" altLang="en-US" sz="2800" b="1" dirty="0">
                <a:latin typeface="Microsoft YaHei" panose="020B0503020204020204" pitchFamily="34" charset="-122"/>
                <a:ea typeface="Microsoft YaHei" panose="020B0503020204020204" pitchFamily="34" charset="-122"/>
              </a:rPr>
              <a:t>语法</a:t>
            </a:r>
            <a:r>
              <a:rPr lang="zh-CN" altLang="en-US" sz="2800" dirty="0">
                <a:latin typeface="Microsoft YaHei" panose="020B0503020204020204" pitchFamily="34" charset="-122"/>
                <a:ea typeface="Microsoft YaHei" panose="020B0503020204020204" pitchFamily="34" charset="-122"/>
              </a:rPr>
              <a:t>。根据成分句法的定义，</a:t>
            </a:r>
            <a:r>
              <a:rPr lang="zh-CN" altLang="en-US" sz="2800" b="1" dirty="0">
                <a:latin typeface="Microsoft YaHei" panose="020B0503020204020204" pitchFamily="34" charset="-122"/>
                <a:ea typeface="Microsoft YaHei" panose="020B0503020204020204" pitchFamily="34" charset="-122"/>
              </a:rPr>
              <a:t>叶子节点一定是句子中的单词</a:t>
            </a:r>
            <a:r>
              <a:rPr lang="zh-CN" altLang="en-US" sz="2800" dirty="0">
                <a:latin typeface="Microsoft YaHei" panose="020B0503020204020204" pitchFamily="34" charset="-122"/>
                <a:ea typeface="Microsoft YaHei" panose="020B0503020204020204" pitchFamily="34" charset="-122"/>
              </a:rPr>
              <a:t>，</a:t>
            </a:r>
            <a:r>
              <a:rPr lang="zh-CN" altLang="en-US" sz="2800" b="1" dirty="0">
                <a:latin typeface="Microsoft YaHei" panose="020B0503020204020204" pitchFamily="34" charset="-122"/>
                <a:ea typeface="Microsoft YaHei" panose="020B0503020204020204" pitchFamily="34" charset="-122"/>
              </a:rPr>
              <a:t>中间节点与其子节点需要符合语法定义</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这两种约束也产生了大多数分析算法所采用的搜索策略：自底向上（</a:t>
            </a:r>
            <a:r>
              <a:rPr lang="en-US" altLang="zh-CN" sz="2800" dirty="0">
                <a:latin typeface="Microsoft YaHei" panose="020B0503020204020204" pitchFamily="34" charset="-122"/>
                <a:ea typeface="Microsoft YaHei" panose="020B0503020204020204" pitchFamily="34" charset="-122"/>
              </a:rPr>
              <a:t>Bottom-up</a:t>
            </a:r>
            <a:r>
              <a:rPr lang="zh-CN" altLang="en-US" sz="2800" dirty="0">
                <a:latin typeface="Microsoft YaHei" panose="020B0503020204020204" pitchFamily="34" charset="-122"/>
                <a:ea typeface="Microsoft YaHei" panose="020B0503020204020204" pitchFamily="34" charset="-122"/>
              </a:rPr>
              <a:t>）和自顶向下（</a:t>
            </a:r>
            <a:r>
              <a:rPr lang="en-US" altLang="zh-CN" sz="2800" dirty="0">
                <a:latin typeface="Microsoft YaHei" panose="020B0503020204020204" pitchFamily="34" charset="-122"/>
                <a:ea typeface="Microsoft YaHei" panose="020B0503020204020204" pitchFamily="34" charset="-122"/>
              </a:rPr>
              <a:t>Top-down</a:t>
            </a:r>
            <a:r>
              <a:rPr lang="zh-CN" altLang="en-US" sz="2800" dirty="0">
                <a:latin typeface="Microsoft YaHei" panose="020B0503020204020204" pitchFamily="34" charset="-122"/>
                <a:ea typeface="Microsoft YaHei" panose="020B0503020204020204" pitchFamily="34" charset="-122"/>
              </a:rPr>
              <a:t>）。</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38292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a:p>
        </p:txBody>
      </p:sp>
      <p:sp>
        <p:nvSpPr>
          <p:cNvPr id="4" name="TextBox 3">
            <a:extLst>
              <a:ext uri="{FF2B5EF4-FFF2-40B4-BE49-F238E27FC236}">
                <a16:creationId xmlns:a16="http://schemas.microsoft.com/office/drawing/2014/main" id="{31037319-CF6D-AA47-4281-B9BA2DEC9980}"/>
              </a:ext>
            </a:extLst>
          </p:cNvPr>
          <p:cNvSpPr txBox="1"/>
          <p:nvPr/>
        </p:nvSpPr>
        <p:spPr>
          <a:xfrm>
            <a:off x="536576" y="996919"/>
            <a:ext cx="10817224" cy="2197525"/>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由于句法结构具有歧义，因此句法分析中最重要的工作之一也是如何消除歧义。成分语法中的结构歧义主要有两种：</a:t>
            </a:r>
            <a:r>
              <a:rPr lang="zh-CN" altLang="en-US" sz="2800" b="1" dirty="0">
                <a:latin typeface="Microsoft YaHei" panose="020B0503020204020204" pitchFamily="34" charset="-122"/>
                <a:ea typeface="Microsoft YaHei" panose="020B0503020204020204" pitchFamily="34" charset="-122"/>
              </a:rPr>
              <a:t>附着歧义</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Attachment ambiguity</a:t>
            </a:r>
            <a:r>
              <a:rPr lang="zh-CN" altLang="en-US" sz="2800" dirty="0">
                <a:latin typeface="Microsoft YaHei" panose="020B0503020204020204" pitchFamily="34" charset="-122"/>
                <a:ea typeface="Microsoft YaHei" panose="020B0503020204020204" pitchFamily="34" charset="-122"/>
              </a:rPr>
              <a:t>）以及</a:t>
            </a:r>
            <a:r>
              <a:rPr lang="zh-CN" altLang="en-US" sz="2800" b="1" dirty="0">
                <a:latin typeface="Microsoft YaHei" panose="020B0503020204020204" pitchFamily="34" charset="-122"/>
                <a:ea typeface="Microsoft YaHei" panose="020B0503020204020204" pitchFamily="34" charset="-122"/>
              </a:rPr>
              <a:t>并列连接歧义</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Coordination ambiguity</a:t>
            </a:r>
            <a:r>
              <a:rPr lang="zh-CN" altLang="en-US" sz="2800" dirty="0">
                <a:latin typeface="Microsoft YaHei" panose="020B0503020204020204" pitchFamily="34" charset="-122"/>
                <a:ea typeface="Microsoft YaHei" panose="020B0503020204020204" pitchFamily="34" charset="-122"/>
              </a:rPr>
              <a:t>）</a:t>
            </a:r>
            <a:endParaRPr lang="en-CN" sz="28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0AA1C246-EB6C-1646-A0D2-8EAEC5C81CDC}"/>
              </a:ext>
            </a:extLst>
          </p:cNvPr>
          <p:cNvSpPr txBox="1"/>
          <p:nvPr/>
        </p:nvSpPr>
        <p:spPr>
          <a:xfrm>
            <a:off x="996951" y="3814696"/>
            <a:ext cx="9556376" cy="523220"/>
          </a:xfrm>
          <a:prstGeom prst="rect">
            <a:avLst/>
          </a:prstGeom>
          <a:noFill/>
        </p:spPr>
        <p:txBody>
          <a:bodyPr wrap="square">
            <a:spAutoFit/>
          </a:bodyPr>
          <a:lstStyle/>
          <a:p>
            <a:r>
              <a:rPr lang="en-US" sz="2800" dirty="0" err="1">
                <a:latin typeface="Microsoft YaHei" panose="020B0503020204020204" pitchFamily="34" charset="-122"/>
                <a:ea typeface="Microsoft YaHei" panose="020B0503020204020204" pitchFamily="34" charset="-122"/>
              </a:rPr>
              <a:t>附着歧义</a:t>
            </a:r>
            <a:r>
              <a:rPr lang="zh-CN" altLang="en-US" sz="2800" dirty="0">
                <a:latin typeface="Microsoft YaHei" panose="020B0503020204020204" pitchFamily="34" charset="-122"/>
                <a:ea typeface="Microsoft YaHei" panose="020B0503020204020204" pitchFamily="34" charset="-122"/>
              </a:rPr>
              <a:t>：</a:t>
            </a:r>
            <a:r>
              <a:rPr lang="en-US" sz="2800" dirty="0">
                <a:latin typeface="Microsoft YaHei" panose="020B0503020204020204" pitchFamily="34" charset="-122"/>
                <a:ea typeface="Microsoft YaHei" panose="020B0503020204020204" pitchFamily="34" charset="-122"/>
              </a:rPr>
              <a:t>The boy saw the man with the telescope</a:t>
            </a:r>
            <a:endParaRPr lang="en-CN" sz="28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2AE644B6-78FF-52B2-649A-C0BB9841B9AA}"/>
              </a:ext>
            </a:extLst>
          </p:cNvPr>
          <p:cNvSpPr txBox="1"/>
          <p:nvPr/>
        </p:nvSpPr>
        <p:spPr>
          <a:xfrm>
            <a:off x="996951" y="4527292"/>
            <a:ext cx="9556376" cy="523220"/>
          </a:xfrm>
          <a:prstGeom prst="rect">
            <a:avLst/>
          </a:prstGeom>
          <a:noFill/>
        </p:spPr>
        <p:txBody>
          <a:bodyPr wrap="square">
            <a:spAutoFit/>
          </a:bodyPr>
          <a:lstStyle/>
          <a:p>
            <a:r>
              <a:rPr lang="zh-CN" altLang="en-US" sz="2800" dirty="0">
                <a:latin typeface="Microsoft YaHei" panose="020B0503020204020204" pitchFamily="34" charset="-122"/>
                <a:ea typeface="Microsoft YaHei" panose="020B0503020204020204" pitchFamily="34" charset="-122"/>
              </a:rPr>
              <a:t>并列连接</a:t>
            </a:r>
            <a:r>
              <a:rPr lang="en-US" sz="2800" dirty="0" err="1">
                <a:latin typeface="Microsoft YaHei" panose="020B0503020204020204" pitchFamily="34" charset="-122"/>
                <a:ea typeface="Microsoft YaHei" panose="020B0503020204020204" pitchFamily="34" charset="-122"/>
              </a:rPr>
              <a:t>歧义</a:t>
            </a:r>
            <a:r>
              <a:rPr lang="zh-CN" altLang="en-US" sz="2800" dirty="0">
                <a:latin typeface="Microsoft YaHei" panose="020B0503020204020204" pitchFamily="34" charset="-122"/>
                <a:ea typeface="Microsoft YaHei" panose="020B0503020204020204" pitchFamily="34" charset="-122"/>
              </a:rPr>
              <a:t>：</a:t>
            </a:r>
            <a:r>
              <a:rPr lang="zh-CN" altLang="en-US" sz="2800" b="0" i="0" dirty="0">
                <a:effectLst/>
                <a:latin typeface="Times New Roman" panose="02020603050405020304" pitchFamily="18" charset="0"/>
              </a:rPr>
              <a:t> 重要政策和措施</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295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a:p>
        </p:txBody>
      </p:sp>
      <p:sp>
        <p:nvSpPr>
          <p:cNvPr id="4" name="TextBox 3">
            <a:extLst>
              <a:ext uri="{FF2B5EF4-FFF2-40B4-BE49-F238E27FC236}">
                <a16:creationId xmlns:a16="http://schemas.microsoft.com/office/drawing/2014/main" id="{8EADAFE0-8F0F-7956-B6B5-807EFD404058}"/>
              </a:ext>
            </a:extLst>
          </p:cNvPr>
          <p:cNvSpPr txBox="1"/>
          <p:nvPr/>
        </p:nvSpPr>
        <p:spPr>
          <a:xfrm>
            <a:off x="462730" y="1030287"/>
            <a:ext cx="11114906" cy="3075650"/>
          </a:xfrm>
          <a:prstGeom prst="rect">
            <a:avLst/>
          </a:prstGeom>
          <a:noFill/>
        </p:spPr>
        <p:txBody>
          <a:bodyPr wrap="square">
            <a:spAutoFit/>
          </a:bodyPr>
          <a:lstStyle/>
          <a:p>
            <a:pPr>
              <a:lnSpc>
                <a:spcPct val="130000"/>
              </a:lnSpc>
              <a:spcBef>
                <a:spcPts val="1800"/>
              </a:spcBef>
            </a:pPr>
            <a:r>
              <a:rPr lang="zh-CN" altLang="en-US" sz="2400" b="0" i="0" dirty="0">
                <a:effectLst/>
                <a:latin typeface="Microsoft YaHei" panose="020B0503020204020204" pitchFamily="34" charset="-122"/>
                <a:ea typeface="Microsoft YaHei" panose="020B0503020204020204" pitchFamily="34" charset="-122"/>
              </a:rPr>
              <a:t>在给定上下文无关文法 </a:t>
            </a:r>
            <a:r>
              <a:rPr lang="en-US" sz="2400" b="0" i="0" dirty="0">
                <a:effectLst/>
                <a:latin typeface="Microsoft YaHei" panose="020B0503020204020204" pitchFamily="34" charset="-122"/>
                <a:ea typeface="Microsoft YaHei" panose="020B0503020204020204" pitchFamily="34" charset="-122"/>
              </a:rPr>
              <a:t>G </a:t>
            </a:r>
            <a:r>
              <a:rPr lang="zh-CN" altLang="en-US" sz="2400" b="0" i="0" dirty="0">
                <a:effectLst/>
                <a:latin typeface="Microsoft YaHei" panose="020B0503020204020204" pitchFamily="34" charset="-122"/>
                <a:ea typeface="Microsoft YaHei" panose="020B0503020204020204" pitchFamily="34" charset="-122"/>
              </a:rPr>
              <a:t>的情况下，对于给定的句子 </a:t>
            </a:r>
            <a:r>
              <a:rPr lang="en-US" sz="2400" b="0" i="0" dirty="0">
                <a:effectLst/>
                <a:latin typeface="Microsoft YaHei" panose="020B0503020204020204" pitchFamily="34" charset="-122"/>
                <a:ea typeface="Microsoft YaHei" panose="020B0503020204020204" pitchFamily="34" charset="-122"/>
              </a:rPr>
              <a:t>W = {w</a:t>
            </a:r>
            <a:r>
              <a:rPr lang="en-US" sz="2400" b="0" i="0" baseline="-25000" dirty="0">
                <a:effectLst/>
                <a:latin typeface="Microsoft YaHei" panose="020B0503020204020204" pitchFamily="34" charset="-122"/>
                <a:ea typeface="Microsoft YaHei" panose="020B0503020204020204" pitchFamily="34" charset="-122"/>
              </a:rPr>
              <a:t>1</a:t>
            </a:r>
            <a:r>
              <a:rPr lang="en-US" sz="2400" b="0" i="0" dirty="0">
                <a:effectLst/>
                <a:latin typeface="Microsoft YaHei" panose="020B0503020204020204" pitchFamily="34" charset="-122"/>
                <a:ea typeface="Microsoft YaHei" panose="020B0503020204020204" pitchFamily="34" charset="-122"/>
              </a:rPr>
              <a:t>, w</a:t>
            </a:r>
            <a:r>
              <a:rPr lang="en-US" sz="2400" b="0" i="0" baseline="-25000" dirty="0">
                <a:effectLst/>
                <a:latin typeface="Microsoft YaHei" panose="020B0503020204020204" pitchFamily="34" charset="-122"/>
                <a:ea typeface="Microsoft YaHei" panose="020B0503020204020204" pitchFamily="34" charset="-122"/>
              </a:rPr>
              <a:t>2</a:t>
            </a:r>
            <a:r>
              <a:rPr lang="en-US" sz="2400" b="0" i="0" dirty="0">
                <a:effectLst/>
                <a:latin typeface="Microsoft YaHei" panose="020B0503020204020204" pitchFamily="34" charset="-122"/>
                <a:ea typeface="Microsoft YaHei" panose="020B0503020204020204" pitchFamily="34" charset="-122"/>
              </a:rPr>
              <a:t>, · · · , </a:t>
            </a:r>
            <a:r>
              <a:rPr lang="en-US" sz="2400" b="0" i="0" dirty="0" err="1">
                <a:effectLst/>
                <a:latin typeface="Microsoft YaHei" panose="020B0503020204020204" pitchFamily="34" charset="-122"/>
                <a:ea typeface="Microsoft YaHei" panose="020B0503020204020204" pitchFamily="34" charset="-122"/>
              </a:rPr>
              <a:t>w</a:t>
            </a:r>
            <a:r>
              <a:rPr lang="en-US" sz="2400" b="0" i="0" baseline="-25000" dirty="0" err="1">
                <a:effectLst/>
                <a:latin typeface="Microsoft YaHei" panose="020B0503020204020204" pitchFamily="34" charset="-122"/>
                <a:ea typeface="Microsoft YaHei" panose="020B0503020204020204" pitchFamily="34" charset="-122"/>
              </a:rPr>
              <a:t>n</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输出其对应的句法结构，通常有两大类搜索方法：</a:t>
            </a:r>
            <a:r>
              <a:rPr lang="zh-CN" altLang="en-US" sz="2400" b="1" i="0" dirty="0">
                <a:effectLst/>
                <a:latin typeface="Microsoft YaHei" panose="020B0503020204020204" pitchFamily="34" charset="-122"/>
                <a:ea typeface="Microsoft YaHei" panose="020B0503020204020204" pitchFamily="34" charset="-122"/>
              </a:rPr>
              <a:t>自顶向下和自底向上</a:t>
            </a:r>
            <a:r>
              <a:rPr lang="zh-CN" altLang="en-US" sz="2400" b="0" i="0" dirty="0">
                <a:effectLst/>
                <a:latin typeface="Microsoft YaHei" panose="020B0503020204020204" pitchFamily="34" charset="-122"/>
                <a:ea typeface="Microsoft YaHei" panose="020B0503020204020204" pitchFamily="34" charset="-122"/>
              </a:rPr>
              <a:t>。</a:t>
            </a:r>
            <a:endParaRPr lang="en-US" altLang="zh-CN" sz="24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8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自顶向下</a:t>
            </a:r>
            <a:r>
              <a:rPr lang="zh-CN" altLang="en-US" sz="2000" b="0" i="0" dirty="0">
                <a:effectLst/>
                <a:latin typeface="Microsoft YaHei" panose="020B0503020204020204" pitchFamily="34" charset="-122"/>
                <a:ea typeface="Microsoft YaHei" panose="020B0503020204020204" pitchFamily="34" charset="-122"/>
              </a:rPr>
              <a:t>搜索试图从根节点 </a:t>
            </a:r>
            <a:r>
              <a:rPr lang="en-US" sz="2000" b="0" i="0" dirty="0">
                <a:effectLst/>
                <a:latin typeface="Microsoft YaHei" panose="020B0503020204020204" pitchFamily="34" charset="-122"/>
                <a:ea typeface="Microsoft YaHei" panose="020B0503020204020204" pitchFamily="34" charset="-122"/>
              </a:rPr>
              <a:t>S </a:t>
            </a:r>
            <a:r>
              <a:rPr lang="zh-CN" altLang="en-US" sz="2000" b="0" i="0" dirty="0">
                <a:effectLst/>
                <a:latin typeface="Microsoft YaHei" panose="020B0503020204020204" pitchFamily="34" charset="-122"/>
                <a:ea typeface="Microsoft YaHei" panose="020B0503020204020204" pitchFamily="34" charset="-122"/>
              </a:rPr>
              <a:t>出发，搜索语法中的所有规则直到叶子节点，并行构造所有可能的树</a:t>
            </a:r>
            <a:endParaRPr lang="en-US" altLang="zh-CN" sz="20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8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自底向上</a:t>
            </a:r>
            <a:r>
              <a:rPr lang="zh-CN" altLang="en-US" sz="2000" b="0" i="0" dirty="0">
                <a:effectLst/>
                <a:latin typeface="Microsoft YaHei" panose="020B0503020204020204" pitchFamily="34" charset="-122"/>
                <a:ea typeface="Microsoft YaHei" panose="020B0503020204020204" pitchFamily="34" charset="-122"/>
              </a:rPr>
              <a:t>的方法是从输入的单词开始，每次都是用语法规则，直到成功构造了以初始符 </a:t>
            </a:r>
            <a:r>
              <a:rPr lang="en-US" sz="2000" b="0" i="0" dirty="0">
                <a:effectLst/>
                <a:latin typeface="Microsoft YaHei" panose="020B0503020204020204" pitchFamily="34" charset="-122"/>
                <a:ea typeface="Microsoft YaHei" panose="020B0503020204020204" pitchFamily="34" charset="-122"/>
              </a:rPr>
              <a:t>S </a:t>
            </a:r>
            <a:r>
              <a:rPr lang="zh-CN" altLang="en-US" sz="2000" b="0" i="0" dirty="0">
                <a:effectLst/>
                <a:latin typeface="Microsoft YaHei" panose="020B0503020204020204" pitchFamily="34" charset="-122"/>
                <a:ea typeface="Microsoft YaHei" panose="020B0503020204020204" pitchFamily="34" charset="-122"/>
              </a:rPr>
              <a:t>为根的树</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58037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000" b="1" dirty="0">
                  <a:solidFill>
                    <a:srgbClr val="0070C0"/>
                  </a:solidFill>
                  <a:latin typeface="微软雅黑" panose="020B0503020204020204" pitchFamily="34" charset="-122"/>
                  <a:ea typeface="微软雅黑" panose="020B0503020204020204" pitchFamily="34" charset="-122"/>
                </a:rPr>
                <a:t>句法概述</a:t>
              </a: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成分句法分析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依存句法分析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200" y="486489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句法分析语料库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5" y="486489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sp>
        <p:nvSpPr>
          <p:cNvPr id="3" name="TextBox 2">
            <a:extLst>
              <a:ext uri="{FF2B5EF4-FFF2-40B4-BE49-F238E27FC236}">
                <a16:creationId xmlns:a16="http://schemas.microsoft.com/office/drawing/2014/main" id="{E4659FE3-53EF-AE67-B1E6-A85C34C91A5C}"/>
              </a:ext>
            </a:extLst>
          </p:cNvPr>
          <p:cNvSpPr txBox="1"/>
          <p:nvPr/>
        </p:nvSpPr>
        <p:spPr>
          <a:xfrm>
            <a:off x="579128" y="1224386"/>
            <a:ext cx="11114905" cy="4344266"/>
          </a:xfrm>
          <a:prstGeom prst="rect">
            <a:avLst/>
          </a:prstGeom>
          <a:noFill/>
        </p:spPr>
        <p:txBody>
          <a:bodyPr wrap="square">
            <a:spAutoFit/>
          </a:bodyPr>
          <a:lstStyle/>
          <a:p>
            <a:pPr>
              <a:lnSpc>
                <a:spcPct val="130000"/>
              </a:lnSpc>
              <a:spcBef>
                <a:spcPts val="1800"/>
              </a:spcBef>
            </a:pPr>
            <a:r>
              <a:rPr lang="en-US" sz="2400" b="1" dirty="0">
                <a:latin typeface="Microsoft YaHei" panose="020B0503020204020204" pitchFamily="34" charset="-122"/>
                <a:ea typeface="Microsoft YaHei" panose="020B0503020204020204" pitchFamily="34" charset="-122"/>
              </a:rPr>
              <a:t>CYK </a:t>
            </a:r>
            <a:r>
              <a:rPr lang="zh-CN" altLang="en-US" sz="2400" b="1" dirty="0">
                <a:latin typeface="Microsoft YaHei" panose="020B0503020204020204" pitchFamily="34" charset="-122"/>
                <a:ea typeface="Microsoft YaHei" panose="020B0503020204020204" pitchFamily="34" charset="-122"/>
              </a:rPr>
              <a:t>算法</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CYK </a:t>
            </a:r>
            <a:r>
              <a:rPr lang="zh-CN" altLang="en-US" sz="2400" dirty="0">
                <a:latin typeface="Microsoft YaHei" panose="020B0503020204020204" pitchFamily="34" charset="-122"/>
                <a:ea typeface="Microsoft YaHei" panose="020B0503020204020204" pitchFamily="34" charset="-122"/>
              </a:rPr>
              <a:t>是 </a:t>
            </a:r>
            <a:r>
              <a:rPr lang="en-US" sz="2400" dirty="0" err="1">
                <a:latin typeface="Microsoft YaHei" panose="020B0503020204020204" pitchFamily="34" charset="-122"/>
                <a:ea typeface="Microsoft YaHei" panose="020B0503020204020204" pitchFamily="34" charset="-122"/>
              </a:rPr>
              <a:t>Cocke</a:t>
            </a:r>
            <a:r>
              <a:rPr lang="en-US" sz="2400" dirty="0">
                <a:latin typeface="Microsoft YaHei" panose="020B0503020204020204" pitchFamily="34" charset="-122"/>
                <a:ea typeface="Microsoft YaHei" panose="020B0503020204020204" pitchFamily="34" charset="-122"/>
              </a:rPr>
              <a:t>–Younger–</a:t>
            </a:r>
            <a:r>
              <a:rPr lang="en-US" sz="2400" dirty="0" err="1">
                <a:latin typeface="Microsoft YaHei" panose="020B0503020204020204" pitchFamily="34" charset="-122"/>
                <a:ea typeface="Microsoft YaHei" panose="020B0503020204020204" pitchFamily="34" charset="-122"/>
              </a:rPr>
              <a:t>Kasami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的缩写，有时也称为 </a:t>
            </a:r>
            <a:r>
              <a:rPr lang="en-US" sz="2400" dirty="0">
                <a:latin typeface="Microsoft YaHei" panose="020B0503020204020204" pitchFamily="34" charset="-122"/>
                <a:ea typeface="Microsoft YaHei" panose="020B0503020204020204" pitchFamily="34" charset="-122"/>
              </a:rPr>
              <a:t>CKY）</a:t>
            </a:r>
            <a:r>
              <a:rPr lang="zh-CN" altLang="en-US" sz="2400" dirty="0">
                <a:latin typeface="Microsoft YaHei" panose="020B0503020204020204" pitchFamily="34" charset="-122"/>
                <a:ea typeface="Microsoft YaHei" panose="020B0503020204020204" pitchFamily="34" charset="-122"/>
              </a:rPr>
              <a:t>是由 </a:t>
            </a:r>
            <a:r>
              <a:rPr lang="en-US" sz="2400" dirty="0">
                <a:latin typeface="Microsoft YaHei" panose="020B0503020204020204" pitchFamily="34" charset="-122"/>
                <a:ea typeface="Microsoft YaHei" panose="020B0503020204020204" pitchFamily="34" charset="-122"/>
              </a:rPr>
              <a:t>John </a:t>
            </a:r>
            <a:r>
              <a:rPr lang="en-US" sz="2400" dirty="0" err="1">
                <a:latin typeface="Microsoft YaHei" panose="020B0503020204020204" pitchFamily="34" charset="-122"/>
                <a:ea typeface="Microsoft YaHei" panose="020B0503020204020204" pitchFamily="34" charset="-122"/>
              </a:rPr>
              <a:t>Cocke、DanielYounger</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以及 </a:t>
            </a:r>
            <a:r>
              <a:rPr lang="en-US" sz="2400" dirty="0" err="1">
                <a:latin typeface="Microsoft YaHei" panose="020B0503020204020204" pitchFamily="34" charset="-122"/>
                <a:ea typeface="Microsoft YaHei" panose="020B0503020204020204" pitchFamily="34" charset="-122"/>
              </a:rPr>
              <a:t>Tadao</a:t>
            </a:r>
            <a:r>
              <a:rPr lang="en-US" sz="2400" dirty="0">
                <a:latin typeface="Microsoft YaHei" panose="020B0503020204020204" pitchFamily="34" charset="-122"/>
                <a:ea typeface="Microsoft YaHei" panose="020B0503020204020204" pitchFamily="34" charset="-122"/>
              </a:rPr>
              <a:t> </a:t>
            </a:r>
            <a:r>
              <a:rPr lang="en-US" sz="2400" dirty="0" err="1">
                <a:latin typeface="Microsoft YaHei" panose="020B0503020204020204" pitchFamily="34" charset="-122"/>
                <a:ea typeface="Microsoft YaHei" panose="020B0503020204020204" pitchFamily="34" charset="-122"/>
              </a:rPr>
              <a:t>Kasami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分别独立提出的基于动态规划思想的</a:t>
            </a:r>
            <a:r>
              <a:rPr lang="zh-CN" altLang="en-US" sz="2400" b="1" dirty="0">
                <a:latin typeface="Microsoft YaHei" panose="020B0503020204020204" pitchFamily="34" charset="-122"/>
                <a:ea typeface="Microsoft YaHei" panose="020B0503020204020204" pitchFamily="34" charset="-122"/>
              </a:rPr>
              <a:t>自底向上</a:t>
            </a:r>
            <a:r>
              <a:rPr lang="zh-CN" altLang="en-US" sz="2400" dirty="0">
                <a:latin typeface="Microsoft YaHei" panose="020B0503020204020204" pitchFamily="34" charset="-122"/>
                <a:ea typeface="Microsoft YaHei" panose="020B0503020204020204" pitchFamily="34" charset="-122"/>
              </a:rPr>
              <a:t>语法分析算法</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800"/>
              </a:spcBef>
            </a:pPr>
            <a:r>
              <a:rPr lang="en-US" sz="2400" b="0" i="0" dirty="0">
                <a:effectLst/>
                <a:latin typeface="Microsoft YaHei" panose="020B0503020204020204" pitchFamily="34" charset="-122"/>
                <a:ea typeface="Microsoft YaHei" panose="020B0503020204020204" pitchFamily="34" charset="-122"/>
              </a:rPr>
              <a:t>CYK</a:t>
            </a:r>
            <a:r>
              <a:rPr lang="zh-CN" altLang="en-US" sz="2400" b="0" i="0" dirty="0">
                <a:effectLst/>
                <a:latin typeface="Microsoft YaHei" panose="020B0503020204020204" pitchFamily="34" charset="-122"/>
                <a:ea typeface="Microsoft YaHei" panose="020B0503020204020204" pitchFamily="34" charset="-122"/>
              </a:rPr>
              <a:t>算法要求所使用的语法必须符合乔姆斯基范式（</a:t>
            </a:r>
            <a:r>
              <a:rPr lang="en-US" sz="2400" b="0" i="0" dirty="0">
                <a:effectLst/>
                <a:latin typeface="Microsoft YaHei" panose="020B0503020204020204" pitchFamily="34" charset="-122"/>
                <a:ea typeface="Microsoft YaHei" panose="020B0503020204020204" pitchFamily="34" charset="-122"/>
              </a:rPr>
              <a:t>Chomsky Normal </a:t>
            </a:r>
            <a:r>
              <a:rPr lang="en-US" sz="2400" b="0" i="0" dirty="0" err="1">
                <a:effectLst/>
                <a:latin typeface="Microsoft YaHei" panose="020B0503020204020204" pitchFamily="34" charset="-122"/>
                <a:ea typeface="Microsoft YaHei" panose="020B0503020204020204" pitchFamily="34" charset="-122"/>
              </a:rPr>
              <a:t>From，CNF</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其语法规则被限制为</a:t>
            </a:r>
            <a:r>
              <a:rPr lang="zh-CN" altLang="en-US" sz="2400" b="1" i="0" dirty="0">
                <a:effectLst/>
                <a:latin typeface="Microsoft YaHei" panose="020B0503020204020204" pitchFamily="34" charset="-122"/>
                <a:ea typeface="Microsoft YaHei" panose="020B0503020204020204" pitchFamily="34" charset="-122"/>
              </a:rPr>
              <a:t>只具有 </a:t>
            </a:r>
            <a:r>
              <a:rPr lang="en-US" sz="2400" b="1" i="0" dirty="0">
                <a:effectLst/>
                <a:latin typeface="Microsoft YaHei" panose="020B0503020204020204" pitchFamily="34" charset="-122"/>
                <a:ea typeface="Microsoft YaHei" panose="020B0503020204020204" pitchFamily="34" charset="-122"/>
              </a:rPr>
              <a:t>A → BC </a:t>
            </a:r>
            <a:r>
              <a:rPr lang="zh-CN" altLang="en-US" sz="2400" b="1" i="0" dirty="0">
                <a:effectLst/>
                <a:latin typeface="Microsoft YaHei" panose="020B0503020204020204" pitchFamily="34" charset="-122"/>
                <a:ea typeface="Microsoft YaHei" panose="020B0503020204020204" pitchFamily="34" charset="-122"/>
              </a:rPr>
              <a:t>或 </a:t>
            </a:r>
            <a:r>
              <a:rPr lang="en-US" sz="2400" b="1" i="0" dirty="0">
                <a:effectLst/>
                <a:latin typeface="Microsoft YaHei" panose="020B0503020204020204" pitchFamily="34" charset="-122"/>
                <a:ea typeface="Microsoft YaHei" panose="020B0503020204020204" pitchFamily="34" charset="-122"/>
              </a:rPr>
              <a:t>A → w </a:t>
            </a:r>
            <a:r>
              <a:rPr lang="zh-CN" altLang="en-US" sz="2400" b="1" i="0" dirty="0">
                <a:effectLst/>
                <a:latin typeface="Microsoft YaHei" panose="020B0503020204020204" pitchFamily="34" charset="-122"/>
                <a:ea typeface="Microsoft YaHei" panose="020B0503020204020204" pitchFamily="34" charset="-122"/>
              </a:rPr>
              <a:t>这种形式</a:t>
            </a:r>
            <a:r>
              <a:rPr lang="zh-CN" altLang="en-US" sz="2400" i="0" dirty="0">
                <a:effectLst/>
                <a:latin typeface="Microsoft YaHei" panose="020B0503020204020204" pitchFamily="34" charset="-122"/>
                <a:ea typeface="Microsoft YaHei" panose="020B0503020204020204" pitchFamily="34" charset="-122"/>
              </a:rPr>
              <a:t>。</a:t>
            </a:r>
            <a:endParaRPr lang="en-US" altLang="zh-CN" sz="2400" i="0" dirty="0">
              <a:effectLst/>
              <a:latin typeface="Microsoft YaHei" panose="020B0503020204020204" pitchFamily="34" charset="-122"/>
              <a:ea typeface="Microsoft YaHei" panose="020B0503020204020204" pitchFamily="34" charset="-122"/>
            </a:endParaRPr>
          </a:p>
          <a:p>
            <a:pPr>
              <a:lnSpc>
                <a:spcPct val="130000"/>
              </a:lnSpc>
              <a:spcBef>
                <a:spcPts val="1800"/>
              </a:spcBef>
            </a:pPr>
            <a:r>
              <a:rPr lang="zh-CN" altLang="en-US" sz="2400" dirty="0">
                <a:latin typeface="Microsoft YaHei" panose="020B0503020204020204" pitchFamily="34" charset="-122"/>
                <a:ea typeface="Microsoft YaHei" panose="020B0503020204020204" pitchFamily="34" charset="-122"/>
              </a:rPr>
              <a:t>根据 </a:t>
            </a:r>
            <a:r>
              <a:rPr lang="en-US" sz="2400" dirty="0">
                <a:latin typeface="Microsoft YaHei" panose="020B0503020204020204" pitchFamily="34" charset="-122"/>
                <a:ea typeface="Microsoft YaHei" panose="020B0503020204020204" pitchFamily="34" charset="-122"/>
              </a:rPr>
              <a:t>CNF </a:t>
            </a:r>
            <a:r>
              <a:rPr lang="zh-CN" altLang="en-US" sz="2400" dirty="0">
                <a:latin typeface="Microsoft YaHei" panose="020B0503020204020204" pitchFamily="34" charset="-122"/>
                <a:ea typeface="Microsoft YaHei" panose="020B0503020204020204" pitchFamily="34" charset="-122"/>
              </a:rPr>
              <a:t>语法形式，句法树的叶子节点为单词，单词的父节点为词性符号，在词性符号层之上每一个非终结符都有两个子节点。因此 </a:t>
            </a:r>
            <a:r>
              <a:rPr lang="en-US" sz="2400" dirty="0">
                <a:latin typeface="Microsoft YaHei" panose="020B0503020204020204" pitchFamily="34" charset="-122"/>
                <a:ea typeface="Microsoft YaHei" panose="020B0503020204020204" pitchFamily="34" charset="-122"/>
              </a:rPr>
              <a:t>CYK </a:t>
            </a:r>
            <a:r>
              <a:rPr lang="zh-CN" altLang="en-US" sz="2400" dirty="0">
                <a:latin typeface="Microsoft YaHei" panose="020B0503020204020204" pitchFamily="34" charset="-122"/>
                <a:ea typeface="Microsoft YaHei" panose="020B0503020204020204" pitchFamily="34" charset="-122"/>
              </a:rPr>
              <a:t>算法采用了二维矩阵对整个树结构进行编码。</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2188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a:p>
        </p:txBody>
      </p:sp>
      <p:sp>
        <p:nvSpPr>
          <p:cNvPr id="4" name="TextBox 3">
            <a:extLst>
              <a:ext uri="{FF2B5EF4-FFF2-40B4-BE49-F238E27FC236}">
                <a16:creationId xmlns:a16="http://schemas.microsoft.com/office/drawing/2014/main" id="{979DF8C0-0403-FADE-8BBC-B8C514B40188}"/>
              </a:ext>
            </a:extLst>
          </p:cNvPr>
          <p:cNvSpPr txBox="1"/>
          <p:nvPr/>
        </p:nvSpPr>
        <p:spPr>
          <a:xfrm>
            <a:off x="385549" y="1221813"/>
            <a:ext cx="11428625" cy="4102020"/>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对于一个长度为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的句子，构造一个 </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n + 1) × (n + 1) </a:t>
            </a:r>
            <a:r>
              <a:rPr lang="zh-CN" altLang="en-US" sz="2400" dirty="0">
                <a:latin typeface="Microsoft YaHei" panose="020B0503020204020204" pitchFamily="34" charset="-122"/>
                <a:ea typeface="Microsoft YaHei" panose="020B0503020204020204" pitchFamily="34" charset="-122"/>
              </a:rPr>
              <a:t>的</a:t>
            </a:r>
            <a:r>
              <a:rPr lang="zh-CN" altLang="en-US" sz="2400" b="1" dirty="0">
                <a:latin typeface="Microsoft YaHei" panose="020B0503020204020204" pitchFamily="34" charset="-122"/>
                <a:ea typeface="Microsoft YaHei" panose="020B0503020204020204" pitchFamily="34" charset="-122"/>
              </a:rPr>
              <a:t>二维矩阵 </a:t>
            </a:r>
            <a:r>
              <a:rPr lang="en-US" sz="2400" b="1" dirty="0">
                <a:latin typeface="Microsoft YaHei" panose="020B0503020204020204" pitchFamily="34" charset="-122"/>
                <a:ea typeface="Microsoft YaHei" panose="020B0503020204020204" pitchFamily="34" charset="-122"/>
              </a:rPr>
              <a:t>T </a:t>
            </a: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矩阵主对角线以下全部为 </a:t>
            </a:r>
            <a:r>
              <a:rPr lang="en-US" altLang="zh-CN" sz="2400" dirty="0">
                <a:latin typeface="Microsoft YaHei" panose="020B0503020204020204" pitchFamily="34" charset="-122"/>
                <a:ea typeface="Microsoft YaHei" panose="020B0503020204020204" pitchFamily="34" charset="-122"/>
              </a:rPr>
              <a:t>0</a:t>
            </a:r>
            <a:r>
              <a:rPr lang="zh-CN" altLang="en-US" sz="2800"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主对角线上的元素</a:t>
            </a:r>
            <a:r>
              <a:rPr lang="zh-CN" altLang="en-US" sz="2400" dirty="0">
                <a:latin typeface="Microsoft YaHei" panose="020B0503020204020204" pitchFamily="34" charset="-122"/>
                <a:ea typeface="Microsoft YaHei" panose="020B0503020204020204" pitchFamily="34" charset="-122"/>
              </a:rPr>
              <a:t>由输入句子的终结符号</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单词</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构成</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主对角线以上的元素</a:t>
            </a:r>
            <a:r>
              <a:rPr lang="en-US" altLang="zh-CN" sz="2400" b="1" dirty="0" err="1">
                <a:latin typeface="Microsoft YaHei" panose="020B0503020204020204" pitchFamily="34" charset="-122"/>
                <a:ea typeface="Microsoft YaHei" panose="020B0503020204020204" pitchFamily="34" charset="-122"/>
              </a:rPr>
              <a:t>T</a:t>
            </a:r>
            <a:r>
              <a:rPr lang="en-US" altLang="zh-CN" sz="2400" b="1" baseline="-25000" dirty="0" err="1">
                <a:latin typeface="Microsoft YaHei" panose="020B0503020204020204" pitchFamily="34" charset="-122"/>
                <a:ea typeface="Microsoft YaHei" panose="020B0503020204020204" pitchFamily="34" charset="-122"/>
              </a:rPr>
              <a:t>ij</a:t>
            </a:r>
            <a:r>
              <a:rPr lang="zh-CN" altLang="en-US" sz="2400" dirty="0">
                <a:latin typeface="Microsoft YaHei" panose="020B0503020204020204" pitchFamily="34" charset="-122"/>
                <a:ea typeface="Microsoft YaHei" panose="020B0503020204020204" pitchFamily="34" charset="-122"/>
              </a:rPr>
              <a:t>包含由文法</a:t>
            </a:r>
            <a:r>
              <a:rPr lang="en-US" altLang="zh-CN" sz="2400" dirty="0">
                <a:latin typeface="Microsoft YaHei" panose="020B0503020204020204" pitchFamily="34" charset="-122"/>
                <a:ea typeface="Microsoft YaHei" panose="020B0503020204020204" pitchFamily="34" charset="-122"/>
              </a:rPr>
              <a:t>G</a:t>
            </a:r>
            <a:r>
              <a:rPr lang="zh-CN" altLang="en-US" sz="2400" dirty="0">
                <a:latin typeface="Microsoft YaHei" panose="020B0503020204020204" pitchFamily="34" charset="-122"/>
                <a:ea typeface="Microsoft YaHei" panose="020B0503020204020204" pitchFamily="34" charset="-122"/>
              </a:rPr>
              <a:t>的非终结符构成的集合，这个集合表示输入句子中横跨在位置</a:t>
            </a:r>
            <a:r>
              <a:rPr lang="en-US" altLang="zh-CN" sz="2400" dirty="0" err="1">
                <a:latin typeface="Microsoft YaHei" panose="020B0503020204020204" pitchFamily="34" charset="-122"/>
                <a:ea typeface="Microsoft YaHei" panose="020B0503020204020204" pitchFamily="34" charset="-122"/>
              </a:rPr>
              <a:t>i</a:t>
            </a:r>
            <a:r>
              <a:rPr lang="zh-CN" altLang="en-US" sz="2400" dirty="0">
                <a:latin typeface="Microsoft YaHei" panose="020B0503020204020204" pitchFamily="34" charset="-122"/>
                <a:ea typeface="Microsoft YaHei" panose="020B0503020204020204" pitchFamily="34" charset="-122"/>
              </a:rPr>
              <a:t>到</a:t>
            </a:r>
            <a:r>
              <a:rPr lang="en-US" altLang="zh-CN" sz="2400" dirty="0">
                <a:latin typeface="Microsoft YaHei" panose="020B0503020204020204" pitchFamily="34" charset="-122"/>
                <a:ea typeface="Microsoft YaHei" panose="020B0503020204020204" pitchFamily="34" charset="-122"/>
              </a:rPr>
              <a:t>j</a:t>
            </a:r>
            <a:r>
              <a:rPr lang="zh-CN" altLang="en-US" sz="2400" dirty="0">
                <a:latin typeface="Microsoft YaHei" panose="020B0503020204020204" pitchFamily="34" charset="-122"/>
                <a:ea typeface="Microsoft YaHei" panose="020B0503020204020204" pitchFamily="34" charset="-122"/>
              </a:rPr>
              <a:t>之间的单词的组成成分。</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输入句子中索引从</a:t>
            </a:r>
            <a:r>
              <a:rPr lang="en-US" altLang="zh-CN" sz="2400" dirty="0">
                <a:latin typeface="Microsoft YaHei" panose="020B0503020204020204" pitchFamily="34" charset="-122"/>
                <a:ea typeface="Microsoft YaHei" panose="020B0503020204020204" pitchFamily="34" charset="-122"/>
              </a:rPr>
              <a:t>0</a:t>
            </a:r>
            <a:r>
              <a:rPr lang="zh-CN" altLang="en-US" sz="2400" dirty="0">
                <a:latin typeface="Microsoft YaHei" panose="020B0503020204020204" pitchFamily="34" charset="-122"/>
                <a:ea typeface="Microsoft YaHei" panose="020B0503020204020204" pitchFamily="34" charset="-122"/>
              </a:rPr>
              <a:t>开始，索引位于输入句子的单词之间，也可以看成单词之间的间隔指针</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例如：</a:t>
            </a:r>
            <a:r>
              <a:rPr lang="en-US" altLang="zh-CN" sz="2400" dirty="0">
                <a:latin typeface="KaiTi_GB2312" panose="02010609030101010101" pitchFamily="49" charset="-122"/>
                <a:ea typeface="KaiTi_GB2312" panose="02010609030101010101" pitchFamily="49" charset="-122"/>
              </a:rPr>
              <a:t>0 </a:t>
            </a:r>
            <a:r>
              <a:rPr lang="zh-CN" altLang="en-US" sz="2400" dirty="0">
                <a:latin typeface="KaiTi_GB2312" panose="02010609030101010101" pitchFamily="49" charset="-122"/>
                <a:ea typeface="KaiTi_GB2312" panose="02010609030101010101" pitchFamily="49" charset="-122"/>
              </a:rPr>
              <a:t>她 </a:t>
            </a:r>
            <a:r>
              <a:rPr lang="en-US" altLang="zh-CN" sz="2400" dirty="0">
                <a:latin typeface="KaiTi_GB2312" panose="02010609030101010101" pitchFamily="49" charset="-122"/>
                <a:ea typeface="KaiTi_GB2312" panose="02010609030101010101" pitchFamily="49" charset="-122"/>
              </a:rPr>
              <a:t>1 </a:t>
            </a:r>
            <a:r>
              <a:rPr lang="zh-CN" altLang="en-US" sz="2400" dirty="0">
                <a:latin typeface="KaiTi_GB2312" panose="02010609030101010101" pitchFamily="49" charset="-122"/>
                <a:ea typeface="KaiTi_GB2312" panose="02010609030101010101" pitchFamily="49" charset="-122"/>
              </a:rPr>
              <a:t>喜欢 </a:t>
            </a:r>
            <a:r>
              <a:rPr lang="en-US" altLang="zh-CN" sz="2400" dirty="0">
                <a:latin typeface="KaiTi_GB2312" panose="02010609030101010101" pitchFamily="49" charset="-122"/>
                <a:ea typeface="KaiTi_GB2312" panose="02010609030101010101" pitchFamily="49" charset="-122"/>
              </a:rPr>
              <a:t>2 </a:t>
            </a:r>
            <a:r>
              <a:rPr lang="zh-CN" altLang="en-US" sz="2400" dirty="0">
                <a:latin typeface="KaiTi_GB2312" panose="02010609030101010101" pitchFamily="49" charset="-122"/>
                <a:ea typeface="KaiTi_GB2312" panose="02010609030101010101" pitchFamily="49" charset="-122"/>
              </a:rPr>
              <a:t>跳 </a:t>
            </a:r>
            <a:r>
              <a:rPr lang="en-US" altLang="zh-CN" sz="2400" dirty="0">
                <a:latin typeface="KaiTi_GB2312" panose="02010609030101010101" pitchFamily="49" charset="-122"/>
                <a:ea typeface="KaiTi_GB2312" panose="02010609030101010101" pitchFamily="49" charset="-122"/>
              </a:rPr>
              <a:t>3 </a:t>
            </a:r>
            <a:r>
              <a:rPr lang="zh-CN" altLang="en-US" sz="2400" dirty="0">
                <a:latin typeface="KaiTi_GB2312" panose="02010609030101010101" pitchFamily="49" charset="-122"/>
                <a:ea typeface="KaiTi_GB2312" panose="02010609030101010101" pitchFamily="49" charset="-122"/>
              </a:rPr>
              <a:t>芭蕾 </a:t>
            </a:r>
            <a:r>
              <a:rPr lang="en-US" altLang="zh-CN" sz="2400" dirty="0">
                <a:latin typeface="KaiTi_GB2312" panose="02010609030101010101" pitchFamily="49" charset="-122"/>
                <a:ea typeface="KaiTi_GB2312" panose="02010609030101010101" pitchFamily="49" charset="-122"/>
              </a:rPr>
              <a:t>4 </a:t>
            </a:r>
            <a:endParaRPr lang="en-CN"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93394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a:p>
        </p:txBody>
      </p:sp>
      <p:sp>
        <p:nvSpPr>
          <p:cNvPr id="5" name="TextBox 4">
            <a:extLst>
              <a:ext uri="{FF2B5EF4-FFF2-40B4-BE49-F238E27FC236}">
                <a16:creationId xmlns:a16="http://schemas.microsoft.com/office/drawing/2014/main" id="{F20794D4-E329-281A-D596-24C432F32EBD}"/>
              </a:ext>
            </a:extLst>
          </p:cNvPr>
          <p:cNvSpPr txBox="1"/>
          <p:nvPr/>
        </p:nvSpPr>
        <p:spPr>
          <a:xfrm>
            <a:off x="214773" y="996919"/>
            <a:ext cx="6093724"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具体过程如算法</a:t>
            </a:r>
            <a:r>
              <a:rPr lang="en-US" altLang="zh-CN" sz="2400" b="0" i="0" dirty="0">
                <a:effectLst/>
                <a:latin typeface="Microsoft YaHei" panose="020B0503020204020204" pitchFamily="34" charset="-122"/>
                <a:ea typeface="Microsoft YaHei" panose="020B0503020204020204" pitchFamily="34" charset="-122"/>
              </a:rPr>
              <a:t>3.1</a:t>
            </a:r>
            <a:r>
              <a:rPr lang="zh-CN" altLang="en-US" sz="2400" b="0" i="0" dirty="0">
                <a:effectLst/>
                <a:latin typeface="Microsoft YaHei" panose="020B0503020204020204" pitchFamily="34" charset="-122"/>
                <a:ea typeface="Microsoft YaHei" panose="020B0503020204020204" pitchFamily="34" charset="-122"/>
              </a:rPr>
              <a:t>所示</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1517869C-0BD4-E678-246E-1797FD71D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556" y="1394584"/>
            <a:ext cx="7300888" cy="5463416"/>
          </a:xfrm>
          <a:prstGeom prst="rect">
            <a:avLst/>
          </a:prstGeom>
        </p:spPr>
      </p:pic>
    </p:spTree>
    <p:extLst>
      <p:ext uri="{BB962C8B-B14F-4D97-AF65-F5344CB8AC3E}">
        <p14:creationId xmlns:p14="http://schemas.microsoft.com/office/powerpoint/2010/main" val="389472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a:p>
        </p:txBody>
      </p:sp>
      <p:pic>
        <p:nvPicPr>
          <p:cNvPr id="3" name="Picture 2">
            <a:extLst>
              <a:ext uri="{FF2B5EF4-FFF2-40B4-BE49-F238E27FC236}">
                <a16:creationId xmlns:a16="http://schemas.microsoft.com/office/drawing/2014/main" id="{07D20E24-B437-E885-E474-D8BE724C1E7D}"/>
              </a:ext>
            </a:extLst>
          </p:cNvPr>
          <p:cNvPicPr>
            <a:picLocks noChangeAspect="1"/>
          </p:cNvPicPr>
          <p:nvPr/>
        </p:nvPicPr>
        <p:blipFill>
          <a:blip r:embed="rId3"/>
          <a:stretch>
            <a:fillRect/>
          </a:stretch>
        </p:blipFill>
        <p:spPr>
          <a:xfrm>
            <a:off x="740809" y="1068653"/>
            <a:ext cx="2354963" cy="2579427"/>
          </a:xfrm>
          <a:prstGeom prst="rect">
            <a:avLst/>
          </a:prstGeom>
        </p:spPr>
      </p:pic>
      <p:pic>
        <p:nvPicPr>
          <p:cNvPr id="5" name="Picture 4">
            <a:extLst>
              <a:ext uri="{FF2B5EF4-FFF2-40B4-BE49-F238E27FC236}">
                <a16:creationId xmlns:a16="http://schemas.microsoft.com/office/drawing/2014/main" id="{A275A9CC-36D6-1E04-7653-B3D4ACC7253C}"/>
              </a:ext>
            </a:extLst>
          </p:cNvPr>
          <p:cNvPicPr>
            <a:picLocks noChangeAspect="1"/>
          </p:cNvPicPr>
          <p:nvPr/>
        </p:nvPicPr>
        <p:blipFill>
          <a:blip r:embed="rId4"/>
          <a:stretch>
            <a:fillRect/>
          </a:stretch>
        </p:blipFill>
        <p:spPr>
          <a:xfrm>
            <a:off x="4258490" y="1068196"/>
            <a:ext cx="2354963" cy="2580340"/>
          </a:xfrm>
          <a:prstGeom prst="rect">
            <a:avLst/>
          </a:prstGeom>
        </p:spPr>
      </p:pic>
      <p:pic>
        <p:nvPicPr>
          <p:cNvPr id="6" name="Picture 5">
            <a:extLst>
              <a:ext uri="{FF2B5EF4-FFF2-40B4-BE49-F238E27FC236}">
                <a16:creationId xmlns:a16="http://schemas.microsoft.com/office/drawing/2014/main" id="{95E53779-2589-3BFD-846E-C56EF8471643}"/>
              </a:ext>
            </a:extLst>
          </p:cNvPr>
          <p:cNvPicPr>
            <a:picLocks noChangeAspect="1"/>
          </p:cNvPicPr>
          <p:nvPr/>
        </p:nvPicPr>
        <p:blipFill>
          <a:blip r:embed="rId5"/>
          <a:stretch>
            <a:fillRect/>
          </a:stretch>
        </p:blipFill>
        <p:spPr>
          <a:xfrm>
            <a:off x="7776171" y="1068652"/>
            <a:ext cx="2354131" cy="2579429"/>
          </a:xfrm>
          <a:prstGeom prst="rect">
            <a:avLst/>
          </a:prstGeom>
        </p:spPr>
      </p:pic>
      <p:pic>
        <p:nvPicPr>
          <p:cNvPr id="7" name="Picture 6">
            <a:extLst>
              <a:ext uri="{FF2B5EF4-FFF2-40B4-BE49-F238E27FC236}">
                <a16:creationId xmlns:a16="http://schemas.microsoft.com/office/drawing/2014/main" id="{73757E43-8ECA-F2D7-49F3-CEC9FFF4C7B6}"/>
              </a:ext>
            </a:extLst>
          </p:cNvPr>
          <p:cNvPicPr>
            <a:picLocks noChangeAspect="1"/>
          </p:cNvPicPr>
          <p:nvPr/>
        </p:nvPicPr>
        <p:blipFill>
          <a:blip r:embed="rId6"/>
          <a:stretch>
            <a:fillRect/>
          </a:stretch>
        </p:blipFill>
        <p:spPr>
          <a:xfrm>
            <a:off x="2576885" y="4142047"/>
            <a:ext cx="2354131" cy="2579428"/>
          </a:xfrm>
          <a:prstGeom prst="rect">
            <a:avLst/>
          </a:prstGeom>
        </p:spPr>
      </p:pic>
      <p:pic>
        <p:nvPicPr>
          <p:cNvPr id="8" name="Picture 7">
            <a:extLst>
              <a:ext uri="{FF2B5EF4-FFF2-40B4-BE49-F238E27FC236}">
                <a16:creationId xmlns:a16="http://schemas.microsoft.com/office/drawing/2014/main" id="{AEF52BEF-097E-D159-D78B-D7DCB43117AF}"/>
              </a:ext>
            </a:extLst>
          </p:cNvPr>
          <p:cNvPicPr>
            <a:picLocks noChangeAspect="1"/>
          </p:cNvPicPr>
          <p:nvPr/>
        </p:nvPicPr>
        <p:blipFill>
          <a:blip r:embed="rId7"/>
          <a:stretch>
            <a:fillRect/>
          </a:stretch>
        </p:blipFill>
        <p:spPr>
          <a:xfrm>
            <a:off x="6613453" y="4142047"/>
            <a:ext cx="2354963" cy="2580340"/>
          </a:xfrm>
          <a:prstGeom prst="rect">
            <a:avLst/>
          </a:prstGeom>
        </p:spPr>
      </p:pic>
    </p:spTree>
    <p:extLst>
      <p:ext uri="{BB962C8B-B14F-4D97-AF65-F5344CB8AC3E}">
        <p14:creationId xmlns:p14="http://schemas.microsoft.com/office/powerpoint/2010/main" val="3739973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a:p>
        </p:txBody>
      </p:sp>
      <p:sp>
        <p:nvSpPr>
          <p:cNvPr id="4" name="TextBox 3">
            <a:extLst>
              <a:ext uri="{FF2B5EF4-FFF2-40B4-BE49-F238E27FC236}">
                <a16:creationId xmlns:a16="http://schemas.microsoft.com/office/drawing/2014/main" id="{C6637EB1-E21E-C110-BF7C-E3BC9EF2E61C}"/>
              </a:ext>
            </a:extLst>
          </p:cNvPr>
          <p:cNvSpPr txBox="1"/>
          <p:nvPr/>
        </p:nvSpPr>
        <p:spPr>
          <a:xfrm>
            <a:off x="382587" y="1139925"/>
            <a:ext cx="11377611" cy="1005788"/>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移进</a:t>
            </a:r>
            <a:r>
              <a:rPr lang="en-US" altLang="zh-CN" sz="2400" b="1" i="0" dirty="0">
                <a:effectLst/>
                <a:latin typeface="Microsoft YaHei" panose="020B0503020204020204" pitchFamily="34" charset="-122"/>
                <a:ea typeface="Microsoft YaHei" panose="020B0503020204020204" pitchFamily="34" charset="-122"/>
              </a:rPr>
              <a:t>-</a:t>
            </a:r>
            <a:r>
              <a:rPr lang="zh-CN" altLang="en-US" sz="2400" b="1" i="0" dirty="0">
                <a:effectLst/>
                <a:latin typeface="Microsoft YaHei" panose="020B0503020204020204" pitchFamily="34" charset="-122"/>
                <a:ea typeface="Microsoft YaHei" panose="020B0503020204020204" pitchFamily="34" charset="-122"/>
              </a:rPr>
              <a:t>归约成分句法分析算法</a:t>
            </a:r>
            <a:r>
              <a:rPr lang="zh-CN" altLang="en-US" sz="2400" b="0" i="0" dirty="0">
                <a:effectLst/>
                <a:latin typeface="Microsoft YaHei" panose="020B0503020204020204" pitchFamily="34" charset="-122"/>
                <a:ea typeface="Microsoft YaHei" panose="020B0503020204020204" pitchFamily="34" charset="-122"/>
              </a:rPr>
              <a:t>的基本思想是从左到右扫描输入的包含单词词性对的句子，使用堆栈和一系列的</a:t>
            </a:r>
            <a:r>
              <a:rPr lang="zh-CN" altLang="en-US" sz="2400" b="1" i="0" dirty="0">
                <a:effectLst/>
                <a:latin typeface="Microsoft YaHei" panose="020B0503020204020204" pitchFamily="34" charset="-122"/>
                <a:ea typeface="Microsoft YaHei" panose="020B0503020204020204" pitchFamily="34" charset="-122"/>
              </a:rPr>
              <a:t>移进（</a:t>
            </a:r>
            <a:r>
              <a:rPr lang="en-US" sz="2400" b="1" i="0" dirty="0">
                <a:effectLst/>
                <a:latin typeface="Microsoft YaHei" panose="020B0503020204020204" pitchFamily="34" charset="-122"/>
                <a:ea typeface="Microsoft YaHei" panose="020B0503020204020204" pitchFamily="34" charset="-122"/>
              </a:rPr>
              <a:t>Shift）</a:t>
            </a:r>
            <a:r>
              <a:rPr lang="zh-CN" altLang="en-US" sz="2400" b="0" i="0" dirty="0">
                <a:effectLst/>
                <a:latin typeface="Microsoft YaHei" panose="020B0503020204020204" pitchFamily="34" charset="-122"/>
                <a:ea typeface="Microsoft YaHei" panose="020B0503020204020204" pitchFamily="34" charset="-122"/>
              </a:rPr>
              <a:t>和</a:t>
            </a:r>
            <a:r>
              <a:rPr lang="zh-CN" altLang="en-US" sz="2400" b="1" i="0" dirty="0">
                <a:effectLst/>
                <a:latin typeface="Microsoft YaHei" panose="020B0503020204020204" pitchFamily="34" charset="-122"/>
                <a:ea typeface="Microsoft YaHei" panose="020B0503020204020204" pitchFamily="34" charset="-122"/>
              </a:rPr>
              <a:t>归约（</a:t>
            </a:r>
            <a:r>
              <a:rPr lang="en-US" sz="2400" b="1" i="0" dirty="0">
                <a:effectLst/>
                <a:latin typeface="Microsoft YaHei" panose="020B0503020204020204" pitchFamily="34" charset="-122"/>
                <a:ea typeface="Microsoft YaHei" panose="020B0503020204020204" pitchFamily="34" charset="-122"/>
              </a:rPr>
              <a:t>Reduce）</a:t>
            </a:r>
            <a:r>
              <a:rPr lang="zh-CN" altLang="en-US" sz="2400" b="0" i="0" dirty="0">
                <a:effectLst/>
                <a:latin typeface="Microsoft YaHei" panose="020B0503020204020204" pitchFamily="34" charset="-122"/>
                <a:ea typeface="Microsoft YaHei" panose="020B0503020204020204" pitchFamily="34" charset="-122"/>
              </a:rPr>
              <a:t>操作序列构建句法树。</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54AF44B7-35B5-EF8A-A1B0-789FB49B9E08}"/>
              </a:ext>
            </a:extLst>
          </p:cNvPr>
          <p:cNvSpPr txBox="1"/>
          <p:nvPr/>
        </p:nvSpPr>
        <p:spPr>
          <a:xfrm>
            <a:off x="382587" y="2371238"/>
            <a:ext cx="11431588" cy="3968202"/>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算法初始时堆栈S为空，队列Q中包含整个句子所有单词。在算法结束时堆栈S中包含一个完整的句法树，队列Q为空。所采用的操作包含以下四个：</a:t>
            </a:r>
          </a:p>
          <a:p>
            <a:pPr marL="800100" lvl="1" indent="-342900">
              <a:lnSpc>
                <a:spcPct val="13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移进（</a:t>
            </a:r>
            <a:r>
              <a:rPr lang="en-US" sz="2000" b="1" dirty="0">
                <a:latin typeface="Microsoft YaHei" panose="020B0503020204020204" pitchFamily="34" charset="-122"/>
                <a:ea typeface="Microsoft YaHei" panose="020B0503020204020204" pitchFamily="34" charset="-122"/>
              </a:rPr>
              <a:t>Shift）：</a:t>
            </a:r>
            <a:r>
              <a:rPr lang="zh-CN" altLang="en-US" sz="2000" dirty="0">
                <a:latin typeface="Microsoft YaHei" panose="020B0503020204020204" pitchFamily="34" charset="-122"/>
                <a:ea typeface="Microsoft YaHei" panose="020B0503020204020204" pitchFamily="34" charset="-122"/>
              </a:rPr>
              <a:t>将非空队列</a:t>
            </a:r>
            <a:r>
              <a:rPr lang="en-US" sz="2000" dirty="0">
                <a:latin typeface="Microsoft YaHei" panose="020B0503020204020204" pitchFamily="34" charset="-122"/>
                <a:ea typeface="Microsoft YaHei" panose="020B0503020204020204" pitchFamily="34" charset="-122"/>
              </a:rPr>
              <a:t>Q</a:t>
            </a:r>
            <a:r>
              <a:rPr lang="zh-CN" altLang="en-US" sz="2000" dirty="0">
                <a:latin typeface="Microsoft YaHei" panose="020B0503020204020204" pitchFamily="34" charset="-122"/>
                <a:ea typeface="Microsoft YaHei" panose="020B0503020204020204" pitchFamily="34" charset="-122"/>
              </a:rPr>
              <a:t>最左端的单词移入堆栈</a:t>
            </a:r>
            <a:r>
              <a:rPr lang="en-US"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中</a:t>
            </a:r>
          </a:p>
          <a:p>
            <a:pPr marL="800100" lvl="1" indent="-342900">
              <a:lnSpc>
                <a:spcPct val="130000"/>
              </a:lnSpc>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归约（</a:t>
            </a:r>
            <a:r>
              <a:rPr lang="en-US" sz="2000" b="1" dirty="0">
                <a:latin typeface="Microsoft YaHei" panose="020B0503020204020204" pitchFamily="34" charset="-122"/>
                <a:ea typeface="Microsoft YaHei" panose="020B0503020204020204" pitchFamily="34" charset="-122"/>
              </a:rPr>
              <a:t>Reduce）：</a:t>
            </a:r>
            <a:r>
              <a:rPr lang="zh-CN" altLang="en-US" sz="2000" dirty="0">
                <a:latin typeface="Microsoft YaHei" panose="020B0503020204020204" pitchFamily="34" charset="-122"/>
                <a:ea typeface="Microsoft YaHei" panose="020B0503020204020204" pitchFamily="34" charset="-122"/>
              </a:rPr>
              <a:t>根据推导规则，根据推导规则右侧所包含非终结符数量，将堆栈</a:t>
            </a:r>
            <a:r>
              <a:rPr lang="en-US"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中的最顶端相应数量元素移出，然后将利用推导规则产生的新结构压入堆栈中</a:t>
            </a:r>
          </a:p>
          <a:p>
            <a:pPr marL="800100" lvl="1" indent="-342900">
              <a:lnSpc>
                <a:spcPct val="130000"/>
              </a:lnSpc>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接受（</a:t>
            </a:r>
            <a:r>
              <a:rPr lang="en-US" sz="2000" b="1" dirty="0">
                <a:latin typeface="Microsoft YaHei" panose="020B0503020204020204" pitchFamily="34" charset="-122"/>
                <a:ea typeface="Microsoft YaHei" panose="020B0503020204020204" pitchFamily="34" charset="-122"/>
              </a:rPr>
              <a:t>Accept）：</a:t>
            </a:r>
            <a:r>
              <a:rPr lang="zh-CN" altLang="en-US" sz="2000" dirty="0">
                <a:latin typeface="Microsoft YaHei" panose="020B0503020204020204" pitchFamily="34" charset="-122"/>
                <a:ea typeface="Microsoft YaHei" panose="020B0503020204020204" pitchFamily="34" charset="-122"/>
              </a:rPr>
              <a:t>队列中所有单词都已被移到堆栈中，并且堆栈中只剩下一个由非终结符</a:t>
            </a:r>
            <a:r>
              <a:rPr lang="en-US"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为根的树，表示分析成功</a:t>
            </a:r>
          </a:p>
          <a:p>
            <a:pPr marL="800100" lvl="1" indent="-342900">
              <a:lnSpc>
                <a:spcPct val="130000"/>
              </a:lnSpc>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拒绝（</a:t>
            </a:r>
            <a:r>
              <a:rPr lang="en-US" sz="2000" b="1" dirty="0">
                <a:latin typeface="Microsoft YaHei" panose="020B0503020204020204" pitchFamily="34" charset="-122"/>
                <a:ea typeface="Microsoft YaHei" panose="020B0503020204020204" pitchFamily="34" charset="-122"/>
              </a:rPr>
              <a:t>Reject）：</a:t>
            </a:r>
            <a:r>
              <a:rPr lang="zh-CN" altLang="en-US" sz="2000" dirty="0">
                <a:latin typeface="Microsoft YaHei" panose="020B0503020204020204" pitchFamily="34" charset="-122"/>
                <a:ea typeface="Microsoft YaHei" panose="020B0503020204020204" pitchFamily="34" charset="-122"/>
              </a:rPr>
              <a:t>队列中所有单词都已被移到堆栈中，但是堆栈中并非只有一个以非终结符</a:t>
            </a:r>
            <a:r>
              <a:rPr lang="en-US" sz="2000" dirty="0">
                <a:latin typeface="Microsoft YaHei" panose="020B0503020204020204" pitchFamily="34" charset="-122"/>
                <a:ea typeface="Microsoft YaHei" panose="020B0503020204020204" pitchFamily="34" charset="-122"/>
              </a:rPr>
              <a:t>S</a:t>
            </a:r>
            <a:r>
              <a:rPr lang="zh-CN" altLang="en-US" sz="2000" dirty="0">
                <a:latin typeface="Microsoft YaHei" panose="020B0503020204020204" pitchFamily="34" charset="-122"/>
                <a:ea typeface="Microsoft YaHei" panose="020B0503020204020204" pitchFamily="34" charset="-122"/>
              </a:rPr>
              <a:t>为根的树，并且无法继续归约，表示分析失败</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5605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a:p>
        </p:txBody>
      </p:sp>
      <p:sp>
        <p:nvSpPr>
          <p:cNvPr id="4" name="TextBox 3">
            <a:extLst>
              <a:ext uri="{FF2B5EF4-FFF2-40B4-BE49-F238E27FC236}">
                <a16:creationId xmlns:a16="http://schemas.microsoft.com/office/drawing/2014/main" id="{035A2DFE-F9DD-223B-219B-1B1C30524411}"/>
              </a:ext>
            </a:extLst>
          </p:cNvPr>
          <p:cNvSpPr txBox="1"/>
          <p:nvPr/>
        </p:nvSpPr>
        <p:spPr>
          <a:xfrm>
            <a:off x="498475" y="1030287"/>
            <a:ext cx="11195049" cy="1485920"/>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如何根据当前堆栈 </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和队列 </a:t>
            </a:r>
            <a:r>
              <a:rPr lang="en-US" sz="2400" dirty="0">
                <a:latin typeface="Microsoft YaHei" panose="020B0503020204020204" pitchFamily="34" charset="-122"/>
                <a:ea typeface="Microsoft YaHei" panose="020B0503020204020204" pitchFamily="34" charset="-122"/>
              </a:rPr>
              <a:t>Q </a:t>
            </a:r>
            <a:r>
              <a:rPr lang="zh-CN" altLang="en-US" sz="2400" dirty="0">
                <a:latin typeface="Microsoft YaHei" panose="020B0503020204020204" pitchFamily="34" charset="-122"/>
                <a:ea typeface="Microsoft YaHei" panose="020B0503020204020204" pitchFamily="34" charset="-122"/>
              </a:rPr>
              <a:t>中的状态，选择下一步的操作是移进</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归约分析算法中最重要的部分。由于移进和归约操作并不是完全互斥的，在很多状态下两种操作都可以选择，这就造成了</a:t>
            </a:r>
            <a:r>
              <a:rPr lang="zh-CN" altLang="en-US" sz="2400" b="1" dirty="0">
                <a:latin typeface="Microsoft YaHei" panose="020B0503020204020204" pitchFamily="34" charset="-122"/>
                <a:ea typeface="Microsoft YaHei" panose="020B0503020204020204" pitchFamily="34" charset="-122"/>
              </a:rPr>
              <a:t>移进归约冲突（</a:t>
            </a:r>
            <a:r>
              <a:rPr lang="en-US" sz="2400" b="1" dirty="0">
                <a:latin typeface="Microsoft YaHei" panose="020B0503020204020204" pitchFamily="34" charset="-122"/>
                <a:ea typeface="Microsoft YaHei" panose="020B0503020204020204" pitchFamily="34" charset="-122"/>
              </a:rPr>
              <a:t>Shift Reduce Conflict）。</a:t>
            </a:r>
            <a:endParaRPr lang="en-CN" sz="24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9981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a:p>
        </p:txBody>
      </p:sp>
      <p:pic>
        <p:nvPicPr>
          <p:cNvPr id="5" name="Picture 4">
            <a:extLst>
              <a:ext uri="{FF2B5EF4-FFF2-40B4-BE49-F238E27FC236}">
                <a16:creationId xmlns:a16="http://schemas.microsoft.com/office/drawing/2014/main" id="{FFC2D2A0-C7D8-E7D9-6508-8ABDACF0B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996919"/>
            <a:ext cx="5109091" cy="5832296"/>
          </a:xfrm>
          <a:prstGeom prst="rect">
            <a:avLst/>
          </a:prstGeom>
        </p:spPr>
      </p:pic>
      <p:pic>
        <p:nvPicPr>
          <p:cNvPr id="7" name="Picture 6">
            <a:extLst>
              <a:ext uri="{FF2B5EF4-FFF2-40B4-BE49-F238E27FC236}">
                <a16:creationId xmlns:a16="http://schemas.microsoft.com/office/drawing/2014/main" id="{A4B3BCC4-FFEF-ECA6-EC75-3416F7D470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065" y="996920"/>
            <a:ext cx="5144085" cy="5832296"/>
          </a:xfrm>
          <a:prstGeom prst="rect">
            <a:avLst/>
          </a:prstGeom>
        </p:spPr>
      </p:pic>
    </p:spTree>
    <p:extLst>
      <p:ext uri="{BB962C8B-B14F-4D97-AF65-F5344CB8AC3E}">
        <p14:creationId xmlns:p14="http://schemas.microsoft.com/office/powerpoint/2010/main" val="301865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a:p>
        </p:txBody>
      </p:sp>
      <p:sp>
        <p:nvSpPr>
          <p:cNvPr id="5" name="TextBox 4">
            <a:extLst>
              <a:ext uri="{FF2B5EF4-FFF2-40B4-BE49-F238E27FC236}">
                <a16:creationId xmlns:a16="http://schemas.microsoft.com/office/drawing/2014/main" id="{4D5736CE-B1CB-B083-C9C6-689F2976D5DD}"/>
              </a:ext>
            </a:extLst>
          </p:cNvPr>
          <p:cNvSpPr txBox="1"/>
          <p:nvPr/>
        </p:nvSpPr>
        <p:spPr>
          <a:xfrm>
            <a:off x="500751" y="1223833"/>
            <a:ext cx="10853049" cy="5326971"/>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基于概率上下文无关文法（Probabilistic Context-Free Grammar，PCFG）的句法分析则可以结合规则方法和统计方法</a:t>
            </a:r>
          </a:p>
          <a:p>
            <a:pPr>
              <a:lnSpc>
                <a:spcPct val="130000"/>
              </a:lnSpc>
            </a:pPr>
            <a:endParaRPr lang="en-US" sz="2400" dirty="0">
              <a:latin typeface="Microsoft YaHei" panose="020B0503020204020204" pitchFamily="34" charset="-122"/>
              <a:ea typeface="Microsoft YaHei" panose="020B0503020204020204" pitchFamily="34" charset="-122"/>
            </a:endParaRPr>
          </a:p>
          <a:p>
            <a:pPr>
              <a:lnSpc>
                <a:spcPct val="130000"/>
              </a:lnSpc>
            </a:pPr>
            <a:r>
              <a:rPr lang="en-US" sz="2400" dirty="0">
                <a:latin typeface="Microsoft YaHei" panose="020B0503020204020204" pitchFamily="34" charset="-122"/>
                <a:ea typeface="Microsoft YaHei" panose="020B0503020204020204" pitchFamily="34" charset="-122"/>
              </a:rPr>
              <a:t>PCFG </a:t>
            </a:r>
            <a:r>
              <a:rPr lang="zh-CN" altLang="en-US" sz="2400" dirty="0">
                <a:latin typeface="Microsoft YaHei" panose="020B0503020204020204" pitchFamily="34" charset="-122"/>
                <a:ea typeface="Microsoft YaHei" panose="020B0503020204020204" pitchFamily="34" charset="-122"/>
              </a:rPr>
              <a:t>是 </a:t>
            </a:r>
            <a:r>
              <a:rPr lang="en-US" sz="2400" dirty="0">
                <a:latin typeface="Microsoft YaHei" panose="020B0503020204020204" pitchFamily="34" charset="-122"/>
                <a:ea typeface="Microsoft YaHei" panose="020B0503020204020204" pitchFamily="34" charset="-122"/>
              </a:rPr>
              <a:t>CFG </a:t>
            </a:r>
            <a:r>
              <a:rPr lang="zh-CN" altLang="en-US" sz="2400" dirty="0">
                <a:latin typeface="Microsoft YaHei" panose="020B0503020204020204" pitchFamily="34" charset="-122"/>
                <a:ea typeface="Microsoft YaHei" panose="020B0503020204020204" pitchFamily="34" charset="-122"/>
              </a:rPr>
              <a:t>的扩展，因此 </a:t>
            </a:r>
            <a:r>
              <a:rPr lang="en-US" sz="2400" dirty="0">
                <a:latin typeface="Microsoft YaHei" panose="020B0503020204020204" pitchFamily="34" charset="-122"/>
                <a:ea typeface="Microsoft YaHei" panose="020B0503020204020204" pitchFamily="34" charset="-122"/>
              </a:rPr>
              <a:t>PCFG </a:t>
            </a:r>
            <a:r>
              <a:rPr lang="zh-CN" altLang="en-US" sz="2400" dirty="0">
                <a:latin typeface="Microsoft YaHei" panose="020B0503020204020204" pitchFamily="34" charset="-122"/>
                <a:ea typeface="Microsoft YaHei" panose="020B0503020204020204" pitchFamily="34" charset="-122"/>
              </a:rPr>
              <a:t>的文法也是由终结符集合 ∑、非终结符集合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初始符 </a:t>
            </a:r>
            <a:r>
              <a:rPr lang="en-US" sz="2400" dirty="0">
                <a:latin typeface="Microsoft YaHei" panose="020B0503020204020204" pitchFamily="34" charset="-122"/>
                <a:ea typeface="Microsoft YaHei" panose="020B0503020204020204" pitchFamily="34" charset="-122"/>
              </a:rPr>
              <a:t>S</a:t>
            </a:r>
            <a:r>
              <a:rPr lang="zh-CN" altLang="en-US" sz="2400" dirty="0">
                <a:latin typeface="Microsoft YaHei" panose="020B0503020204020204" pitchFamily="34" charset="-122"/>
                <a:ea typeface="Microsoft YaHei" panose="020B0503020204020204" pitchFamily="34" charset="-122"/>
              </a:rPr>
              <a:t>以及规则集合 </a:t>
            </a:r>
            <a:r>
              <a:rPr lang="en-US" sz="2400" dirty="0">
                <a:latin typeface="Microsoft YaHei" panose="020B0503020204020204" pitchFamily="34" charset="-122"/>
                <a:ea typeface="Microsoft YaHei" panose="020B0503020204020204" pitchFamily="34" charset="-122"/>
              </a:rPr>
              <a:t>R </a:t>
            </a:r>
            <a:r>
              <a:rPr lang="zh-CN" altLang="en-US" sz="2400" dirty="0">
                <a:latin typeface="Microsoft YaHei" panose="020B0503020204020204" pitchFamily="34" charset="-122"/>
                <a:ea typeface="Microsoft YaHei" panose="020B0503020204020204" pitchFamily="34" charset="-122"/>
              </a:rPr>
              <a:t>组成。只是在 </a:t>
            </a:r>
            <a:r>
              <a:rPr lang="en-US" sz="2400" dirty="0">
                <a:latin typeface="Microsoft YaHei" panose="020B0503020204020204" pitchFamily="34" charset="-122"/>
                <a:ea typeface="Microsoft YaHei" panose="020B0503020204020204" pitchFamily="34" charset="-122"/>
              </a:rPr>
              <a:t>CFG </a:t>
            </a:r>
            <a:r>
              <a:rPr lang="zh-CN" altLang="en-US" sz="2400" dirty="0">
                <a:latin typeface="Microsoft YaHei" panose="020B0503020204020204" pitchFamily="34" charset="-122"/>
                <a:ea typeface="Microsoft YaHei" panose="020B0503020204020204" pitchFamily="34" charset="-122"/>
              </a:rPr>
              <a:t>的基础上对每条规则增加了概率，其规则用如下形式表示：</a:t>
            </a:r>
            <a:endParaRPr lang="en-US" altLang="zh-CN" sz="2400" dirty="0">
              <a:latin typeface="Microsoft YaHei" panose="020B0503020204020204" pitchFamily="34" charset="-122"/>
              <a:ea typeface="Microsoft YaHei" panose="020B0503020204020204" pitchFamily="34" charset="-122"/>
            </a:endParaRPr>
          </a:p>
          <a:p>
            <a:pPr algn="ctr">
              <a:lnSpc>
                <a:spcPct val="130000"/>
              </a:lnSpc>
            </a:pPr>
            <a:r>
              <a:rPr lang="en-US" sz="2400" b="0" i="0" dirty="0">
                <a:effectLst/>
                <a:latin typeface="Times New Roman" panose="02020603050405020304" pitchFamily="18" charset="0"/>
              </a:rPr>
              <a:t>A → </a:t>
            </a:r>
            <a:r>
              <a:rPr lang="el-GR" sz="2400" b="0" i="0" dirty="0">
                <a:effectLst/>
                <a:latin typeface="Times New Roman" panose="02020603050405020304" pitchFamily="18" charset="0"/>
              </a:rPr>
              <a:t>α, </a:t>
            </a:r>
            <a:r>
              <a:rPr lang="en-US" sz="2400" b="0" i="0" dirty="0">
                <a:effectLst/>
                <a:latin typeface="Times New Roman" panose="02020603050405020304" pitchFamily="18" charset="0"/>
              </a:rPr>
              <a:t>p</a:t>
            </a:r>
            <a:endParaRPr lang="en-CN" sz="2400" b="0" i="0" dirty="0">
              <a:effectLst/>
              <a:latin typeface="Microsoft YaHei" panose="020B0503020204020204" pitchFamily="34" charset="-122"/>
              <a:ea typeface="Microsoft YaHei" panose="020B0503020204020204" pitchFamily="34" charset="-122"/>
            </a:endParaRPr>
          </a:p>
          <a:p>
            <a:pPr>
              <a:lnSpc>
                <a:spcPct val="130000"/>
              </a:lnSpc>
            </a:pPr>
            <a:endParaRPr lang="en-CN" sz="2400" dirty="0">
              <a:latin typeface="Microsoft YaHei" panose="020B0503020204020204" pitchFamily="34" charset="-122"/>
              <a:ea typeface="Microsoft YaHei" panose="020B0503020204020204" pitchFamily="34" charset="-122"/>
            </a:endParaRPr>
          </a:p>
          <a:p>
            <a:pPr>
              <a:lnSpc>
                <a:spcPct val="130000"/>
              </a:lnSpc>
            </a:pPr>
            <a:r>
              <a:rPr lang="zh-CN" altLang="en-US" sz="2400" dirty="0">
                <a:latin typeface="Microsoft YaHei" panose="020B0503020204020204" pitchFamily="34" charset="-122"/>
                <a:ea typeface="Microsoft YaHei" panose="020B0503020204020204" pitchFamily="34" charset="-122"/>
              </a:rPr>
              <a:t>其中 </a:t>
            </a:r>
            <a:r>
              <a:rPr lang="en-US"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为非终结符，</a:t>
            </a:r>
            <a:r>
              <a:rPr lang="el-GR" sz="2400" dirty="0">
                <a:latin typeface="Microsoft YaHei" panose="020B0503020204020204" pitchFamily="34" charset="-122"/>
                <a:ea typeface="Microsoft YaHei" panose="020B0503020204020204" pitchFamily="34" charset="-122"/>
              </a:rPr>
              <a:t>α ∈ (∑ ∪</a:t>
            </a:r>
            <a:r>
              <a:rPr lang="en-US" sz="2400" dirty="0">
                <a:latin typeface="Microsoft YaHei" panose="020B0503020204020204" pitchFamily="34" charset="-122"/>
                <a:ea typeface="Microsoft YaHei" panose="020B0503020204020204" pitchFamily="34" charset="-122"/>
              </a:rPr>
              <a:t>N )∗ </a:t>
            </a:r>
            <a:r>
              <a:rPr lang="zh-CN" altLang="en-US" sz="2400" dirty="0">
                <a:latin typeface="Microsoft YaHei" panose="020B0503020204020204" pitchFamily="34" charset="-122"/>
                <a:ea typeface="Microsoft YaHei" panose="020B0503020204020204" pitchFamily="34" charset="-122"/>
              </a:rPr>
              <a:t>为终结符和非终结符组成的有序序列集合，</a:t>
            </a:r>
            <a:r>
              <a:rPr lang="en-US" sz="2400" dirty="0">
                <a:latin typeface="Microsoft YaHei" panose="020B0503020204020204" pitchFamily="34" charset="-122"/>
                <a:ea typeface="Microsoft YaHei" panose="020B0503020204020204" pitchFamily="34" charset="-122"/>
              </a:rPr>
              <a:t>p </a:t>
            </a:r>
            <a:r>
              <a:rPr lang="zh-CN" altLang="en-US" sz="2400" dirty="0">
                <a:latin typeface="Microsoft YaHei" panose="020B0503020204020204" pitchFamily="34" charset="-122"/>
                <a:ea typeface="Microsoft YaHei" panose="020B0503020204020204" pitchFamily="34" charset="-122"/>
              </a:rPr>
              <a:t>为 </a:t>
            </a:r>
            <a:r>
              <a:rPr lang="en-US"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推导出 </a:t>
            </a:r>
            <a:r>
              <a:rPr lang="el-GR" sz="2400" dirty="0">
                <a:latin typeface="Microsoft YaHei" panose="020B0503020204020204" pitchFamily="34" charset="-122"/>
                <a:ea typeface="Microsoft YaHei" panose="020B0503020204020204" pitchFamily="34" charset="-122"/>
              </a:rPr>
              <a:t>α </a:t>
            </a:r>
            <a:r>
              <a:rPr lang="zh-CN" altLang="en-US" sz="2400" dirty="0">
                <a:latin typeface="Microsoft YaHei" panose="020B0503020204020204" pitchFamily="34" charset="-122"/>
                <a:ea typeface="Microsoft YaHei" panose="020B0503020204020204" pitchFamily="34" charset="-122"/>
              </a:rPr>
              <a:t>的概率，即 </a:t>
            </a:r>
            <a:r>
              <a:rPr lang="en-US" sz="2400" dirty="0">
                <a:latin typeface="Microsoft YaHei" panose="020B0503020204020204" pitchFamily="34" charset="-122"/>
                <a:ea typeface="Microsoft YaHei" panose="020B0503020204020204" pitchFamily="34" charset="-122"/>
              </a:rPr>
              <a:t>p = P (A → </a:t>
            </a:r>
            <a:r>
              <a:rPr lang="el-GR" sz="2400" dirty="0">
                <a:latin typeface="Microsoft YaHei" panose="020B0503020204020204" pitchFamily="34" charset="-122"/>
                <a:ea typeface="Microsoft YaHei" panose="020B0503020204020204" pitchFamily="34" charset="-122"/>
              </a:rPr>
              <a:t>α)</a:t>
            </a:r>
            <a:br>
              <a:rPr lang="el-GR" sz="2400" dirty="0"/>
            </a:br>
            <a:endParaRPr lang="en-US" sz="2400" b="0" i="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52962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a:p>
        </p:txBody>
      </p:sp>
      <p:sp>
        <p:nvSpPr>
          <p:cNvPr id="4" name="TextBox 3">
            <a:extLst>
              <a:ext uri="{FF2B5EF4-FFF2-40B4-BE49-F238E27FC236}">
                <a16:creationId xmlns:a16="http://schemas.microsoft.com/office/drawing/2014/main" id="{D4139E8A-07D5-B5B1-66B8-8321B85EDE3D}"/>
              </a:ext>
            </a:extLst>
          </p:cNvPr>
          <p:cNvSpPr txBox="1"/>
          <p:nvPr/>
        </p:nvSpPr>
        <p:spPr>
          <a:xfrm>
            <a:off x="371901" y="1233437"/>
            <a:ext cx="11442274" cy="148592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由于PCFG中每个规则中包含了概率信息P(</a:t>
            </a:r>
            <a:r>
              <a:rPr lang="en-US" sz="2400" b="0" i="0" dirty="0">
                <a:effectLst/>
                <a:latin typeface="Times New Roman" panose="02020603050405020304" pitchFamily="18" charset="0"/>
              </a:rPr>
              <a:t>A → </a:t>
            </a:r>
            <a:r>
              <a:rPr lang="el-GR" sz="2400" b="0" i="0" dirty="0">
                <a:effectLst/>
                <a:latin typeface="Times New Roman" panose="02020603050405020304" pitchFamily="18" charset="0"/>
              </a:rPr>
              <a:t>α</a:t>
            </a:r>
            <a:r>
              <a:rPr lang="en-CN" sz="2400" dirty="0">
                <a:latin typeface="Microsoft YaHei" panose="020B0503020204020204" pitchFamily="34" charset="-122"/>
                <a:ea typeface="Microsoft YaHei" panose="020B0503020204020204" pitchFamily="34" charset="-122"/>
              </a:rPr>
              <a:t>)，因此可以根据一个句子及其句法分析树</a:t>
            </a:r>
            <a:r>
              <a:rPr lang="en-CN" sz="2400" b="1" dirty="0">
                <a:latin typeface="Microsoft YaHei" panose="020B0503020204020204" pitchFamily="34" charset="-122"/>
                <a:ea typeface="Microsoft YaHei" panose="020B0503020204020204" pitchFamily="34" charset="-122"/>
              </a:rPr>
              <a:t>计算特定句法分析树的概率</a:t>
            </a:r>
            <a:r>
              <a:rPr lang="en-CN" sz="2400" dirty="0">
                <a:latin typeface="Microsoft YaHei" panose="020B0503020204020204" pitchFamily="34" charset="-122"/>
                <a:ea typeface="Microsoft YaHei" panose="020B0503020204020204" pitchFamily="34" charset="-122"/>
              </a:rPr>
              <a:t>、</a:t>
            </a:r>
            <a:r>
              <a:rPr lang="en-CN" sz="2400" b="1" dirty="0">
                <a:latin typeface="Microsoft YaHei" panose="020B0503020204020204" pitchFamily="34" charset="-122"/>
                <a:ea typeface="Microsoft YaHei" panose="020B0503020204020204" pitchFamily="34" charset="-122"/>
              </a:rPr>
              <a:t>句子的概率</a:t>
            </a:r>
            <a:r>
              <a:rPr lang="en-CN" sz="2400" dirty="0">
                <a:latin typeface="Microsoft YaHei" panose="020B0503020204020204" pitchFamily="34" charset="-122"/>
                <a:ea typeface="Microsoft YaHei" panose="020B0503020204020204" pitchFamily="34" charset="-122"/>
              </a:rPr>
              <a:t>以及</a:t>
            </a:r>
            <a:r>
              <a:rPr lang="en-CN" sz="2400" b="1" dirty="0">
                <a:latin typeface="Microsoft YaHei" panose="020B0503020204020204" pitchFamily="34" charset="-122"/>
                <a:ea typeface="Microsoft YaHei" panose="020B0503020204020204" pitchFamily="34" charset="-122"/>
              </a:rPr>
              <a:t>句子片段的概率</a:t>
            </a:r>
            <a:r>
              <a:rPr lang="en-CN" sz="2400" dirty="0">
                <a:latin typeface="Microsoft YaHei" panose="020B0503020204020204" pitchFamily="34" charset="-122"/>
                <a:ea typeface="Microsoft YaHei" panose="020B0503020204020204" pitchFamily="34" charset="-122"/>
              </a:rPr>
              <a:t>。利用特定分析树的概率可以用于</a:t>
            </a:r>
            <a:r>
              <a:rPr lang="en-CN" sz="2400" b="1" dirty="0">
                <a:latin typeface="Microsoft YaHei" panose="020B0503020204020204" pitchFamily="34" charset="-122"/>
                <a:ea typeface="Microsoft YaHei" panose="020B0503020204020204" pitchFamily="34" charset="-122"/>
              </a:rPr>
              <a:t>消除分析树的歧义</a:t>
            </a:r>
            <a:r>
              <a:rPr lang="en-CN" sz="2400" dirty="0">
                <a:latin typeface="Microsoft YaHei" panose="020B0503020204020204" pitchFamily="34" charset="-122"/>
                <a:ea typeface="Microsoft YaHei" panose="020B0503020204020204" pitchFamily="34" charset="-122"/>
              </a:rPr>
              <a:t>。</a:t>
            </a:r>
          </a:p>
        </p:txBody>
      </p:sp>
      <p:pic>
        <p:nvPicPr>
          <p:cNvPr id="6" name="Picture 5">
            <a:extLst>
              <a:ext uri="{FF2B5EF4-FFF2-40B4-BE49-F238E27FC236}">
                <a16:creationId xmlns:a16="http://schemas.microsoft.com/office/drawing/2014/main" id="{527669FA-77BF-4654-3139-96E6CC8CD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796" y="2862335"/>
            <a:ext cx="7188484" cy="3746501"/>
          </a:xfrm>
          <a:prstGeom prst="rect">
            <a:avLst/>
          </a:prstGeom>
        </p:spPr>
      </p:pic>
    </p:spTree>
    <p:extLst>
      <p:ext uri="{BB962C8B-B14F-4D97-AF65-F5344CB8AC3E}">
        <p14:creationId xmlns:p14="http://schemas.microsoft.com/office/powerpoint/2010/main" val="4171749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a:p>
        </p:txBody>
      </p:sp>
      <p:sp>
        <p:nvSpPr>
          <p:cNvPr id="4" name="TextBox 3">
            <a:extLst>
              <a:ext uri="{FF2B5EF4-FFF2-40B4-BE49-F238E27FC236}">
                <a16:creationId xmlns:a16="http://schemas.microsoft.com/office/drawing/2014/main" id="{2E244E96-0F9D-10F6-4733-AB0484CC9570}"/>
              </a:ext>
            </a:extLst>
          </p:cNvPr>
          <p:cNvSpPr txBox="1"/>
          <p:nvPr/>
        </p:nvSpPr>
        <p:spPr>
          <a:xfrm>
            <a:off x="290015" y="1105048"/>
            <a:ext cx="6093724" cy="461665"/>
          </a:xfrm>
          <a:prstGeom prst="rect">
            <a:avLst/>
          </a:prstGeom>
          <a:noFill/>
        </p:spPr>
        <p:txBody>
          <a:bodyPr wrap="square">
            <a:spAutoFit/>
          </a:bodyPr>
          <a:lstStyle/>
          <a:p>
            <a:r>
              <a:rPr lang="en-CN" sz="2400" b="1" dirty="0">
                <a:latin typeface="Microsoft YaHei" panose="020B0503020204020204" pitchFamily="34" charset="-122"/>
                <a:ea typeface="Microsoft YaHei" panose="020B0503020204020204" pitchFamily="34" charset="-122"/>
              </a:rPr>
              <a:t>PCFG句法分析树概率计算</a:t>
            </a:r>
          </a:p>
        </p:txBody>
      </p:sp>
      <p:sp>
        <p:nvSpPr>
          <p:cNvPr id="6" name="TextBox 5">
            <a:extLst>
              <a:ext uri="{FF2B5EF4-FFF2-40B4-BE49-F238E27FC236}">
                <a16:creationId xmlns:a16="http://schemas.microsoft.com/office/drawing/2014/main" id="{CA93F27B-E0D0-9FFE-6975-FEA569CBD486}"/>
              </a:ext>
            </a:extLst>
          </p:cNvPr>
          <p:cNvSpPr txBox="1"/>
          <p:nvPr/>
        </p:nvSpPr>
        <p:spPr>
          <a:xfrm>
            <a:off x="519917" y="1771009"/>
            <a:ext cx="11044071" cy="2273828"/>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句法树概率计算还要应用以下三个独立假设：</a:t>
            </a:r>
            <a:br>
              <a:rPr lang="zh-CN" altLang="en-US" sz="2400" dirty="0">
                <a:latin typeface="Microsoft YaHei" panose="020B0503020204020204" pitchFamily="34" charset="-122"/>
                <a:ea typeface="Microsoft YaHei" panose="020B0503020204020204" pitchFamily="34" charset="-122"/>
              </a:rPr>
            </a:br>
            <a:r>
              <a:rPr lang="en-US" altLang="zh-CN" sz="2400" dirty="0">
                <a:latin typeface="Microsoft YaHei" panose="020B0503020204020204" pitchFamily="34" charset="-122"/>
                <a:ea typeface="Microsoft YaHei" panose="020B0503020204020204" pitchFamily="34" charset="-122"/>
              </a:rPr>
              <a:t>(1) </a:t>
            </a:r>
            <a:r>
              <a:rPr lang="zh-CN" altLang="en-US" sz="2400" dirty="0">
                <a:latin typeface="Microsoft YaHei" panose="020B0503020204020204" pitchFamily="34" charset="-122"/>
                <a:ea typeface="Microsoft YaHei" panose="020B0503020204020204" pitchFamily="34" charset="-122"/>
              </a:rPr>
              <a:t>位置不变性（</a:t>
            </a:r>
            <a:r>
              <a:rPr lang="en-US" sz="2400" dirty="0">
                <a:latin typeface="Microsoft YaHei" panose="020B0503020204020204" pitchFamily="34" charset="-122"/>
                <a:ea typeface="Microsoft YaHei" panose="020B0503020204020204" pitchFamily="34" charset="-122"/>
              </a:rPr>
              <a:t>Place in-variance）：</a:t>
            </a:r>
            <a:r>
              <a:rPr lang="zh-CN" altLang="en-US" sz="2400" dirty="0">
                <a:latin typeface="Microsoft YaHei" panose="020B0503020204020204" pitchFamily="34" charset="-122"/>
                <a:ea typeface="Microsoft YaHei" panose="020B0503020204020204" pitchFamily="34" charset="-122"/>
              </a:rPr>
              <a:t>子树的概率不依赖于该子树所在的位置；</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400" dirty="0">
                <a:latin typeface="Microsoft YaHei" panose="020B0503020204020204" pitchFamily="34" charset="-122"/>
                <a:ea typeface="Microsoft YaHei" panose="020B0503020204020204" pitchFamily="34" charset="-122"/>
              </a:rPr>
              <a:t>(2) </a:t>
            </a:r>
            <a:r>
              <a:rPr lang="zh-CN" altLang="en-US" sz="2400" dirty="0">
                <a:latin typeface="Microsoft YaHei" panose="020B0503020204020204" pitchFamily="34" charset="-122"/>
                <a:ea typeface="Microsoft YaHei" panose="020B0503020204020204" pitchFamily="34" charset="-122"/>
              </a:rPr>
              <a:t>上下文无关性（</a:t>
            </a:r>
            <a:r>
              <a:rPr lang="en-US" sz="2400" dirty="0">
                <a:latin typeface="Microsoft YaHei" panose="020B0503020204020204" pitchFamily="34" charset="-122"/>
                <a:ea typeface="Microsoft YaHei" panose="020B0503020204020204" pitchFamily="34" charset="-122"/>
              </a:rPr>
              <a:t>Context-free）：</a:t>
            </a:r>
            <a:r>
              <a:rPr lang="zh-CN" altLang="en-US" sz="2400" dirty="0">
                <a:latin typeface="Microsoft YaHei" panose="020B0503020204020204" pitchFamily="34" charset="-122"/>
                <a:ea typeface="Microsoft YaHei" panose="020B0503020204020204" pitchFamily="34" charset="-122"/>
              </a:rPr>
              <a:t>子树的概率不依赖于子树以外的单词；</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en-US" altLang="zh-CN" sz="2400" dirty="0">
                <a:latin typeface="Microsoft YaHei" panose="020B0503020204020204" pitchFamily="34" charset="-122"/>
                <a:ea typeface="Microsoft YaHei" panose="020B0503020204020204" pitchFamily="34" charset="-122"/>
              </a:rPr>
              <a:t>(3) </a:t>
            </a:r>
            <a:r>
              <a:rPr lang="zh-CN" altLang="en-US" sz="2400" dirty="0">
                <a:latin typeface="Microsoft YaHei" panose="020B0503020204020204" pitchFamily="34" charset="-122"/>
                <a:ea typeface="Microsoft YaHei" panose="020B0503020204020204" pitchFamily="34" charset="-122"/>
              </a:rPr>
              <a:t>祖先无关性（</a:t>
            </a:r>
            <a:r>
              <a:rPr lang="en-US" sz="2400" dirty="0">
                <a:latin typeface="Microsoft YaHei" panose="020B0503020204020204" pitchFamily="34" charset="-122"/>
                <a:ea typeface="Microsoft YaHei" panose="020B0503020204020204" pitchFamily="34" charset="-122"/>
              </a:rPr>
              <a:t>Ancestor-free）：</a:t>
            </a:r>
            <a:r>
              <a:rPr lang="zh-CN" altLang="en-US" sz="2400" dirty="0">
                <a:latin typeface="Microsoft YaHei" panose="020B0503020204020204" pitchFamily="34" charset="-122"/>
                <a:ea typeface="Microsoft YaHei" panose="020B0503020204020204" pitchFamily="34" charset="-122"/>
              </a:rPr>
              <a:t>子树的概率不依赖于子树的祖先节点。</a:t>
            </a:r>
            <a:endParaRPr lang="en-CN" sz="24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D40638EA-14A7-2E88-53D7-43EEF76D15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8350" y="5381884"/>
            <a:ext cx="3035300" cy="1028700"/>
          </a:xfrm>
          <a:prstGeom prst="rect">
            <a:avLst/>
          </a:prstGeom>
        </p:spPr>
      </p:pic>
      <p:sp>
        <p:nvSpPr>
          <p:cNvPr id="10" name="TextBox 9">
            <a:extLst>
              <a:ext uri="{FF2B5EF4-FFF2-40B4-BE49-F238E27FC236}">
                <a16:creationId xmlns:a16="http://schemas.microsoft.com/office/drawing/2014/main" id="{D91F7BC1-A8D5-DF2C-D163-C88757AC0D66}"/>
              </a:ext>
            </a:extLst>
          </p:cNvPr>
          <p:cNvSpPr txBox="1"/>
          <p:nvPr/>
        </p:nvSpPr>
        <p:spPr>
          <a:xfrm>
            <a:off x="620138" y="4369596"/>
            <a:ext cx="10733662" cy="1005788"/>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一个特定句法树 </a:t>
            </a:r>
            <a:r>
              <a:rPr lang="en-US" sz="2400" dirty="0">
                <a:latin typeface="Microsoft YaHei" panose="020B0503020204020204" pitchFamily="34" charset="-122"/>
                <a:ea typeface="Microsoft YaHei" panose="020B0503020204020204" pitchFamily="34" charset="-122"/>
              </a:rPr>
              <a:t>T </a:t>
            </a:r>
            <a:r>
              <a:rPr lang="zh-CN" altLang="en-US" sz="2400" dirty="0">
                <a:latin typeface="Microsoft YaHei" panose="020B0503020204020204" pitchFamily="34" charset="-122"/>
                <a:ea typeface="Microsoft YaHei" panose="020B0503020204020204" pitchFamily="34" charset="-122"/>
              </a:rPr>
              <a:t>的概率定义为该句法树 </a:t>
            </a:r>
            <a:r>
              <a:rPr lang="en-US" sz="2400" dirty="0">
                <a:latin typeface="Microsoft YaHei" panose="020B0503020204020204" pitchFamily="34" charset="-122"/>
                <a:ea typeface="Microsoft YaHei" panose="020B0503020204020204" pitchFamily="34" charset="-122"/>
              </a:rPr>
              <a:t>T </a:t>
            </a:r>
            <a:r>
              <a:rPr lang="zh-CN" altLang="en-US" sz="2400" dirty="0">
                <a:latin typeface="Microsoft YaHei" panose="020B0503020204020204" pitchFamily="34" charset="-122"/>
                <a:ea typeface="Microsoft YaHei" panose="020B0503020204020204" pitchFamily="34" charset="-122"/>
              </a:rPr>
              <a:t>中用来得到句子 </a:t>
            </a:r>
            <a:r>
              <a:rPr lang="en-US"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所使用的</a:t>
            </a:r>
            <a:r>
              <a:rPr lang="en-US" sz="2400" dirty="0">
                <a:latin typeface="Microsoft YaHei" panose="020B0503020204020204" pitchFamily="34" charset="-122"/>
                <a:ea typeface="Microsoft YaHei" panose="020B0503020204020204" pitchFamily="34" charset="-122"/>
              </a:rPr>
              <a:t>m </a:t>
            </a:r>
            <a:r>
              <a:rPr lang="zh-CN" altLang="en-US" sz="2400" dirty="0">
                <a:latin typeface="Microsoft YaHei" panose="020B0503020204020204" pitchFamily="34" charset="-122"/>
                <a:ea typeface="Microsoft YaHei" panose="020B0503020204020204" pitchFamily="34" charset="-122"/>
              </a:rPr>
              <a:t>个规则的概率乘积：</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82318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F3FFE8B9-2767-5278-177D-7C8B48FA88AD}"/>
              </a:ext>
            </a:extLst>
          </p:cNvPr>
          <p:cNvSpPr>
            <a:spLocks noChangeArrowheads="1"/>
          </p:cNvSpPr>
          <p:nvPr/>
        </p:nvSpPr>
        <p:spPr bwMode="auto">
          <a:xfrm>
            <a:off x="695507" y="1963646"/>
            <a:ext cx="5676900" cy="1706956"/>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TextBox 9">
            <a:extLst>
              <a:ext uri="{FF2B5EF4-FFF2-40B4-BE49-F238E27FC236}">
                <a16:creationId xmlns:a16="http://schemas.microsoft.com/office/drawing/2014/main" id="{764FA6F1-0F07-5AE2-CD36-39A7E8A19259}"/>
              </a:ext>
            </a:extLst>
          </p:cNvPr>
          <p:cNvSpPr txBox="1"/>
          <p:nvPr/>
        </p:nvSpPr>
        <p:spPr>
          <a:xfrm>
            <a:off x="1518446" y="2657976"/>
            <a:ext cx="4478593" cy="96122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3.1.1 </a:t>
            </a:r>
            <a:r>
              <a:rPr lang="zh-CN" altLang="en-US" sz="2000" b="1" dirty="0">
                <a:solidFill>
                  <a:srgbClr val="0070C0"/>
                </a:solidFill>
                <a:latin typeface="微软雅黑" panose="020B0503020204020204" pitchFamily="34" charset="-122"/>
                <a:ea typeface="微软雅黑" panose="020B0503020204020204" pitchFamily="34" charset="-122"/>
              </a:rPr>
              <a:t>成分语法理论概述</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3.1.2 </a:t>
            </a:r>
            <a:r>
              <a:rPr lang="zh-CN" altLang="en-US" sz="2000" b="1" dirty="0">
                <a:solidFill>
                  <a:srgbClr val="0070C0"/>
                </a:solidFill>
                <a:latin typeface="微软雅黑" panose="020B0503020204020204" pitchFamily="34" charset="-122"/>
                <a:ea typeface="微软雅黑" panose="020B0503020204020204" pitchFamily="34" charset="-122"/>
              </a:rPr>
              <a:t>依存语法理论概述</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2099923"/>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000" b="1" dirty="0">
                  <a:solidFill>
                    <a:srgbClr val="0070C0"/>
                  </a:solidFill>
                  <a:latin typeface="微软雅黑" panose="020B0503020204020204" pitchFamily="34" charset="-122"/>
                  <a:ea typeface="微软雅黑" panose="020B0503020204020204" pitchFamily="34" charset="-122"/>
                </a:rPr>
                <a:t>句法概述</a:t>
              </a: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2099924"/>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76287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成分句法分析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76287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423278"/>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依存句法分析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423278"/>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480672"/>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5083678"/>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句法分析语料库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5083678"/>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333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6422"/>
                                        </p:tgtEl>
                                        <p:attrNameLst>
                                          <p:attrName>style.visibility</p:attrName>
                                        </p:attrNameLst>
                                      </p:cBhvr>
                                      <p:to>
                                        <p:strVal val="visible"/>
                                      </p:to>
                                    </p:set>
                                    <p:animEffect transition="in" filter="blinds(horizontal)">
                                      <p:cBhvr>
                                        <p:cTn id="13" dur="500"/>
                                        <p:tgtEl>
                                          <p:spTgt spid="16422"/>
                                        </p:tgtEl>
                                      </p:cBhvr>
                                    </p:animEffect>
                                  </p:childTnLst>
                                </p:cTn>
                              </p:par>
                              <p:par>
                                <p:cTn id="14" presetID="3" presetClass="entr" presetSubtype="10" fill="hold" nodeType="withEffect">
                                  <p:stCondLst>
                                    <p:cond delay="0"/>
                                  </p:stCondLst>
                                  <p:childTnLst>
                                    <p:set>
                                      <p:cBhvr>
                                        <p:cTn id="15" dur="1" fill="hold">
                                          <p:stCondLst>
                                            <p:cond delay="0"/>
                                          </p:stCondLst>
                                        </p:cTn>
                                        <p:tgtEl>
                                          <p:spTgt spid="16423"/>
                                        </p:tgtEl>
                                        <p:attrNameLst>
                                          <p:attrName>style.visibility</p:attrName>
                                        </p:attrNameLst>
                                      </p:cBhvr>
                                      <p:to>
                                        <p:strVal val="visible"/>
                                      </p:to>
                                    </p:set>
                                    <p:animEffect transition="in" filter="blinds(horizontal)">
                                      <p:cBhvr>
                                        <p:cTn id="16" dur="500"/>
                                        <p:tgtEl>
                                          <p:spTgt spid="1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a:p>
        </p:txBody>
      </p:sp>
      <p:pic>
        <p:nvPicPr>
          <p:cNvPr id="4" name="Picture 3">
            <a:extLst>
              <a:ext uri="{FF2B5EF4-FFF2-40B4-BE49-F238E27FC236}">
                <a16:creationId xmlns:a16="http://schemas.microsoft.com/office/drawing/2014/main" id="{8884FDD6-49C4-A0D9-4B5E-793E7C3D6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09" y="1797723"/>
            <a:ext cx="9441138" cy="4541164"/>
          </a:xfrm>
          <a:prstGeom prst="rect">
            <a:avLst/>
          </a:prstGeom>
        </p:spPr>
      </p:pic>
      <p:pic>
        <p:nvPicPr>
          <p:cNvPr id="6" name="Picture 5">
            <a:extLst>
              <a:ext uri="{FF2B5EF4-FFF2-40B4-BE49-F238E27FC236}">
                <a16:creationId xmlns:a16="http://schemas.microsoft.com/office/drawing/2014/main" id="{59C31337-4AF6-8398-2071-FD1D7C48C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904" y="1064754"/>
            <a:ext cx="4093096" cy="1465938"/>
          </a:xfrm>
          <a:prstGeom prst="rect">
            <a:avLst/>
          </a:prstGeom>
        </p:spPr>
      </p:pic>
    </p:spTree>
    <p:extLst>
      <p:ext uri="{BB962C8B-B14F-4D97-AF65-F5344CB8AC3E}">
        <p14:creationId xmlns:p14="http://schemas.microsoft.com/office/powerpoint/2010/main" val="485509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pic>
        <p:nvPicPr>
          <p:cNvPr id="4" name="Picture 3">
            <a:extLst>
              <a:ext uri="{FF2B5EF4-FFF2-40B4-BE49-F238E27FC236}">
                <a16:creationId xmlns:a16="http://schemas.microsoft.com/office/drawing/2014/main" id="{0A166409-B1F8-51BB-1D9C-11CCE6E2A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486" y="1520422"/>
            <a:ext cx="7772400" cy="3817155"/>
          </a:xfrm>
          <a:prstGeom prst="rect">
            <a:avLst/>
          </a:prstGeom>
        </p:spPr>
      </p:pic>
    </p:spTree>
    <p:extLst>
      <p:ext uri="{BB962C8B-B14F-4D97-AF65-F5344CB8AC3E}">
        <p14:creationId xmlns:p14="http://schemas.microsoft.com/office/powerpoint/2010/main" val="287181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a:p>
        </p:txBody>
      </p:sp>
      <p:sp>
        <p:nvSpPr>
          <p:cNvPr id="3" name="TextBox 2">
            <a:extLst>
              <a:ext uri="{FF2B5EF4-FFF2-40B4-BE49-F238E27FC236}">
                <a16:creationId xmlns:a16="http://schemas.microsoft.com/office/drawing/2014/main" id="{1F6512E4-C9A8-9DAC-6AA5-C51829072C98}"/>
              </a:ext>
            </a:extLst>
          </p:cNvPr>
          <p:cNvSpPr txBox="1"/>
          <p:nvPr/>
        </p:nvSpPr>
        <p:spPr>
          <a:xfrm>
            <a:off x="290015" y="1105048"/>
            <a:ext cx="6093724" cy="461665"/>
          </a:xfrm>
          <a:prstGeom prst="rect">
            <a:avLst/>
          </a:prstGeom>
          <a:noFill/>
        </p:spPr>
        <p:txBody>
          <a:bodyPr wrap="square">
            <a:spAutoFit/>
          </a:bodyPr>
          <a:lstStyle/>
          <a:p>
            <a:r>
              <a:rPr lang="en-US" sz="2400" b="1" dirty="0">
                <a:latin typeface="Microsoft YaHei" panose="020B0503020204020204" pitchFamily="34" charset="-122"/>
                <a:ea typeface="Microsoft YaHei" panose="020B0503020204020204" pitchFamily="34" charset="-122"/>
              </a:rPr>
              <a:t>PCFG</a:t>
            </a:r>
            <a:r>
              <a:rPr lang="zh-CN" altLang="en-US" sz="2400" b="1" dirty="0">
                <a:latin typeface="Microsoft YaHei" panose="020B0503020204020204" pitchFamily="34" charset="-122"/>
                <a:ea typeface="Microsoft YaHei" panose="020B0503020204020204" pitchFamily="34" charset="-122"/>
              </a:rPr>
              <a:t>的句子概率计算</a:t>
            </a:r>
            <a:endParaRPr lang="en-CN" sz="2400" b="1"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40A98CE8-F9E0-FCA4-E393-ED93FCFBF064}"/>
              </a:ext>
            </a:extLst>
          </p:cNvPr>
          <p:cNvSpPr txBox="1"/>
          <p:nvPr/>
        </p:nvSpPr>
        <p:spPr>
          <a:xfrm>
            <a:off x="579128" y="1757361"/>
            <a:ext cx="10901672" cy="1135054"/>
          </a:xfrm>
          <a:prstGeom prst="rect">
            <a:avLst/>
          </a:prstGeom>
          <a:noFill/>
        </p:spPr>
        <p:txBody>
          <a:bodyPr wrap="square">
            <a:spAutoFit/>
          </a:bodyPr>
          <a:lstStyle/>
          <a:p>
            <a:pPr>
              <a:lnSpc>
                <a:spcPct val="150000"/>
              </a:lnSpc>
            </a:pPr>
            <a:r>
              <a:rPr lang="en-CN" sz="2400" dirty="0">
                <a:latin typeface="Microsoft YaHei" panose="020B0503020204020204" pitchFamily="34" charset="-122"/>
                <a:ea typeface="Microsoft YaHei" panose="020B0503020204020204" pitchFamily="34" charset="-122"/>
              </a:rPr>
              <a:t>句子概率计算是指在给定PCFG 文法G的情况下，计算给定句子W的概率P(W|G)</a:t>
            </a:r>
          </a:p>
          <a:p>
            <a:pPr>
              <a:lnSpc>
                <a:spcPct val="150000"/>
              </a:lnSpc>
            </a:pPr>
            <a:r>
              <a:rPr lang="zh-CN" altLang="en-US" sz="2400" dirty="0">
                <a:latin typeface="Microsoft YaHei" panose="020B0503020204020204" pitchFamily="34" charset="-122"/>
                <a:ea typeface="Microsoft YaHei" panose="020B0503020204020204" pitchFamily="34" charset="-122"/>
              </a:rPr>
              <a:t>可以采用</a:t>
            </a:r>
            <a:r>
              <a:rPr lang="zh-CN" altLang="en-US" sz="2400" b="1" dirty="0">
                <a:latin typeface="Microsoft YaHei" panose="020B0503020204020204" pitchFamily="34" charset="-122"/>
                <a:ea typeface="Microsoft YaHei" panose="020B0503020204020204" pitchFamily="34" charset="-122"/>
              </a:rPr>
              <a:t>内向算法</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Inside Algorithm）</a:t>
            </a:r>
            <a:r>
              <a:rPr lang="zh-CN" altLang="en-US" sz="2400" dirty="0">
                <a:latin typeface="Microsoft YaHei" panose="020B0503020204020204" pitchFamily="34" charset="-122"/>
                <a:ea typeface="Microsoft YaHei" panose="020B0503020204020204" pitchFamily="34" charset="-122"/>
              </a:rPr>
              <a:t>或</a:t>
            </a:r>
            <a:r>
              <a:rPr lang="zh-CN" altLang="en-US" sz="2400" b="1" dirty="0">
                <a:latin typeface="Microsoft YaHei" panose="020B0503020204020204" pitchFamily="34" charset="-122"/>
                <a:ea typeface="Microsoft YaHei" panose="020B0503020204020204" pitchFamily="34" charset="-122"/>
              </a:rPr>
              <a:t>外向算法</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Outside Algorithm）</a:t>
            </a:r>
            <a:endParaRPr lang="en-CN" sz="24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34C493A0-0D63-12E4-15F9-A1689C9E1CCC}"/>
              </a:ext>
            </a:extLst>
          </p:cNvPr>
          <p:cNvSpPr txBox="1"/>
          <p:nvPr/>
        </p:nvSpPr>
        <p:spPr>
          <a:xfrm>
            <a:off x="579128" y="3042256"/>
            <a:ext cx="11195048" cy="1135054"/>
          </a:xfrm>
          <a:prstGeom prst="rect">
            <a:avLst/>
          </a:prstGeom>
          <a:noFill/>
        </p:spPr>
        <p:txBody>
          <a:bodyPr wrap="square">
            <a:spAutoFit/>
          </a:bodyPr>
          <a:lstStyle/>
          <a:p>
            <a:pPr>
              <a:lnSpc>
                <a:spcPct val="150000"/>
              </a:lnSpc>
            </a:pPr>
            <a:r>
              <a:rPr lang="zh-CN" altLang="en-US" sz="2400" dirty="0">
                <a:latin typeface="Microsoft YaHei" panose="020B0503020204020204" pitchFamily="34" charset="-122"/>
                <a:ea typeface="Microsoft YaHei" panose="020B0503020204020204" pitchFamily="34" charset="-122"/>
              </a:rPr>
              <a:t>采用内向算法，首先定义内向变量 </a:t>
            </a:r>
            <a:r>
              <a:rPr lang="en-US" sz="2400" dirty="0" err="1">
                <a:latin typeface="Microsoft YaHei" panose="020B0503020204020204" pitchFamily="34" charset="-122"/>
                <a:ea typeface="Microsoft YaHei" panose="020B0503020204020204" pitchFamily="34" charset="-122"/>
              </a:rPr>
              <a:t>a</a:t>
            </a:r>
            <a:r>
              <a:rPr lang="en-US" sz="2400" baseline="-25000" dirty="0" err="1">
                <a:latin typeface="Microsoft YaHei" panose="020B0503020204020204" pitchFamily="34" charset="-122"/>
                <a:ea typeface="Microsoft YaHei" panose="020B0503020204020204" pitchFamily="34" charset="-122"/>
              </a:rPr>
              <a:t>ij</a:t>
            </a:r>
            <a:r>
              <a:rPr lang="en-US"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为非终结符 </a:t>
            </a:r>
            <a:r>
              <a:rPr lang="en-US" sz="2400" dirty="0">
                <a:latin typeface="Microsoft YaHei" panose="020B0503020204020204" pitchFamily="34" charset="-122"/>
                <a:ea typeface="Microsoft YaHei" panose="020B0503020204020204" pitchFamily="34" charset="-122"/>
              </a:rPr>
              <a:t>A </a:t>
            </a:r>
            <a:r>
              <a:rPr lang="zh-CN" altLang="en-US" sz="2400" dirty="0">
                <a:latin typeface="Microsoft YaHei" panose="020B0503020204020204" pitchFamily="34" charset="-122"/>
                <a:ea typeface="Microsoft YaHei" panose="020B0503020204020204" pitchFamily="34" charset="-122"/>
              </a:rPr>
              <a:t>推导出 </a:t>
            </a:r>
            <a:r>
              <a:rPr lang="en-US"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中子串</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i+1</a:t>
            </a:r>
            <a:r>
              <a:rPr lang="en-US" sz="2400" dirty="0">
                <a:latin typeface="Microsoft YaHei" panose="020B0503020204020204" pitchFamily="34" charset="-122"/>
                <a:ea typeface="Microsoft YaHei" panose="020B0503020204020204" pitchFamily="34" charset="-122"/>
              </a:rPr>
              <a:t> · · ·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j</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的概率，即：</a:t>
            </a:r>
            <a:endParaRPr lang="en-CN" sz="2400" dirty="0">
              <a:latin typeface="Microsoft YaHei" panose="020B0503020204020204" pitchFamily="34" charset="-122"/>
              <a:ea typeface="Microsoft YaHei" panose="020B0503020204020204" pitchFamily="34" charset="-122"/>
            </a:endParaRPr>
          </a:p>
        </p:txBody>
      </p:sp>
      <p:pic>
        <p:nvPicPr>
          <p:cNvPr id="12" name="Picture 11">
            <a:extLst>
              <a:ext uri="{FF2B5EF4-FFF2-40B4-BE49-F238E27FC236}">
                <a16:creationId xmlns:a16="http://schemas.microsoft.com/office/drawing/2014/main" id="{6D6E88A0-A211-E8DA-A5A1-021D07F21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877" y="3657038"/>
            <a:ext cx="3848100" cy="647700"/>
          </a:xfrm>
          <a:prstGeom prst="rect">
            <a:avLst/>
          </a:prstGeom>
        </p:spPr>
      </p:pic>
      <p:pic>
        <p:nvPicPr>
          <p:cNvPr id="14" name="Picture 13">
            <a:extLst>
              <a:ext uri="{FF2B5EF4-FFF2-40B4-BE49-F238E27FC236}">
                <a16:creationId xmlns:a16="http://schemas.microsoft.com/office/drawing/2014/main" id="{8D40867D-88CA-D507-E72E-3C055D572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557921"/>
            <a:ext cx="4343400" cy="647700"/>
          </a:xfrm>
          <a:prstGeom prst="rect">
            <a:avLst/>
          </a:prstGeom>
        </p:spPr>
      </p:pic>
      <p:sp>
        <p:nvSpPr>
          <p:cNvPr id="16" name="TextBox 15">
            <a:extLst>
              <a:ext uri="{FF2B5EF4-FFF2-40B4-BE49-F238E27FC236}">
                <a16:creationId xmlns:a16="http://schemas.microsoft.com/office/drawing/2014/main" id="{648FCA29-BAB8-55F6-7379-4B9402511C43}"/>
              </a:ext>
            </a:extLst>
          </p:cNvPr>
          <p:cNvSpPr txBox="1"/>
          <p:nvPr/>
        </p:nvSpPr>
        <p:spPr>
          <a:xfrm>
            <a:off x="579128" y="4650939"/>
            <a:ext cx="6093724" cy="461665"/>
          </a:xfrm>
          <a:prstGeom prst="rect">
            <a:avLst/>
          </a:prstGeom>
          <a:noFill/>
        </p:spPr>
        <p:txBody>
          <a:bodyPr wrap="square">
            <a:spAutoFit/>
          </a:bodyPr>
          <a:lstStyle/>
          <a:p>
            <a:r>
              <a:rPr lang="zh-CN" altLang="en-CN" sz="2400" dirty="0">
                <a:latin typeface="Microsoft YaHei" panose="020B0503020204020204" pitchFamily="34" charset="-122"/>
                <a:ea typeface="Microsoft YaHei" panose="020B0503020204020204" pitchFamily="34" charset="-122"/>
              </a:rPr>
              <a:t>句子</a:t>
            </a:r>
            <a:r>
              <a:rPr lang="en-US" altLang="zh-CN" sz="2400" dirty="0">
                <a:latin typeface="Microsoft YaHei" panose="020B0503020204020204" pitchFamily="34" charset="-122"/>
                <a:ea typeface="Microsoft YaHei" panose="020B0503020204020204" pitchFamily="34" charset="-122"/>
              </a:rPr>
              <a:t>W</a:t>
            </a:r>
            <a:r>
              <a:rPr lang="zh-CN" altLang="en-US" sz="2400" dirty="0">
                <a:latin typeface="Microsoft YaHei" panose="020B0503020204020204" pitchFamily="34" charset="-122"/>
                <a:ea typeface="Microsoft YaHei" panose="020B0503020204020204" pitchFamily="34" charset="-122"/>
              </a:rPr>
              <a:t>的概率则相应的标记为</a:t>
            </a:r>
            <a:r>
              <a:rPr lang="en-US" altLang="zh-CN" sz="2400" dirty="0">
                <a:latin typeface="Microsoft YaHei" panose="020B0503020204020204" pitchFamily="34" charset="-122"/>
                <a:ea typeface="Microsoft YaHei" panose="020B0503020204020204" pitchFamily="34" charset="-122"/>
              </a:rPr>
              <a:t>a</a:t>
            </a:r>
            <a:r>
              <a:rPr lang="en-US" altLang="zh-CN" sz="2400" baseline="-25000" dirty="0">
                <a:latin typeface="Microsoft YaHei" panose="020B0503020204020204" pitchFamily="34" charset="-122"/>
                <a:ea typeface="Microsoft YaHei" panose="020B0503020204020204" pitchFamily="34" charset="-122"/>
              </a:rPr>
              <a:t>1n</a:t>
            </a:r>
            <a:r>
              <a:rPr lang="en-US" altLang="zh-CN" sz="2400" dirty="0">
                <a:latin typeface="Microsoft YaHei" panose="020B0503020204020204" pitchFamily="34" charset="-122"/>
                <a:ea typeface="Microsoft YaHei" panose="020B0503020204020204" pitchFamily="34" charset="-122"/>
              </a:rPr>
              <a:t>(S)</a:t>
            </a:r>
            <a:endParaRPr lang="en-CN" sz="2400" dirty="0">
              <a:latin typeface="Microsoft YaHei" panose="020B0503020204020204" pitchFamily="34" charset="-122"/>
              <a:ea typeface="Microsoft YaHei" panose="020B0503020204020204" pitchFamily="34" charset="-122"/>
            </a:endParaRPr>
          </a:p>
        </p:txBody>
      </p:sp>
      <p:pic>
        <p:nvPicPr>
          <p:cNvPr id="18" name="Picture 17">
            <a:extLst>
              <a:ext uri="{FF2B5EF4-FFF2-40B4-BE49-F238E27FC236}">
                <a16:creationId xmlns:a16="http://schemas.microsoft.com/office/drawing/2014/main" id="{D5C13AB1-B38A-5130-9580-28689D4D3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1426" y="5458804"/>
            <a:ext cx="5964537" cy="1362403"/>
          </a:xfrm>
          <a:prstGeom prst="rect">
            <a:avLst/>
          </a:prstGeom>
        </p:spPr>
      </p:pic>
      <p:sp>
        <p:nvSpPr>
          <p:cNvPr id="19" name="TextBox 18">
            <a:extLst>
              <a:ext uri="{FF2B5EF4-FFF2-40B4-BE49-F238E27FC236}">
                <a16:creationId xmlns:a16="http://schemas.microsoft.com/office/drawing/2014/main" id="{49F4A3FD-0D43-1F36-7951-481989B71D7B}"/>
              </a:ext>
            </a:extLst>
          </p:cNvPr>
          <p:cNvSpPr txBox="1"/>
          <p:nvPr/>
        </p:nvSpPr>
        <p:spPr>
          <a:xfrm>
            <a:off x="579128" y="5989935"/>
            <a:ext cx="6093724" cy="461665"/>
          </a:xfrm>
          <a:prstGeom prst="rect">
            <a:avLst/>
          </a:prstGeom>
          <a:noFill/>
        </p:spPr>
        <p:txBody>
          <a:bodyPr wrap="square">
            <a:spAutoFit/>
          </a:bodyPr>
          <a:lstStyle/>
          <a:p>
            <a:r>
              <a:rPr lang="en-US" sz="2400" dirty="0" err="1">
                <a:latin typeface="Microsoft YaHei" panose="020B0503020204020204" pitchFamily="34" charset="-122"/>
                <a:ea typeface="Microsoft YaHei" panose="020B0503020204020204" pitchFamily="34" charset="-122"/>
              </a:rPr>
              <a:t>通过如下递推公式计算得到</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893559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a:p>
        </p:txBody>
      </p:sp>
      <p:pic>
        <p:nvPicPr>
          <p:cNvPr id="5" name="Picture 4">
            <a:extLst>
              <a:ext uri="{FF2B5EF4-FFF2-40B4-BE49-F238E27FC236}">
                <a16:creationId xmlns:a16="http://schemas.microsoft.com/office/drawing/2014/main" id="{8ABAB4E0-42FB-C1B5-0517-83E27954C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926" y="1529446"/>
            <a:ext cx="9508147" cy="4211857"/>
          </a:xfrm>
          <a:prstGeom prst="rect">
            <a:avLst/>
          </a:prstGeom>
        </p:spPr>
      </p:pic>
    </p:spTree>
    <p:extLst>
      <p:ext uri="{BB962C8B-B14F-4D97-AF65-F5344CB8AC3E}">
        <p14:creationId xmlns:p14="http://schemas.microsoft.com/office/powerpoint/2010/main" val="3803370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a:p>
        </p:txBody>
      </p:sp>
      <p:sp>
        <p:nvSpPr>
          <p:cNvPr id="3" name="TextBox 2">
            <a:extLst>
              <a:ext uri="{FF2B5EF4-FFF2-40B4-BE49-F238E27FC236}">
                <a16:creationId xmlns:a16="http://schemas.microsoft.com/office/drawing/2014/main" id="{9B4D22B8-F99B-86AA-CED9-B73BD3729392}"/>
              </a:ext>
            </a:extLst>
          </p:cNvPr>
          <p:cNvSpPr txBox="1"/>
          <p:nvPr/>
        </p:nvSpPr>
        <p:spPr>
          <a:xfrm>
            <a:off x="290015" y="1105048"/>
            <a:ext cx="6093724" cy="461665"/>
          </a:xfrm>
          <a:prstGeom prst="rect">
            <a:avLst/>
          </a:prstGeom>
          <a:noFill/>
        </p:spPr>
        <p:txBody>
          <a:bodyPr wrap="square">
            <a:spAutoFit/>
          </a:bodyPr>
          <a:lstStyle/>
          <a:p>
            <a:r>
              <a:rPr lang="en-US" altLang="zh-CN" sz="2400" b="1" dirty="0">
                <a:latin typeface="Microsoft YaHei" panose="020B0503020204020204" pitchFamily="34" charset="-122"/>
                <a:ea typeface="Microsoft YaHei" panose="020B0503020204020204" pitchFamily="34" charset="-122"/>
              </a:rPr>
              <a:t>PCFG</a:t>
            </a:r>
            <a:r>
              <a:rPr lang="zh-CN" altLang="en-US" sz="2400" b="1" dirty="0">
                <a:latin typeface="Microsoft YaHei" panose="020B0503020204020204" pitchFamily="34" charset="-122"/>
                <a:ea typeface="Microsoft YaHei" panose="020B0503020204020204" pitchFamily="34" charset="-122"/>
              </a:rPr>
              <a:t>的最佳树结构求解</a:t>
            </a:r>
            <a:endParaRPr lang="en-CN" sz="2400" b="1"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EFD3722D-D31F-3E19-39A7-D4C764383B68}"/>
              </a:ext>
            </a:extLst>
          </p:cNvPr>
          <p:cNvSpPr txBox="1"/>
          <p:nvPr/>
        </p:nvSpPr>
        <p:spPr>
          <a:xfrm>
            <a:off x="500750" y="1757361"/>
            <a:ext cx="11195049" cy="1135054"/>
          </a:xfrm>
          <a:prstGeom prst="rect">
            <a:avLst/>
          </a:prstGeom>
          <a:noFill/>
        </p:spPr>
        <p:txBody>
          <a:bodyPr wrap="square">
            <a:spAutoFit/>
          </a:bodyPr>
          <a:lstStyle/>
          <a:p>
            <a:pPr>
              <a:lnSpc>
                <a:spcPct val="150000"/>
              </a:lnSpc>
            </a:pPr>
            <a:r>
              <a:rPr lang="en-CN" sz="2400" dirty="0">
                <a:latin typeface="Microsoft YaHei" panose="020B0503020204020204" pitchFamily="34" charset="-122"/>
                <a:ea typeface="Microsoft YaHei" panose="020B0503020204020204" pitchFamily="34" charset="-122"/>
              </a:rPr>
              <a:t>最佳树结构求解是指对于给定句子W={w</a:t>
            </a:r>
            <a:r>
              <a:rPr lang="en-US" altLang="zh-CN" sz="2400" baseline="-25000" dirty="0">
                <a:latin typeface="Microsoft YaHei" panose="020B0503020204020204" pitchFamily="34" charset="-122"/>
                <a:ea typeface="Microsoft YaHei" panose="020B0503020204020204" pitchFamily="34" charset="-122"/>
              </a:rPr>
              <a:t>1</a:t>
            </a:r>
            <a:r>
              <a:rPr lang="en-CN" sz="2400" dirty="0">
                <a:latin typeface="Microsoft YaHei" panose="020B0503020204020204" pitchFamily="34" charset="-122"/>
                <a:ea typeface="Microsoft YaHei" panose="020B0503020204020204" pitchFamily="34" charset="-122"/>
              </a:rPr>
              <a:t>, w</a:t>
            </a:r>
            <a:r>
              <a:rPr lang="en-CN" sz="2400" baseline="-25000" dirty="0">
                <a:latin typeface="Microsoft YaHei" panose="020B0503020204020204" pitchFamily="34" charset="-122"/>
                <a:ea typeface="Microsoft YaHei" panose="020B0503020204020204" pitchFamily="34" charset="-122"/>
              </a:rPr>
              <a:t>2</a:t>
            </a:r>
            <a:r>
              <a:rPr lang="en-CN" sz="2400" dirty="0">
                <a:latin typeface="Microsoft YaHei" panose="020B0503020204020204" pitchFamily="34" charset="-122"/>
                <a:ea typeface="Microsoft YaHei" panose="020B0503020204020204" pitchFamily="34" charset="-122"/>
              </a:rPr>
              <a:t>, </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 </a:t>
            </a:r>
            <a:r>
              <a:rPr lang="en-CN" sz="2400" dirty="0">
                <a:latin typeface="Microsoft YaHei" panose="020B0503020204020204" pitchFamily="34" charset="-122"/>
                <a:ea typeface="Microsoft YaHei" panose="020B0503020204020204" pitchFamily="34" charset="-122"/>
              </a:rPr>
              <a:t>, w</a:t>
            </a:r>
            <a:r>
              <a:rPr lang="en-CN" sz="2400" baseline="-25000" dirty="0">
                <a:latin typeface="Microsoft YaHei" panose="020B0503020204020204" pitchFamily="34" charset="-122"/>
                <a:ea typeface="Microsoft YaHei" panose="020B0503020204020204" pitchFamily="34" charset="-122"/>
              </a:rPr>
              <a:t>n</a:t>
            </a:r>
            <a:r>
              <a:rPr lang="en-CN" sz="2400" dirty="0">
                <a:latin typeface="Microsoft YaHei" panose="020B0503020204020204" pitchFamily="34" charset="-122"/>
                <a:ea typeface="Microsoft YaHei" panose="020B0503020204020204" pitchFamily="34" charset="-122"/>
              </a:rPr>
              <a:t>} 和PCFG文法G，求解该句子的最佳树结构，即如何选择句法结构树使得其概率最大：</a:t>
            </a:r>
          </a:p>
        </p:txBody>
      </p:sp>
      <p:pic>
        <p:nvPicPr>
          <p:cNvPr id="8" name="Picture 7">
            <a:extLst>
              <a:ext uri="{FF2B5EF4-FFF2-40B4-BE49-F238E27FC236}">
                <a16:creationId xmlns:a16="http://schemas.microsoft.com/office/drawing/2014/main" id="{088B17D6-1A1C-25C7-E86D-99B59B987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150" y="2997200"/>
            <a:ext cx="3187700" cy="863600"/>
          </a:xfrm>
          <a:prstGeom prst="rect">
            <a:avLst/>
          </a:prstGeom>
        </p:spPr>
      </p:pic>
      <p:sp>
        <p:nvSpPr>
          <p:cNvPr id="10" name="TextBox 9">
            <a:extLst>
              <a:ext uri="{FF2B5EF4-FFF2-40B4-BE49-F238E27FC236}">
                <a16:creationId xmlns:a16="http://schemas.microsoft.com/office/drawing/2014/main" id="{136D009B-37D0-81D9-91FA-023D88146A18}"/>
              </a:ext>
            </a:extLst>
          </p:cNvPr>
          <p:cNvSpPr txBox="1"/>
          <p:nvPr/>
        </p:nvSpPr>
        <p:spPr>
          <a:xfrm>
            <a:off x="500750" y="4494307"/>
            <a:ext cx="6093724"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可以通过利用基于概率的 </a:t>
            </a:r>
            <a:r>
              <a:rPr lang="en-US" sz="2400" dirty="0">
                <a:latin typeface="Microsoft YaHei" panose="020B0503020204020204" pitchFamily="34" charset="-122"/>
                <a:ea typeface="Microsoft YaHei" panose="020B0503020204020204" pitchFamily="34" charset="-122"/>
              </a:rPr>
              <a:t>CYK </a:t>
            </a:r>
            <a:r>
              <a:rPr lang="zh-CN" altLang="en-US" sz="2400" dirty="0">
                <a:latin typeface="Microsoft YaHei" panose="020B0503020204020204" pitchFamily="34" charset="-122"/>
                <a:ea typeface="Microsoft YaHei" panose="020B0503020204020204" pitchFamily="34" charset="-122"/>
              </a:rPr>
              <a:t>算法进行</a:t>
            </a:r>
            <a:endParaRPr lang="en-CN" dirty="0"/>
          </a:p>
        </p:txBody>
      </p:sp>
    </p:spTree>
    <p:extLst>
      <p:ext uri="{BB962C8B-B14F-4D97-AF65-F5344CB8AC3E}">
        <p14:creationId xmlns:p14="http://schemas.microsoft.com/office/powerpoint/2010/main" val="1745858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a:p>
        </p:txBody>
      </p:sp>
      <p:pic>
        <p:nvPicPr>
          <p:cNvPr id="5" name="Picture 4">
            <a:extLst>
              <a:ext uri="{FF2B5EF4-FFF2-40B4-BE49-F238E27FC236}">
                <a16:creationId xmlns:a16="http://schemas.microsoft.com/office/drawing/2014/main" id="{FB2C37BD-E9F4-A0C5-6025-003B78B8A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970" y="1076043"/>
            <a:ext cx="6300060" cy="5418419"/>
          </a:xfrm>
          <a:prstGeom prst="rect">
            <a:avLst/>
          </a:prstGeom>
        </p:spPr>
      </p:pic>
    </p:spTree>
    <p:extLst>
      <p:ext uri="{BB962C8B-B14F-4D97-AF65-F5344CB8AC3E}">
        <p14:creationId xmlns:p14="http://schemas.microsoft.com/office/powerpoint/2010/main" val="273308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a:p>
        </p:txBody>
      </p:sp>
      <p:sp>
        <p:nvSpPr>
          <p:cNvPr id="4" name="TextBox 3">
            <a:extLst>
              <a:ext uri="{FF2B5EF4-FFF2-40B4-BE49-F238E27FC236}">
                <a16:creationId xmlns:a16="http://schemas.microsoft.com/office/drawing/2014/main" id="{216BE2DD-D633-55DC-67B6-DBAF26A700E5}"/>
              </a:ext>
            </a:extLst>
          </p:cNvPr>
          <p:cNvSpPr txBox="1"/>
          <p:nvPr/>
        </p:nvSpPr>
        <p:spPr>
          <a:xfrm>
            <a:off x="377922" y="1200582"/>
            <a:ext cx="7387654"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使用 </a:t>
            </a:r>
            <a:r>
              <a:rPr lang="en-US" sz="2400" b="0" i="0" dirty="0">
                <a:effectLst/>
                <a:latin typeface="Microsoft YaHei" panose="020B0503020204020204" pitchFamily="34" charset="-122"/>
                <a:ea typeface="Microsoft YaHei" panose="020B0503020204020204" pitchFamily="34" charset="-122"/>
              </a:rPr>
              <a:t>CYK </a:t>
            </a:r>
            <a:r>
              <a:rPr lang="zh-CN" altLang="en-US" sz="2400" b="0" i="0" dirty="0">
                <a:effectLst/>
                <a:latin typeface="Microsoft YaHei" panose="020B0503020204020204" pitchFamily="34" charset="-122"/>
                <a:ea typeface="Microsoft YaHei" panose="020B0503020204020204" pitchFamily="34" charset="-122"/>
              </a:rPr>
              <a:t>算法求解 </a:t>
            </a:r>
            <a:r>
              <a:rPr lang="en-US" sz="2400" b="0" i="0" dirty="0">
                <a:effectLst/>
                <a:latin typeface="Microsoft YaHei" panose="020B0503020204020204" pitchFamily="34" charset="-122"/>
                <a:ea typeface="Microsoft YaHei" panose="020B0503020204020204" pitchFamily="34" charset="-122"/>
              </a:rPr>
              <a:t>PCFG </a:t>
            </a:r>
            <a:r>
              <a:rPr lang="zh-CN" altLang="en-US" sz="2400" b="0" i="0" dirty="0">
                <a:effectLst/>
                <a:latin typeface="Microsoft YaHei" panose="020B0503020204020204" pitchFamily="34" charset="-122"/>
                <a:ea typeface="Microsoft YaHei" panose="020B0503020204020204" pitchFamily="34" charset="-122"/>
              </a:rPr>
              <a:t>的最佳树结构分析实例</a:t>
            </a:r>
            <a:endParaRPr lang="en-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98A23EEE-9F0D-84AF-78A0-730ACCC2AB96}"/>
              </a:ext>
            </a:extLst>
          </p:cNvPr>
          <p:cNvPicPr>
            <a:picLocks noChangeAspect="1"/>
          </p:cNvPicPr>
          <p:nvPr/>
        </p:nvPicPr>
        <p:blipFill>
          <a:blip r:embed="rId3"/>
          <a:stretch>
            <a:fillRect/>
          </a:stretch>
        </p:blipFill>
        <p:spPr>
          <a:xfrm>
            <a:off x="996951" y="1948428"/>
            <a:ext cx="4333071" cy="4503171"/>
          </a:xfrm>
          <a:prstGeom prst="rect">
            <a:avLst/>
          </a:prstGeom>
        </p:spPr>
      </p:pic>
      <p:pic>
        <p:nvPicPr>
          <p:cNvPr id="7" name="Picture 6">
            <a:extLst>
              <a:ext uri="{FF2B5EF4-FFF2-40B4-BE49-F238E27FC236}">
                <a16:creationId xmlns:a16="http://schemas.microsoft.com/office/drawing/2014/main" id="{A71E39F1-E56F-CAE0-058B-748307DFFC28}"/>
              </a:ext>
            </a:extLst>
          </p:cNvPr>
          <p:cNvPicPr>
            <a:picLocks noChangeAspect="1"/>
          </p:cNvPicPr>
          <p:nvPr/>
        </p:nvPicPr>
        <p:blipFill>
          <a:blip r:embed="rId4"/>
          <a:stretch>
            <a:fillRect/>
          </a:stretch>
        </p:blipFill>
        <p:spPr>
          <a:xfrm>
            <a:off x="5520225" y="1948428"/>
            <a:ext cx="4592753" cy="4773047"/>
          </a:xfrm>
          <a:prstGeom prst="rect">
            <a:avLst/>
          </a:prstGeom>
        </p:spPr>
      </p:pic>
    </p:spTree>
    <p:extLst>
      <p:ext uri="{BB962C8B-B14F-4D97-AF65-F5344CB8AC3E}">
        <p14:creationId xmlns:p14="http://schemas.microsoft.com/office/powerpoint/2010/main" val="294341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a:p>
        </p:txBody>
      </p:sp>
      <p:sp>
        <p:nvSpPr>
          <p:cNvPr id="4" name="TextBox 3">
            <a:extLst>
              <a:ext uri="{FF2B5EF4-FFF2-40B4-BE49-F238E27FC236}">
                <a16:creationId xmlns:a16="http://schemas.microsoft.com/office/drawing/2014/main" id="{216BE2DD-D633-55DC-67B6-DBAF26A700E5}"/>
              </a:ext>
            </a:extLst>
          </p:cNvPr>
          <p:cNvSpPr txBox="1"/>
          <p:nvPr/>
        </p:nvSpPr>
        <p:spPr>
          <a:xfrm>
            <a:off x="377922" y="1200582"/>
            <a:ext cx="7387654"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使用 </a:t>
            </a:r>
            <a:r>
              <a:rPr lang="en-US" sz="2400" b="0" i="0" dirty="0">
                <a:effectLst/>
                <a:latin typeface="Microsoft YaHei" panose="020B0503020204020204" pitchFamily="34" charset="-122"/>
                <a:ea typeface="Microsoft YaHei" panose="020B0503020204020204" pitchFamily="34" charset="-122"/>
              </a:rPr>
              <a:t>CYK </a:t>
            </a:r>
            <a:r>
              <a:rPr lang="zh-CN" altLang="en-US" sz="2400" b="0" i="0" dirty="0">
                <a:effectLst/>
                <a:latin typeface="Microsoft YaHei" panose="020B0503020204020204" pitchFamily="34" charset="-122"/>
                <a:ea typeface="Microsoft YaHei" panose="020B0503020204020204" pitchFamily="34" charset="-122"/>
              </a:rPr>
              <a:t>算法求解 </a:t>
            </a:r>
            <a:r>
              <a:rPr lang="en-US" sz="2400" b="0" i="0" dirty="0">
                <a:effectLst/>
                <a:latin typeface="Microsoft YaHei" panose="020B0503020204020204" pitchFamily="34" charset="-122"/>
                <a:ea typeface="Microsoft YaHei" panose="020B0503020204020204" pitchFamily="34" charset="-122"/>
              </a:rPr>
              <a:t>PCFG </a:t>
            </a:r>
            <a:r>
              <a:rPr lang="zh-CN" altLang="en-US" sz="2400" b="0" i="0" dirty="0">
                <a:effectLst/>
                <a:latin typeface="Microsoft YaHei" panose="020B0503020204020204" pitchFamily="34" charset="-122"/>
                <a:ea typeface="Microsoft YaHei" panose="020B0503020204020204" pitchFamily="34" charset="-122"/>
              </a:rPr>
              <a:t>的最佳树结构分析实例</a:t>
            </a:r>
            <a:endParaRPr lang="en-CN" sz="24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8714F258-C9E2-D59D-E98D-6E2DC1D79431}"/>
              </a:ext>
            </a:extLst>
          </p:cNvPr>
          <p:cNvPicPr>
            <a:picLocks noChangeAspect="1"/>
          </p:cNvPicPr>
          <p:nvPr/>
        </p:nvPicPr>
        <p:blipFill>
          <a:blip r:embed="rId3"/>
          <a:stretch>
            <a:fillRect/>
          </a:stretch>
        </p:blipFill>
        <p:spPr>
          <a:xfrm>
            <a:off x="579128" y="1948429"/>
            <a:ext cx="4592752" cy="4773046"/>
          </a:xfrm>
          <a:prstGeom prst="rect">
            <a:avLst/>
          </a:prstGeom>
        </p:spPr>
      </p:pic>
      <p:pic>
        <p:nvPicPr>
          <p:cNvPr id="5" name="Picture 4">
            <a:extLst>
              <a:ext uri="{FF2B5EF4-FFF2-40B4-BE49-F238E27FC236}">
                <a16:creationId xmlns:a16="http://schemas.microsoft.com/office/drawing/2014/main" id="{4562680E-B581-ADD6-3DAC-51221F408E4B}"/>
              </a:ext>
            </a:extLst>
          </p:cNvPr>
          <p:cNvPicPr>
            <a:picLocks noChangeAspect="1"/>
          </p:cNvPicPr>
          <p:nvPr/>
        </p:nvPicPr>
        <p:blipFill>
          <a:blip r:embed="rId4"/>
          <a:stretch>
            <a:fillRect/>
          </a:stretch>
        </p:blipFill>
        <p:spPr>
          <a:xfrm>
            <a:off x="5377873" y="1948429"/>
            <a:ext cx="4592753" cy="4773046"/>
          </a:xfrm>
          <a:prstGeom prst="rect">
            <a:avLst/>
          </a:prstGeom>
        </p:spPr>
      </p:pic>
    </p:spTree>
    <p:extLst>
      <p:ext uri="{BB962C8B-B14F-4D97-AF65-F5344CB8AC3E}">
        <p14:creationId xmlns:p14="http://schemas.microsoft.com/office/powerpoint/2010/main" val="2579007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a:p>
        </p:txBody>
      </p:sp>
      <p:sp>
        <p:nvSpPr>
          <p:cNvPr id="4" name="TextBox 3">
            <a:extLst>
              <a:ext uri="{FF2B5EF4-FFF2-40B4-BE49-F238E27FC236}">
                <a16:creationId xmlns:a16="http://schemas.microsoft.com/office/drawing/2014/main" id="{216BE2DD-D633-55DC-67B6-DBAF26A700E5}"/>
              </a:ext>
            </a:extLst>
          </p:cNvPr>
          <p:cNvSpPr txBox="1"/>
          <p:nvPr/>
        </p:nvSpPr>
        <p:spPr>
          <a:xfrm>
            <a:off x="377922" y="1200582"/>
            <a:ext cx="7387654"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使用 </a:t>
            </a:r>
            <a:r>
              <a:rPr lang="en-US" sz="2400" b="0" i="0" dirty="0">
                <a:effectLst/>
                <a:latin typeface="Microsoft YaHei" panose="020B0503020204020204" pitchFamily="34" charset="-122"/>
                <a:ea typeface="Microsoft YaHei" panose="020B0503020204020204" pitchFamily="34" charset="-122"/>
              </a:rPr>
              <a:t>CYK </a:t>
            </a:r>
            <a:r>
              <a:rPr lang="zh-CN" altLang="en-US" sz="2400" b="0" i="0" dirty="0">
                <a:effectLst/>
                <a:latin typeface="Microsoft YaHei" panose="020B0503020204020204" pitchFamily="34" charset="-122"/>
                <a:ea typeface="Microsoft YaHei" panose="020B0503020204020204" pitchFamily="34" charset="-122"/>
              </a:rPr>
              <a:t>算法求解 </a:t>
            </a:r>
            <a:r>
              <a:rPr lang="en-US" sz="2400" b="0" i="0" dirty="0">
                <a:effectLst/>
                <a:latin typeface="Microsoft YaHei" panose="020B0503020204020204" pitchFamily="34" charset="-122"/>
                <a:ea typeface="Microsoft YaHei" panose="020B0503020204020204" pitchFamily="34" charset="-122"/>
              </a:rPr>
              <a:t>PCFG </a:t>
            </a:r>
            <a:r>
              <a:rPr lang="zh-CN" altLang="en-US" sz="2400" b="0" i="0" dirty="0">
                <a:effectLst/>
                <a:latin typeface="Microsoft YaHei" panose="020B0503020204020204" pitchFamily="34" charset="-122"/>
                <a:ea typeface="Microsoft YaHei" panose="020B0503020204020204" pitchFamily="34" charset="-122"/>
              </a:rPr>
              <a:t>的最佳树结构分析实例</a:t>
            </a:r>
            <a:endParaRPr lang="en-CN" sz="24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7A779446-31C9-BCFC-E861-BD53E61B1B3C}"/>
              </a:ext>
            </a:extLst>
          </p:cNvPr>
          <p:cNvPicPr>
            <a:picLocks noChangeAspect="1"/>
          </p:cNvPicPr>
          <p:nvPr/>
        </p:nvPicPr>
        <p:blipFill>
          <a:blip r:embed="rId3"/>
          <a:stretch>
            <a:fillRect/>
          </a:stretch>
        </p:blipFill>
        <p:spPr>
          <a:xfrm>
            <a:off x="3079634" y="1948429"/>
            <a:ext cx="4558296" cy="4737239"/>
          </a:xfrm>
          <a:prstGeom prst="rect">
            <a:avLst/>
          </a:prstGeom>
        </p:spPr>
      </p:pic>
    </p:spTree>
    <p:extLst>
      <p:ext uri="{BB962C8B-B14F-4D97-AF65-F5344CB8AC3E}">
        <p14:creationId xmlns:p14="http://schemas.microsoft.com/office/powerpoint/2010/main" val="116448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7246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基于概率上下文无关文法的成分句法分析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a:p>
        </p:txBody>
      </p:sp>
      <p:sp>
        <p:nvSpPr>
          <p:cNvPr id="3" name="TextBox 2">
            <a:extLst>
              <a:ext uri="{FF2B5EF4-FFF2-40B4-BE49-F238E27FC236}">
                <a16:creationId xmlns:a16="http://schemas.microsoft.com/office/drawing/2014/main" id="{9B4D22B8-F99B-86AA-CED9-B73BD3729392}"/>
              </a:ext>
            </a:extLst>
          </p:cNvPr>
          <p:cNvSpPr txBox="1"/>
          <p:nvPr/>
        </p:nvSpPr>
        <p:spPr>
          <a:xfrm>
            <a:off x="290015" y="1105048"/>
            <a:ext cx="6093724" cy="461665"/>
          </a:xfrm>
          <a:prstGeom prst="rect">
            <a:avLst/>
          </a:prstGeom>
          <a:noFill/>
        </p:spPr>
        <p:txBody>
          <a:bodyPr wrap="square">
            <a:spAutoFit/>
          </a:bodyPr>
          <a:lstStyle/>
          <a:p>
            <a:r>
              <a:rPr lang="en-US" altLang="zh-CN" sz="2400" b="1" dirty="0">
                <a:latin typeface="Microsoft YaHei" panose="020B0503020204020204" pitchFamily="34" charset="-122"/>
                <a:ea typeface="Microsoft YaHei" panose="020B0503020204020204" pitchFamily="34" charset="-122"/>
              </a:rPr>
              <a:t>PCFG</a:t>
            </a:r>
            <a:r>
              <a:rPr lang="zh-CN" altLang="en-US" sz="2400" b="1" dirty="0">
                <a:latin typeface="Microsoft YaHei" panose="020B0503020204020204" pitchFamily="34" charset="-122"/>
                <a:ea typeface="Microsoft YaHei" panose="020B0503020204020204" pitchFamily="34" charset="-122"/>
              </a:rPr>
              <a:t>的模型参数学习</a:t>
            </a:r>
            <a:endParaRPr lang="en-CN" sz="2400" b="1"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C526A5B0-608A-8934-D8AA-261937560911}"/>
              </a:ext>
            </a:extLst>
          </p:cNvPr>
          <p:cNvSpPr txBox="1"/>
          <p:nvPr/>
        </p:nvSpPr>
        <p:spPr>
          <a:xfrm>
            <a:off x="579128" y="1757361"/>
            <a:ext cx="8114924"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基于最大似然估计，统计非终结符的出现次数进行概率参数估</a:t>
            </a:r>
            <a:endParaRPr lang="en-CN" sz="20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16300210-37DE-D438-13F7-18F63460B1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450" y="2409674"/>
            <a:ext cx="4737100" cy="736600"/>
          </a:xfrm>
          <a:prstGeom prst="rect">
            <a:avLst/>
          </a:prstGeom>
        </p:spPr>
      </p:pic>
      <p:sp>
        <p:nvSpPr>
          <p:cNvPr id="12" name="TextBox 11">
            <a:extLst>
              <a:ext uri="{FF2B5EF4-FFF2-40B4-BE49-F238E27FC236}">
                <a16:creationId xmlns:a16="http://schemas.microsoft.com/office/drawing/2014/main" id="{2FC2137A-B465-A308-C301-130420ED61D8}"/>
              </a:ext>
            </a:extLst>
          </p:cNvPr>
          <p:cNvSpPr txBox="1"/>
          <p:nvPr/>
        </p:nvSpPr>
        <p:spPr>
          <a:xfrm>
            <a:off x="579128" y="3429000"/>
            <a:ext cx="10998508" cy="853503"/>
          </a:xfrm>
          <a:prstGeom prst="rect">
            <a:avLst/>
          </a:prstGeom>
          <a:noFill/>
        </p:spPr>
        <p:txBody>
          <a:bodyPr wrap="square">
            <a:spAutoFit/>
          </a:bodyPr>
          <a:lstStyle/>
          <a:p>
            <a:pPr algn="just">
              <a:lnSpc>
                <a:spcPct val="130000"/>
              </a:lnSpc>
            </a:pPr>
            <a:r>
              <a:rPr lang="en-US" sz="2000" dirty="0">
                <a:latin typeface="Microsoft YaHei" panose="020B0503020204020204" pitchFamily="34" charset="-122"/>
                <a:ea typeface="Microsoft YaHei" panose="020B0503020204020204" pitchFamily="34" charset="-122"/>
              </a:rPr>
              <a:t>Count(A → </a:t>
            </a:r>
            <a:r>
              <a:rPr lang="el-GR" sz="2000" dirty="0">
                <a:latin typeface="Microsoft YaHei" panose="020B0503020204020204" pitchFamily="34" charset="-122"/>
                <a:ea typeface="Microsoft YaHei" panose="020B0503020204020204" pitchFamily="34" charset="-122"/>
              </a:rPr>
              <a:t>α) </a:t>
            </a:r>
            <a:r>
              <a:rPr lang="zh-CN" altLang="en-US" sz="2000" dirty="0">
                <a:latin typeface="Microsoft YaHei" panose="020B0503020204020204" pitchFamily="34" charset="-122"/>
                <a:ea typeface="Microsoft YaHei" panose="020B0503020204020204" pitchFamily="34" charset="-122"/>
              </a:rPr>
              <a:t>是指规则</a:t>
            </a:r>
            <a:r>
              <a:rPr lang="en-US" sz="2000" dirty="0">
                <a:latin typeface="Microsoft YaHei" panose="020B0503020204020204" pitchFamily="34" charset="-122"/>
                <a:ea typeface="Microsoft YaHei" panose="020B0503020204020204" pitchFamily="34" charset="-122"/>
              </a:rPr>
              <a:t>A → </a:t>
            </a:r>
            <a:r>
              <a:rPr lang="el-GR" sz="2000" dirty="0">
                <a:latin typeface="Microsoft YaHei" panose="020B0503020204020204" pitchFamily="34" charset="-122"/>
                <a:ea typeface="Microsoft YaHei" panose="020B0503020204020204" pitchFamily="34" charset="-122"/>
              </a:rPr>
              <a:t>α </a:t>
            </a:r>
            <a:r>
              <a:rPr lang="zh-CN" altLang="en-US" sz="2000" dirty="0">
                <a:latin typeface="Microsoft YaHei" panose="020B0503020204020204" pitchFamily="34" charset="-122"/>
                <a:ea typeface="Microsoft YaHei" panose="020B0503020204020204" pitchFamily="34" charset="-122"/>
              </a:rPr>
              <a:t>在整个树库中出现的次数，</a:t>
            </a:r>
            <a:r>
              <a:rPr lang="en-US" sz="2000" dirty="0">
                <a:latin typeface="Microsoft YaHei" panose="020B0503020204020204" pitchFamily="34" charset="-122"/>
                <a:ea typeface="Microsoft YaHei" panose="020B0503020204020204" pitchFamily="34" charset="-122"/>
              </a:rPr>
              <a:t>Count(A) </a:t>
            </a:r>
            <a:r>
              <a:rPr lang="zh-CN" altLang="en-US" sz="2000" dirty="0">
                <a:latin typeface="Microsoft YaHei" panose="020B0503020204020204" pitchFamily="34" charset="-122"/>
                <a:ea typeface="Microsoft YaHei" panose="020B0503020204020204" pitchFamily="34" charset="-122"/>
              </a:rPr>
              <a:t>是指在树库中非终结符</a:t>
            </a:r>
            <a:r>
              <a:rPr lang="en-US"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出现的次数</a:t>
            </a:r>
          </a:p>
        </p:txBody>
      </p:sp>
      <p:sp>
        <p:nvSpPr>
          <p:cNvPr id="14" name="TextBox 13">
            <a:extLst>
              <a:ext uri="{FF2B5EF4-FFF2-40B4-BE49-F238E27FC236}">
                <a16:creationId xmlns:a16="http://schemas.microsoft.com/office/drawing/2014/main" id="{2080827C-AE58-E03C-AA03-7910169D5D44}"/>
              </a:ext>
            </a:extLst>
          </p:cNvPr>
          <p:cNvSpPr txBox="1"/>
          <p:nvPr/>
        </p:nvSpPr>
        <p:spPr>
          <a:xfrm>
            <a:off x="542220" y="4444702"/>
            <a:ext cx="10938580" cy="2000548"/>
          </a:xfrm>
          <a:prstGeom prst="rect">
            <a:avLst/>
          </a:prstGeom>
          <a:noFill/>
        </p:spPr>
        <p:txBody>
          <a:bodyPr wrap="square">
            <a:spAutoFit/>
          </a:bodyPr>
          <a:lstStyle/>
          <a:p>
            <a:pPr algn="just">
              <a:lnSpc>
                <a:spcPct val="130000"/>
              </a:lnSpc>
            </a:pPr>
            <a:r>
              <a:rPr lang="zh-CN" altLang="en-US" sz="2000" dirty="0">
                <a:latin typeface="Microsoft YaHei" panose="020B0503020204020204" pitchFamily="34" charset="-122"/>
                <a:ea typeface="Microsoft YaHei" panose="020B0503020204020204" pitchFamily="34" charset="-122"/>
              </a:rPr>
              <a:t>在仅有大规模无标记句子的情况下，也可以通过期望最大化算法（</a:t>
            </a:r>
            <a:r>
              <a:rPr lang="en-US" sz="2000" dirty="0">
                <a:latin typeface="Microsoft YaHei" panose="020B0503020204020204" pitchFamily="34" charset="-122"/>
                <a:ea typeface="Microsoft YaHei" panose="020B0503020204020204" pitchFamily="34" charset="-122"/>
              </a:rPr>
              <a:t>Expectation Maximization，</a:t>
            </a:r>
          </a:p>
          <a:p>
            <a:pPr algn="just">
              <a:lnSpc>
                <a:spcPct val="130000"/>
              </a:lnSpc>
            </a:pPr>
            <a:r>
              <a:rPr lang="en-US" sz="2000" dirty="0">
                <a:latin typeface="Microsoft YaHei" panose="020B0503020204020204" pitchFamily="34" charset="-122"/>
                <a:ea typeface="Microsoft YaHei" panose="020B0503020204020204" pitchFamily="34" charset="-122"/>
              </a:rPr>
              <a:t>EM）</a:t>
            </a:r>
            <a:r>
              <a:rPr lang="zh-CN" altLang="en-US" sz="2000" dirty="0">
                <a:latin typeface="Microsoft YaHei" panose="020B0503020204020204" pitchFamily="34" charset="-122"/>
                <a:ea typeface="Microsoft YaHei" panose="020B0503020204020204" pitchFamily="34" charset="-122"/>
              </a:rPr>
              <a:t>估计规则的概率参数。利用当前的文法</a:t>
            </a:r>
            <a:r>
              <a:rPr lang="en-US" sz="2000" dirty="0">
                <a:latin typeface="Microsoft YaHei" panose="020B0503020204020204" pitchFamily="34" charset="-122"/>
                <a:ea typeface="Microsoft YaHei" panose="020B0503020204020204" pitchFamily="34" charset="-122"/>
              </a:rPr>
              <a:t>G</a:t>
            </a:r>
            <a:r>
              <a:rPr lang="en-US" sz="2000" baseline="-25000" dirty="0">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估算每条规则出现的期望值是</a:t>
            </a:r>
            <a:r>
              <a:rPr lang="zh-CN" altLang="en-US" sz="2000" b="1" dirty="0">
                <a:latin typeface="Microsoft YaHei" panose="020B0503020204020204" pitchFamily="34" charset="-122"/>
                <a:ea typeface="Microsoft YaHei" panose="020B0503020204020204" pitchFamily="34" charset="-122"/>
              </a:rPr>
              <a:t>期望步（</a:t>
            </a:r>
            <a:r>
              <a:rPr lang="en-US" sz="2000" b="1" dirty="0">
                <a:latin typeface="Microsoft YaHei" panose="020B0503020204020204" pitchFamily="34" charset="-122"/>
                <a:ea typeface="Microsoft YaHei" panose="020B0503020204020204" pitchFamily="34" charset="-122"/>
              </a:rPr>
              <a:t>Expectation </a:t>
            </a:r>
            <a:r>
              <a:rPr lang="en-US" sz="2000" b="1" dirty="0" err="1">
                <a:latin typeface="Microsoft YaHei" panose="020B0503020204020204" pitchFamily="34" charset="-122"/>
                <a:ea typeface="Microsoft YaHei" panose="020B0503020204020204" pitchFamily="34" charset="-122"/>
              </a:rPr>
              <a:t>Step，E</a:t>
            </a:r>
            <a:r>
              <a:rPr lang="en-US"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步骤）</a:t>
            </a:r>
            <a:r>
              <a:rPr lang="zh-CN" altLang="en-US" sz="2000" dirty="0">
                <a:latin typeface="Microsoft YaHei" panose="020B0503020204020204" pitchFamily="34" charset="-122"/>
                <a:ea typeface="Microsoft YaHei" panose="020B0503020204020204" pitchFamily="34" charset="-122"/>
              </a:rPr>
              <a:t>，重新估算概率得到</a:t>
            </a:r>
            <a:r>
              <a:rPr lang="en-US" sz="2000" dirty="0">
                <a:latin typeface="Microsoft YaHei" panose="020B0503020204020204" pitchFamily="34" charset="-122"/>
                <a:ea typeface="Microsoft YaHei" panose="020B0503020204020204" pitchFamily="34" charset="-122"/>
              </a:rPr>
              <a:t>G</a:t>
            </a:r>
            <a:r>
              <a:rPr lang="en-US" sz="2000" baseline="-25000" dirty="0">
                <a:latin typeface="Microsoft YaHei" panose="020B0503020204020204" pitchFamily="34" charset="-122"/>
                <a:ea typeface="Microsoft YaHei" panose="020B0503020204020204" pitchFamily="34" charset="-122"/>
              </a:rPr>
              <a:t>i+1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的步骤是</a:t>
            </a:r>
            <a:r>
              <a:rPr lang="zh-CN" altLang="en-US" sz="2000" b="1" dirty="0">
                <a:latin typeface="Microsoft YaHei" panose="020B0503020204020204" pitchFamily="34" charset="-122"/>
                <a:ea typeface="Microsoft YaHei" panose="020B0503020204020204" pitchFamily="34" charset="-122"/>
              </a:rPr>
              <a:t>最大化步（</a:t>
            </a:r>
            <a:r>
              <a:rPr lang="en-US" sz="2000" b="1" dirty="0">
                <a:latin typeface="Microsoft YaHei" panose="020B0503020204020204" pitchFamily="34" charset="-122"/>
                <a:ea typeface="Microsoft YaHei" panose="020B0503020204020204" pitchFamily="34" charset="-122"/>
              </a:rPr>
              <a:t>Maximization </a:t>
            </a:r>
            <a:r>
              <a:rPr lang="en-US" sz="2000" b="1" dirty="0" err="1">
                <a:latin typeface="Microsoft YaHei" panose="020B0503020204020204" pitchFamily="34" charset="-122"/>
                <a:ea typeface="Microsoft YaHei" panose="020B0503020204020204" pitchFamily="34" charset="-122"/>
              </a:rPr>
              <a:t>Step，M</a:t>
            </a:r>
            <a:r>
              <a:rPr lang="en-US" sz="2000" b="1"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步骤）</a:t>
            </a:r>
          </a:p>
          <a:p>
            <a:endParaRPr lang="zh-CN" altLang="en-US"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23587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92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什么是句法？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120307"/>
          </a:xfrm>
          <a:prstGeom prst="rect">
            <a:avLst/>
          </a:prstGeom>
          <a:noFill/>
        </p:spPr>
        <p:txBody>
          <a:bodyPr wrap="square">
            <a:spAutoFit/>
          </a:bodyPr>
          <a:lstStyle/>
          <a:p>
            <a:pPr algn="just">
              <a:lnSpc>
                <a:spcPct val="125000"/>
              </a:lnSpc>
            </a:pPr>
            <a:r>
              <a:rPr lang="zh-CN" altLang="en-US" sz="2800" b="1" dirty="0">
                <a:latin typeface="Microsoft YaHei" panose="020B0503020204020204" pitchFamily="34" charset="-122"/>
                <a:ea typeface="Microsoft YaHei" panose="020B0503020204020204" pitchFamily="34" charset="-122"/>
              </a:rPr>
              <a:t>句法（</a:t>
            </a:r>
            <a:r>
              <a:rPr lang="en-US" altLang="zh-CN" sz="2800" b="1" dirty="0">
                <a:latin typeface="Microsoft YaHei" panose="020B0503020204020204" pitchFamily="34" charset="-122"/>
                <a:ea typeface="Microsoft YaHei" panose="020B0503020204020204" pitchFamily="34" charset="-122"/>
              </a:rPr>
              <a:t>Syntax</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就是研究自然语言中不同成分组成句子的方式以及支配句子结构并决定句子是否成立的规则。</a:t>
            </a:r>
            <a:endParaRPr lang="en-US" altLang="zh-CN" sz="24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9F56D6C1-AA01-70BE-AAD2-1B131FE3D4C0}"/>
              </a:ext>
            </a:extLst>
          </p:cNvPr>
          <p:cNvSpPr txBox="1"/>
          <p:nvPr/>
        </p:nvSpPr>
        <p:spPr>
          <a:xfrm>
            <a:off x="389199" y="2489284"/>
            <a:ext cx="11190639" cy="2827825"/>
          </a:xfrm>
          <a:prstGeom prst="rect">
            <a:avLst/>
          </a:prstGeom>
          <a:noFill/>
        </p:spPr>
        <p:txBody>
          <a:bodyPr wrap="square">
            <a:spAutoFit/>
          </a:bodyPr>
          <a:lstStyle/>
          <a:p>
            <a:pPr>
              <a:lnSpc>
                <a:spcPct val="130000"/>
              </a:lnSpc>
              <a:spcBef>
                <a:spcPts val="1200"/>
              </a:spcBef>
            </a:pPr>
            <a:r>
              <a:rPr lang="zh-CN" altLang="en-US" sz="2400" b="0" i="0" dirty="0">
                <a:effectLst/>
                <a:latin typeface="Microsoft YaHei" panose="020B0503020204020204" pitchFamily="34" charset="-122"/>
                <a:ea typeface="Microsoft YaHei" panose="020B0503020204020204" pitchFamily="34" charset="-122"/>
              </a:rPr>
              <a:t>任何人类语言都具备构造</a:t>
            </a:r>
            <a:r>
              <a:rPr lang="zh-CN" altLang="en-US" sz="2400" b="1" i="0" dirty="0">
                <a:effectLst/>
                <a:latin typeface="Microsoft YaHei" panose="020B0503020204020204" pitchFamily="34" charset="-122"/>
                <a:ea typeface="Microsoft YaHei" panose="020B0503020204020204" pitchFamily="34" charset="-122"/>
              </a:rPr>
              <a:t>无限数量</a:t>
            </a:r>
            <a:r>
              <a:rPr lang="zh-CN" altLang="en-US" sz="2400" b="0" i="0" dirty="0">
                <a:effectLst/>
                <a:latin typeface="Microsoft YaHei" panose="020B0503020204020204" pitchFamily="34" charset="-122"/>
                <a:ea typeface="Microsoft YaHei" panose="020B0503020204020204" pitchFamily="34" charset="-122"/>
              </a:rPr>
              <a:t>句子的能力</a:t>
            </a:r>
            <a:endParaRPr lang="en-US" altLang="zh-CN" sz="2400" b="0" i="0" dirty="0">
              <a:effectLst/>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zh-CN" altLang="en-US" sz="2000" b="0" i="0" dirty="0">
                <a:effectLst/>
                <a:latin typeface="Microsoft YaHei" panose="020B0503020204020204" pitchFamily="34" charset="-122"/>
                <a:ea typeface="Microsoft YaHei" panose="020B0503020204020204" pitchFamily="34" charset="-122"/>
              </a:rPr>
              <a:t>可以通过增加形容词、副词、关系小句、介词短语等方法把任意的句子进一步地创造。</a:t>
            </a:r>
            <a:endParaRPr lang="en-US" altLang="zh-CN" sz="2000"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b="0" i="0" dirty="0">
                <a:effectLst/>
                <a:latin typeface="Microsoft YaHei" panose="020B0503020204020204" pitchFamily="34" charset="-122"/>
                <a:ea typeface="Microsoft YaHei" panose="020B0503020204020204" pitchFamily="34" charset="-122"/>
              </a:rPr>
              <a:t>无法将一种语言</a:t>
            </a:r>
            <a:r>
              <a:rPr lang="zh-CN" altLang="en-US" sz="2400" b="1" i="0" dirty="0">
                <a:effectLst/>
                <a:latin typeface="Microsoft YaHei" panose="020B0503020204020204" pitchFamily="34" charset="-122"/>
                <a:ea typeface="Microsoft YaHei" panose="020B0503020204020204" pitchFamily="34" charset="-122"/>
              </a:rPr>
              <a:t>按照词典</a:t>
            </a:r>
            <a:r>
              <a:rPr lang="zh-CN" altLang="en-US" sz="2400" b="0" i="0" dirty="0">
                <a:effectLst/>
                <a:latin typeface="Microsoft YaHei" panose="020B0503020204020204" pitchFamily="34" charset="-122"/>
                <a:ea typeface="Microsoft YaHei" panose="020B0503020204020204" pitchFamily="34" charset="-122"/>
              </a:rPr>
              <a:t>的方式把所有句子存储起来</a:t>
            </a:r>
            <a:endParaRPr lang="en-US" altLang="zh-CN" sz="2400"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b="0" i="0" dirty="0">
                <a:effectLst/>
                <a:latin typeface="Microsoft YaHei" panose="020B0503020204020204" pitchFamily="34" charset="-122"/>
                <a:ea typeface="Microsoft YaHei" panose="020B0503020204020204" pitchFamily="34" charset="-122"/>
              </a:rPr>
              <a:t>通过语言学研究发现，句子</a:t>
            </a:r>
            <a:r>
              <a:rPr lang="zh-CN" altLang="en-US" sz="2400" b="1" i="0" dirty="0">
                <a:effectLst/>
                <a:latin typeface="Microsoft YaHei" panose="020B0503020204020204" pitchFamily="34" charset="-122"/>
                <a:ea typeface="Microsoft YaHei" panose="020B0503020204020204" pitchFamily="34" charset="-122"/>
              </a:rPr>
              <a:t>并非词语的随意组合</a:t>
            </a:r>
            <a:r>
              <a:rPr lang="zh-CN" altLang="en-US" sz="2400" b="0" i="0" dirty="0">
                <a:effectLst/>
                <a:latin typeface="Microsoft YaHei" panose="020B0503020204020204" pitchFamily="34" charset="-122"/>
                <a:ea typeface="Microsoft YaHei" panose="020B0503020204020204" pitchFamily="34" charset="-122"/>
              </a:rPr>
              <a:t>，而是由按照一定规则结合起来的离散单位组成</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5476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成分句法分析评价方法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a:p>
        </p:txBody>
      </p:sp>
      <p:pic>
        <p:nvPicPr>
          <p:cNvPr id="5" name="Picture 4">
            <a:extLst>
              <a:ext uri="{FF2B5EF4-FFF2-40B4-BE49-F238E27FC236}">
                <a16:creationId xmlns:a16="http://schemas.microsoft.com/office/drawing/2014/main" id="{637425F5-7CD5-CE88-BD72-D95006D6DAEA}"/>
              </a:ext>
            </a:extLst>
          </p:cNvPr>
          <p:cNvPicPr>
            <a:picLocks noChangeAspect="1"/>
          </p:cNvPicPr>
          <p:nvPr/>
        </p:nvPicPr>
        <p:blipFill rotWithShape="1">
          <a:blip r:embed="rId3">
            <a:extLst>
              <a:ext uri="{28A0092B-C50C-407E-A947-70E740481C1C}">
                <a14:useLocalDpi xmlns:a14="http://schemas.microsoft.com/office/drawing/2010/main" val="0"/>
              </a:ext>
            </a:extLst>
          </a:blip>
          <a:srcRect t="3016"/>
          <a:stretch/>
        </p:blipFill>
        <p:spPr>
          <a:xfrm>
            <a:off x="1306109" y="2139529"/>
            <a:ext cx="9294284" cy="3819501"/>
          </a:xfrm>
          <a:prstGeom prst="rect">
            <a:avLst/>
          </a:prstGeom>
        </p:spPr>
      </p:pic>
      <p:sp>
        <p:nvSpPr>
          <p:cNvPr id="9" name="TextBox 8">
            <a:extLst>
              <a:ext uri="{FF2B5EF4-FFF2-40B4-BE49-F238E27FC236}">
                <a16:creationId xmlns:a16="http://schemas.microsoft.com/office/drawing/2014/main" id="{E09B6DDA-FCE1-49BA-ACAB-299BC4EE11C7}"/>
              </a:ext>
            </a:extLst>
          </p:cNvPr>
          <p:cNvSpPr txBox="1"/>
          <p:nvPr/>
        </p:nvSpPr>
        <p:spPr>
          <a:xfrm>
            <a:off x="500751" y="1241541"/>
            <a:ext cx="6093724" cy="461665"/>
          </a:xfrm>
          <a:prstGeom prst="rect">
            <a:avLst/>
          </a:prstGeom>
          <a:noFill/>
        </p:spPr>
        <p:txBody>
          <a:bodyPr wrap="square">
            <a:spAutoFit/>
          </a:bodyPr>
          <a:lstStyle/>
          <a:p>
            <a:r>
              <a:rPr lang="en-US" sz="2400" b="0" i="0" dirty="0">
                <a:effectLst/>
                <a:latin typeface="Microsoft YaHei" panose="020B0503020204020204" pitchFamily="34" charset="-122"/>
                <a:ea typeface="Microsoft YaHei" panose="020B0503020204020204" pitchFamily="34" charset="-122"/>
              </a:rPr>
              <a:t>PARSEVAL </a:t>
            </a:r>
            <a:r>
              <a:rPr lang="zh-CN" altLang="en-US" sz="2400" b="0" i="0" dirty="0">
                <a:effectLst/>
                <a:latin typeface="Microsoft YaHei" panose="020B0503020204020204" pitchFamily="34" charset="-122"/>
                <a:ea typeface="Microsoft YaHei" panose="020B0503020204020204" pitchFamily="34" charset="-122"/>
              </a:rPr>
              <a:t>方法</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80696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F3FFE8B9-2767-5278-177D-7C8B48FA88AD}"/>
              </a:ext>
            </a:extLst>
          </p:cNvPr>
          <p:cNvSpPr>
            <a:spLocks noChangeArrowheads="1"/>
          </p:cNvSpPr>
          <p:nvPr/>
        </p:nvSpPr>
        <p:spPr bwMode="auto">
          <a:xfrm>
            <a:off x="598168" y="3055532"/>
            <a:ext cx="6574237" cy="3095441"/>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0" name="TextBox 9">
            <a:extLst>
              <a:ext uri="{FF2B5EF4-FFF2-40B4-BE49-F238E27FC236}">
                <a16:creationId xmlns:a16="http://schemas.microsoft.com/office/drawing/2014/main" id="{764FA6F1-0F07-5AE2-CD36-39A7E8A19259}"/>
              </a:ext>
            </a:extLst>
          </p:cNvPr>
          <p:cNvSpPr txBox="1"/>
          <p:nvPr/>
        </p:nvSpPr>
        <p:spPr>
          <a:xfrm>
            <a:off x="1495505" y="3721239"/>
            <a:ext cx="5676900" cy="234622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3.3.1 </a:t>
            </a:r>
            <a:r>
              <a:rPr lang="zh-CN" altLang="en-US" sz="2000" b="1" dirty="0">
                <a:solidFill>
                  <a:srgbClr val="0070C0"/>
                </a:solidFill>
                <a:latin typeface="微软雅黑" panose="020B0503020204020204" pitchFamily="34" charset="-122"/>
                <a:ea typeface="微软雅黑" panose="020B0503020204020204" pitchFamily="34" charset="-122"/>
              </a:rPr>
              <a:t>基于图的依存句法分析的成分句法分析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3.3.2 </a:t>
            </a:r>
            <a:r>
              <a:rPr lang="zh-CN" altLang="en-US" sz="2000" b="1" dirty="0">
                <a:solidFill>
                  <a:srgbClr val="0070C0"/>
                </a:solidFill>
                <a:latin typeface="微软雅黑" panose="020B0503020204020204" pitchFamily="34" charset="-122"/>
                <a:ea typeface="微软雅黑" panose="020B0503020204020204" pitchFamily="34" charset="-122"/>
              </a:rPr>
              <a:t>基于神经网络的图依存句法分析句法分析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3.3.3</a:t>
            </a:r>
            <a:r>
              <a:rPr lang="zh-CN" altLang="en-US" sz="2000" b="1" dirty="0">
                <a:solidFill>
                  <a:srgbClr val="0070C0"/>
                </a:solidFill>
                <a:latin typeface="微软雅黑" panose="020B0503020204020204" pitchFamily="34" charset="-122"/>
                <a:ea typeface="微软雅黑" panose="020B0503020204020204" pitchFamily="34" charset="-122"/>
              </a:rPr>
              <a:t> 基于转移的依存句法分析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3.3.4</a:t>
            </a:r>
            <a:r>
              <a:rPr lang="zh-CN" altLang="en-US" sz="2000" b="1" dirty="0">
                <a:solidFill>
                  <a:srgbClr val="0070C0"/>
                </a:solidFill>
                <a:latin typeface="微软雅黑" panose="020B0503020204020204" pitchFamily="34" charset="-122"/>
                <a:ea typeface="微软雅黑" panose="020B0503020204020204" pitchFamily="34" charset="-122"/>
              </a:rPr>
              <a:t> 基于神经网络的转移依存句法分析</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3.3.5</a:t>
            </a:r>
            <a:r>
              <a:rPr lang="zh-CN" altLang="en-US" sz="2000" b="1" dirty="0">
                <a:solidFill>
                  <a:srgbClr val="0070C0"/>
                </a:solidFill>
                <a:latin typeface="微软雅黑" panose="020B0503020204020204" pitchFamily="34" charset="-122"/>
                <a:ea typeface="微软雅黑" panose="020B0503020204020204" pitchFamily="34" charset="-122"/>
              </a:rPr>
              <a:t> 依存句法分析评价方法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1765963"/>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000" b="1" dirty="0">
                  <a:solidFill>
                    <a:srgbClr val="0070C0"/>
                  </a:solidFill>
                  <a:latin typeface="微软雅黑" panose="020B0503020204020204" pitchFamily="34" charset="-122"/>
                  <a:ea typeface="微软雅黑" panose="020B0503020204020204" pitchFamily="34" charset="-122"/>
                </a:rPr>
                <a:t>句法概述</a:t>
              </a: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1765964"/>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2199" y="247532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成分句法分析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7724" y="247532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3" y="3179833"/>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依存句法分析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48" y="3179833"/>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480672"/>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2675" y="6194631"/>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句法分析语料库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38200" y="6194631"/>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213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6411"/>
                                        </p:tgtEl>
                                        <p:attrNameLst>
                                          <p:attrName>style.visibility</p:attrName>
                                        </p:attrNameLst>
                                      </p:cBhvr>
                                      <p:to>
                                        <p:strVal val="visible"/>
                                      </p:to>
                                    </p:set>
                                    <p:animEffect transition="in" filter="blinds(horizontal)">
                                      <p:cBhvr>
                                        <p:cTn id="13" dur="500"/>
                                        <p:tgtEl>
                                          <p:spTgt spid="1641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0"/>
                                        </p:tgtEl>
                                        <p:attrNameLst>
                                          <p:attrName>style.visibility</p:attrName>
                                        </p:attrNameLst>
                                      </p:cBhvr>
                                      <p:to>
                                        <p:strVal val="visible"/>
                                      </p:to>
                                    </p:set>
                                    <p:animEffect transition="in" filter="blinds(horizontal)">
                                      <p:cBhvr>
                                        <p:cTn id="16"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a:p>
        </p:txBody>
      </p:sp>
      <p:sp>
        <p:nvSpPr>
          <p:cNvPr id="4" name="TextBox 3">
            <a:extLst>
              <a:ext uri="{FF2B5EF4-FFF2-40B4-BE49-F238E27FC236}">
                <a16:creationId xmlns:a16="http://schemas.microsoft.com/office/drawing/2014/main" id="{95742042-CF6D-3B0B-0AC5-F23F083BF69F}"/>
              </a:ext>
            </a:extLst>
          </p:cNvPr>
          <p:cNvSpPr txBox="1"/>
          <p:nvPr/>
        </p:nvSpPr>
        <p:spPr>
          <a:xfrm>
            <a:off x="579128" y="996919"/>
            <a:ext cx="11235047" cy="3714222"/>
          </a:xfrm>
          <a:prstGeom prst="rect">
            <a:avLst/>
          </a:prstGeom>
          <a:noFill/>
        </p:spPr>
        <p:txBody>
          <a:bodyPr wrap="square">
            <a:spAutoFit/>
          </a:bodyPr>
          <a:lstStyle/>
          <a:p>
            <a:pPr>
              <a:lnSpc>
                <a:spcPct val="130000"/>
              </a:lnSpc>
              <a:spcBef>
                <a:spcPts val="1200"/>
              </a:spcBef>
            </a:pPr>
            <a:r>
              <a:rPr lang="zh-CN" altLang="en-US" sz="2400" b="1" i="0" dirty="0">
                <a:effectLst/>
                <a:latin typeface="Microsoft YaHei" panose="020B0503020204020204" pitchFamily="34" charset="-122"/>
                <a:ea typeface="Microsoft YaHei" panose="020B0503020204020204" pitchFamily="34" charset="-122"/>
              </a:rPr>
              <a:t>依存句法分析</a:t>
            </a:r>
            <a:r>
              <a:rPr lang="zh-CN" altLang="en-US" sz="2400" b="0" i="0" dirty="0">
                <a:effectLst/>
                <a:latin typeface="Microsoft YaHei" panose="020B0503020204020204" pitchFamily="34" charset="-122"/>
                <a:ea typeface="Microsoft YaHei" panose="020B0503020204020204" pitchFamily="34" charset="-122"/>
              </a:rPr>
              <a:t>（</a:t>
            </a:r>
            <a:r>
              <a:rPr lang="en-US" sz="2400" b="0" i="0" dirty="0">
                <a:effectLst/>
                <a:latin typeface="Microsoft YaHei" panose="020B0503020204020204" pitchFamily="34" charset="-122"/>
                <a:ea typeface="Microsoft YaHei" panose="020B0503020204020204" pitchFamily="34" charset="-122"/>
              </a:rPr>
              <a:t>Dependency Parsing）</a:t>
            </a:r>
            <a:r>
              <a:rPr lang="zh-CN" altLang="en-US" sz="2400" b="0" i="0" dirty="0">
                <a:effectLst/>
                <a:latin typeface="Microsoft YaHei" panose="020B0503020204020204" pitchFamily="34" charset="-122"/>
                <a:ea typeface="Microsoft YaHei" panose="020B0503020204020204" pitchFamily="34" charset="-122"/>
              </a:rPr>
              <a:t>任务目标是依据依存语法理论分析输入句子得到其依存句法结构树。</a:t>
            </a:r>
            <a:endParaRPr lang="en-US" altLang="zh-CN" sz="2400"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b="1" i="0" dirty="0">
                <a:effectLst/>
                <a:latin typeface="Microsoft YaHei" panose="020B0503020204020204" pitchFamily="34" charset="-122"/>
                <a:ea typeface="Microsoft YaHei" panose="020B0503020204020204" pitchFamily="34" charset="-122"/>
              </a:rPr>
              <a:t>依存句法理论的基本假设</a:t>
            </a:r>
            <a:r>
              <a:rPr lang="zh-CN" altLang="en-US" sz="2400" b="0" i="0" dirty="0">
                <a:effectLst/>
                <a:latin typeface="Microsoft YaHei" panose="020B0503020204020204" pitchFamily="34" charset="-122"/>
                <a:ea typeface="Microsoft YaHei" panose="020B0503020204020204" pitchFamily="34" charset="-122"/>
              </a:rPr>
              <a:t>是句法结构由</a:t>
            </a:r>
            <a:r>
              <a:rPr lang="zh-CN" altLang="en-US" sz="2400" b="1" i="0" dirty="0">
                <a:effectLst/>
                <a:latin typeface="Microsoft YaHei" panose="020B0503020204020204" pitchFamily="34" charset="-122"/>
                <a:ea typeface="Microsoft YaHei" panose="020B0503020204020204" pitchFamily="34" charset="-122"/>
              </a:rPr>
              <a:t>单词和单词之间的依存关系</a:t>
            </a:r>
            <a:r>
              <a:rPr lang="zh-CN" altLang="en-US" sz="2400" b="0" i="0" dirty="0">
                <a:effectLst/>
                <a:latin typeface="Microsoft YaHei" panose="020B0503020204020204" pitchFamily="34" charset="-122"/>
                <a:ea typeface="Microsoft YaHei" panose="020B0503020204020204" pitchFamily="34" charset="-122"/>
              </a:rPr>
              <a:t>组成。依存关系具有方向性，从中心语成分指向依存成分。依存关系根据中心成分和依存成分之间的关系又可以被定义为不同的依存关系类型。</a:t>
            </a:r>
            <a:endParaRPr lang="en-US" altLang="zh-CN" sz="2400"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b="0" i="0" dirty="0">
                <a:effectLst/>
                <a:latin typeface="Microsoft YaHei" panose="020B0503020204020204" pitchFamily="34" charset="-122"/>
                <a:ea typeface="Microsoft YaHei" panose="020B0503020204020204" pitchFamily="34" charset="-122"/>
              </a:rPr>
              <a:t>依存句法结构使用依存图（</a:t>
            </a:r>
            <a:r>
              <a:rPr lang="en-US" sz="2400" b="0" i="0" dirty="0">
                <a:effectLst/>
                <a:latin typeface="Microsoft YaHei" panose="020B0503020204020204" pitchFamily="34" charset="-122"/>
                <a:ea typeface="Microsoft YaHei" panose="020B0503020204020204" pitchFamily="34" charset="-122"/>
              </a:rPr>
              <a:t>Dependency Graph）</a:t>
            </a:r>
            <a:r>
              <a:rPr lang="zh-CN" altLang="en-US" sz="2400" b="0" i="0" dirty="0">
                <a:effectLst/>
                <a:latin typeface="Microsoft YaHei" panose="020B0503020204020204" pitchFamily="34" charset="-122"/>
                <a:ea typeface="Microsoft YaHei" panose="020B0503020204020204" pitchFamily="34" charset="-122"/>
              </a:rPr>
              <a:t>进行表示。</a:t>
            </a:r>
            <a:br>
              <a:rPr lang="zh-CN" altLang="en-US" sz="2400" dirty="0">
                <a:latin typeface="Microsoft YaHei" panose="020B0503020204020204" pitchFamily="34" charset="-122"/>
                <a:ea typeface="Microsoft YaHei" panose="020B0503020204020204" pitchFamily="34" charset="-122"/>
              </a:rPr>
            </a:br>
            <a:endParaRPr lang="en-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4EC82C4-1FD9-79A7-BABF-4D08558D7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764" y="4252430"/>
            <a:ext cx="5563773" cy="2286482"/>
          </a:xfrm>
          <a:prstGeom prst="rect">
            <a:avLst/>
          </a:prstGeom>
        </p:spPr>
      </p:pic>
    </p:spTree>
    <p:extLst>
      <p:ext uri="{BB962C8B-B14F-4D97-AF65-F5344CB8AC3E}">
        <p14:creationId xmlns:p14="http://schemas.microsoft.com/office/powerpoint/2010/main" val="1372872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a:p>
        </p:txBody>
      </p:sp>
      <p:sp>
        <p:nvSpPr>
          <p:cNvPr id="4" name="TextBox 3">
            <a:extLst>
              <a:ext uri="{FF2B5EF4-FFF2-40B4-BE49-F238E27FC236}">
                <a16:creationId xmlns:a16="http://schemas.microsoft.com/office/drawing/2014/main" id="{D6ADC19F-3F5B-DD60-3B58-22B612A332D2}"/>
              </a:ext>
            </a:extLst>
          </p:cNvPr>
          <p:cNvSpPr txBox="1"/>
          <p:nvPr/>
        </p:nvSpPr>
        <p:spPr>
          <a:xfrm>
            <a:off x="500857" y="1275874"/>
            <a:ext cx="11313318" cy="1485920"/>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在本节中，使用 </a:t>
            </a:r>
            <a:r>
              <a:rPr lang="en-US" sz="2400" dirty="0">
                <a:latin typeface="Microsoft YaHei" panose="020B0503020204020204" pitchFamily="34" charset="-122"/>
                <a:ea typeface="Microsoft YaHei" panose="020B0503020204020204" pitchFamily="34" charset="-122"/>
              </a:rPr>
              <a:t>S = w</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 </a:t>
            </a:r>
            <a:r>
              <a:rPr lang="en-US" sz="2400" dirty="0">
                <a:latin typeface="Microsoft YaHei" panose="020B0503020204020204" pitchFamily="34" charset="-122"/>
                <a:ea typeface="Microsoft YaHei" panose="020B0503020204020204" pitchFamily="34" charset="-122"/>
              </a:rPr>
              <a:t>· · ·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表示输入的句子，其中 </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 = root </a:t>
            </a:r>
            <a:r>
              <a:rPr lang="zh-CN" altLang="en-US" sz="2400" dirty="0">
                <a:latin typeface="Microsoft YaHei" panose="020B0503020204020204" pitchFamily="34" charset="-122"/>
                <a:ea typeface="Microsoft YaHei" panose="020B0503020204020204" pitchFamily="34" charset="-122"/>
              </a:rPr>
              <a:t>表示虚拟根节点，</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 . .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为输入句子中的 </a:t>
            </a:r>
            <a:r>
              <a:rPr lang="en-US" sz="2400" dirty="0">
                <a:latin typeface="Microsoft YaHei" panose="020B0503020204020204" pitchFamily="34" charset="-122"/>
                <a:ea typeface="Microsoft YaHei" panose="020B0503020204020204" pitchFamily="34" charset="-122"/>
              </a:rPr>
              <a:t>n </a:t>
            </a:r>
            <a:r>
              <a:rPr lang="zh-CN" altLang="en-US" sz="2400" dirty="0">
                <a:latin typeface="Microsoft YaHei" panose="020B0503020204020204" pitchFamily="34" charset="-122"/>
                <a:ea typeface="Microsoft YaHei" panose="020B0503020204020204" pitchFamily="34" charset="-122"/>
              </a:rPr>
              <a:t>个单词。</a:t>
            </a:r>
            <a:r>
              <a:rPr lang="en-US" sz="2400" dirty="0">
                <a:latin typeface="Microsoft YaHei" panose="020B0503020204020204" pitchFamily="34" charset="-122"/>
                <a:ea typeface="Microsoft YaHei" panose="020B0503020204020204" pitchFamily="34" charset="-122"/>
              </a:rPr>
              <a:t>R = {r</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 r</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 . . , r</a:t>
            </a:r>
            <a:r>
              <a:rPr lang="en-US" sz="2400" baseline="-25000" dirty="0">
                <a:latin typeface="Microsoft YaHei" panose="020B0503020204020204" pitchFamily="34" charset="-122"/>
                <a:ea typeface="Microsoft YaHei" panose="020B0503020204020204" pitchFamily="34" charset="-122"/>
              </a:rPr>
              <a:t>m</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表示依存关系类型集合，</a:t>
            </a:r>
            <a:r>
              <a:rPr lang="en-US" sz="2400" dirty="0">
                <a:latin typeface="Microsoft YaHei" panose="020B0503020204020204" pitchFamily="34" charset="-122"/>
                <a:ea typeface="Microsoft YaHei" panose="020B0503020204020204" pitchFamily="34" charset="-122"/>
              </a:rPr>
              <a:t>r ∈ R </a:t>
            </a:r>
            <a:r>
              <a:rPr lang="zh-CN" altLang="en-US" sz="2400" dirty="0">
                <a:latin typeface="Microsoft YaHei" panose="020B0503020204020204" pitchFamily="34" charset="-122"/>
                <a:ea typeface="Microsoft YaHei" panose="020B0503020204020204" pitchFamily="34" charset="-122"/>
              </a:rPr>
              <a:t>表示在句子中单词之间的依存关系，也叫做</a:t>
            </a:r>
            <a:r>
              <a:rPr lang="zh-CN" altLang="en-US" sz="2400" b="1" dirty="0">
                <a:latin typeface="Microsoft YaHei" panose="020B0503020204020204" pitchFamily="34" charset="-122"/>
                <a:ea typeface="Microsoft YaHei" panose="020B0503020204020204" pitchFamily="34" charset="-122"/>
              </a:rPr>
              <a:t>边标签（</a:t>
            </a:r>
            <a:r>
              <a:rPr lang="en-US" sz="2400" b="1" dirty="0">
                <a:latin typeface="Microsoft YaHei" panose="020B0503020204020204" pitchFamily="34" charset="-122"/>
                <a:ea typeface="Microsoft YaHei" panose="020B0503020204020204" pitchFamily="34" charset="-122"/>
              </a:rPr>
              <a:t>Arc Label）</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97EEB587-9439-9D1F-4BE7-6A8E55D3394A}"/>
              </a:ext>
            </a:extLst>
          </p:cNvPr>
          <p:cNvSpPr txBox="1"/>
          <p:nvPr/>
        </p:nvSpPr>
        <p:spPr>
          <a:xfrm>
            <a:off x="456009" y="3406775"/>
            <a:ext cx="11358165" cy="1485920"/>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如果依存图 </a:t>
            </a:r>
            <a:r>
              <a:rPr lang="en-US" sz="2400" dirty="0">
                <a:latin typeface="Microsoft YaHei" panose="020B0503020204020204" pitchFamily="34" charset="-122"/>
                <a:ea typeface="Microsoft YaHei" panose="020B0503020204020204" pitchFamily="34" charset="-122"/>
              </a:rPr>
              <a:t>G = (V, A) </a:t>
            </a:r>
            <a:r>
              <a:rPr lang="zh-CN" altLang="en-US" sz="2400" dirty="0">
                <a:latin typeface="Microsoft YaHei" panose="020B0503020204020204" pitchFamily="34" charset="-122"/>
                <a:ea typeface="Microsoft YaHei" panose="020B0503020204020204" pitchFamily="34" charset="-122"/>
              </a:rPr>
              <a:t>对于输入句子 </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和关系集合 </a:t>
            </a:r>
            <a:r>
              <a:rPr lang="en-US" sz="2400" dirty="0">
                <a:latin typeface="Microsoft YaHei" panose="020B0503020204020204" pitchFamily="34" charset="-122"/>
                <a:ea typeface="Microsoft YaHei" panose="020B0503020204020204" pitchFamily="34" charset="-122"/>
              </a:rPr>
              <a:t>R，</a:t>
            </a:r>
            <a:r>
              <a:rPr lang="zh-CN" altLang="en-US" sz="2400" b="1" dirty="0">
                <a:latin typeface="Microsoft YaHei" panose="020B0503020204020204" pitchFamily="34" charset="-122"/>
                <a:ea typeface="Microsoft YaHei" panose="020B0503020204020204" pitchFamily="34" charset="-122"/>
              </a:rPr>
              <a:t>是一个从 </a:t>
            </a:r>
            <a:r>
              <a:rPr lang="en-US" sz="2400" b="1" dirty="0">
                <a:latin typeface="Microsoft YaHei" panose="020B0503020204020204" pitchFamily="34" charset="-122"/>
                <a:ea typeface="Microsoft YaHei" panose="020B0503020204020204" pitchFamily="34" charset="-122"/>
              </a:rPr>
              <a:t>w</a:t>
            </a:r>
            <a:r>
              <a:rPr lang="en-US" sz="2400" b="1" baseline="-25000" dirty="0">
                <a:latin typeface="Microsoft YaHei" panose="020B0503020204020204" pitchFamily="34" charset="-122"/>
                <a:ea typeface="Microsoft YaHei" panose="020B0503020204020204" pitchFamily="34" charset="-122"/>
              </a:rPr>
              <a:t>0</a:t>
            </a:r>
            <a:r>
              <a:rPr lang="en-US" sz="2400" b="1" dirty="0">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出发的有向树，并且包含句子中的所有单词</a:t>
            </a:r>
            <a:r>
              <a:rPr lang="zh-CN" altLang="en-US" sz="2400" dirty="0">
                <a:latin typeface="Microsoft YaHei" panose="020B0503020204020204" pitchFamily="34" charset="-122"/>
                <a:ea typeface="Microsoft YaHei" panose="020B0503020204020204" pitchFamily="34" charset="-122"/>
              </a:rPr>
              <a:t>，那么这个依存图 </a:t>
            </a:r>
            <a:r>
              <a:rPr lang="en-US" sz="2400" dirty="0">
                <a:latin typeface="Microsoft YaHei" panose="020B0503020204020204" pitchFamily="34" charset="-122"/>
                <a:ea typeface="Microsoft YaHei" panose="020B0503020204020204" pitchFamily="34" charset="-122"/>
              </a:rPr>
              <a:t>G </a:t>
            </a:r>
            <a:r>
              <a:rPr lang="zh-CN" altLang="en-US" sz="2400" dirty="0">
                <a:latin typeface="Microsoft YaHei" panose="020B0503020204020204" pitchFamily="34" charset="-122"/>
                <a:ea typeface="Microsoft YaHei" panose="020B0503020204020204" pitchFamily="34" charset="-122"/>
              </a:rPr>
              <a:t>就成为形式良好的依存图（</a:t>
            </a:r>
            <a:r>
              <a:rPr lang="en-US" sz="2400" dirty="0">
                <a:latin typeface="Microsoft YaHei" panose="020B0503020204020204" pitchFamily="34" charset="-122"/>
                <a:ea typeface="Microsoft YaHei" panose="020B0503020204020204" pitchFamily="34" charset="-122"/>
              </a:rPr>
              <a:t>Well-formed Dependency</a:t>
            </a:r>
            <a:r>
              <a:rPr lang="zh-CN" altLang="en-US" sz="2400" dirty="0">
                <a:latin typeface="Microsoft YaHei" panose="020B0503020204020204" pitchFamily="34" charset="-122"/>
                <a:ea typeface="Microsoft YaHei" panose="020B0503020204020204" pitchFamily="34" charset="-122"/>
              </a:rPr>
              <a:t> </a:t>
            </a:r>
            <a:r>
              <a:rPr lang="en-US" sz="2400" dirty="0">
                <a:latin typeface="Microsoft YaHei" panose="020B0503020204020204" pitchFamily="34" charset="-122"/>
                <a:ea typeface="Microsoft YaHei" panose="020B0503020204020204" pitchFamily="34" charset="-122"/>
              </a:rPr>
              <a:t>Graph），</a:t>
            </a:r>
            <a:r>
              <a:rPr lang="zh-CN" altLang="en-US" sz="2400" dirty="0">
                <a:latin typeface="Microsoft YaHei" panose="020B0503020204020204" pitchFamily="34" charset="-122"/>
                <a:ea typeface="Microsoft YaHei" panose="020B0503020204020204" pitchFamily="34" charset="-122"/>
              </a:rPr>
              <a:t>也称为</a:t>
            </a:r>
            <a:r>
              <a:rPr lang="zh-CN" altLang="en-US" sz="2400" b="1" dirty="0">
                <a:latin typeface="Microsoft YaHei" panose="020B0503020204020204" pitchFamily="34" charset="-122"/>
                <a:ea typeface="Microsoft YaHei" panose="020B0503020204020204" pitchFamily="34" charset="-122"/>
              </a:rPr>
              <a:t>依存树（</a:t>
            </a:r>
            <a:r>
              <a:rPr lang="en-US" sz="2400" b="1" dirty="0">
                <a:latin typeface="Microsoft YaHei" panose="020B0503020204020204" pitchFamily="34" charset="-122"/>
                <a:ea typeface="Microsoft YaHei" panose="020B0503020204020204" pitchFamily="34" charset="-122"/>
              </a:rPr>
              <a:t>Dependency Tree）</a:t>
            </a:r>
            <a:r>
              <a:rPr 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18858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a:p>
        </p:txBody>
      </p:sp>
      <p:sp>
        <p:nvSpPr>
          <p:cNvPr id="4" name="TextBox 3">
            <a:extLst>
              <a:ext uri="{FF2B5EF4-FFF2-40B4-BE49-F238E27FC236}">
                <a16:creationId xmlns:a16="http://schemas.microsoft.com/office/drawing/2014/main" id="{25FF48C5-D388-121E-01AC-A50D4A70E78C}"/>
              </a:ext>
            </a:extLst>
          </p:cNvPr>
          <p:cNvSpPr txBox="1"/>
          <p:nvPr/>
        </p:nvSpPr>
        <p:spPr>
          <a:xfrm>
            <a:off x="500856" y="1141750"/>
            <a:ext cx="11076779" cy="2753959"/>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基于图的依存句法分析</a:t>
            </a:r>
            <a:r>
              <a:rPr lang="zh-CN" altLang="en-US" sz="2400" b="1" dirty="0">
                <a:latin typeface="Microsoft YaHei" panose="020B0503020204020204" pitchFamily="34" charset="-122"/>
                <a:ea typeface="Microsoft YaHei" panose="020B0503020204020204" pitchFamily="34" charset="-122"/>
              </a:rPr>
              <a:t>核心是构造评分函数</a:t>
            </a:r>
            <a:r>
              <a:rPr lang="zh-CN" altLang="en-US" sz="2400" dirty="0">
                <a:latin typeface="Microsoft YaHei" panose="020B0503020204020204" pitchFamily="34" charset="-122"/>
                <a:ea typeface="Microsoft YaHei" panose="020B0503020204020204" pitchFamily="34" charset="-122"/>
              </a:rPr>
              <a:t>，对句子</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所有依存句法树</a:t>
            </a:r>
            <a:r>
              <a:rPr lang="en-US" sz="2400" dirty="0">
                <a:latin typeface="Microsoft YaHei" panose="020B0503020204020204" pitchFamily="34" charset="-122"/>
                <a:ea typeface="Microsoft YaHei" panose="020B0503020204020204" pitchFamily="34" charset="-122"/>
              </a:rPr>
              <a:t>G = (V,A) ∈ G</a:t>
            </a:r>
            <a:r>
              <a:rPr lang="en-US" sz="2400" baseline="-25000" dirty="0">
                <a:latin typeface="Microsoft YaHei" panose="020B0503020204020204" pitchFamily="34" charset="-122"/>
                <a:ea typeface="Microsoft YaHei" panose="020B0503020204020204" pitchFamily="34" charset="-122"/>
              </a:rPr>
              <a:t>W</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进行评分。这个评分代表了一个句法树作为句子分析正确结果的可能性。</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不同的基于图的分析方法采用不同的假设来计算得分。</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基于图的依存句法分析算法通常将对依存句法树的</a:t>
            </a:r>
            <a:r>
              <a:rPr lang="en-US" sz="2400" dirty="0">
                <a:latin typeface="Microsoft YaHei" panose="020B0503020204020204" pitchFamily="34" charset="-122"/>
                <a:ea typeface="Microsoft YaHei" panose="020B0503020204020204" pitchFamily="34" charset="-122"/>
              </a:rPr>
              <a:t>G = (V,A) </a:t>
            </a:r>
            <a:r>
              <a:rPr lang="zh-CN" altLang="en-US" sz="2400" dirty="0">
                <a:latin typeface="Microsoft YaHei" panose="020B0503020204020204" pitchFamily="34" charset="-122"/>
                <a:ea typeface="Microsoft YaHei" panose="020B0503020204020204" pitchFamily="34" charset="-122"/>
              </a:rPr>
              <a:t>的评分转化为对其树上的边的评分：</a:t>
            </a:r>
          </a:p>
        </p:txBody>
      </p:sp>
      <p:pic>
        <p:nvPicPr>
          <p:cNvPr id="8" name="Picture 7">
            <a:extLst>
              <a:ext uri="{FF2B5EF4-FFF2-40B4-BE49-F238E27FC236}">
                <a16:creationId xmlns:a16="http://schemas.microsoft.com/office/drawing/2014/main" id="{BBF92D5A-3B1E-FB85-4026-95A1C02621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842" y="5363810"/>
            <a:ext cx="4581634" cy="992540"/>
          </a:xfrm>
          <a:prstGeom prst="rect">
            <a:avLst/>
          </a:prstGeom>
        </p:spPr>
      </p:pic>
      <p:sp>
        <p:nvSpPr>
          <p:cNvPr id="10" name="TextBox 9">
            <a:extLst>
              <a:ext uri="{FF2B5EF4-FFF2-40B4-BE49-F238E27FC236}">
                <a16:creationId xmlns:a16="http://schemas.microsoft.com/office/drawing/2014/main" id="{6F5A0181-9831-904B-1F34-300356DBF806}"/>
              </a:ext>
            </a:extLst>
          </p:cNvPr>
          <p:cNvSpPr txBox="1"/>
          <p:nvPr/>
        </p:nvSpPr>
        <p:spPr>
          <a:xfrm>
            <a:off x="579128" y="4600372"/>
            <a:ext cx="6093618" cy="525657"/>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可以将基于图的依存句法分析形式化表示为：</a:t>
            </a:r>
          </a:p>
        </p:txBody>
      </p:sp>
      <p:pic>
        <p:nvPicPr>
          <p:cNvPr id="12" name="Picture 11">
            <a:extLst>
              <a:ext uri="{FF2B5EF4-FFF2-40B4-BE49-F238E27FC236}">
                <a16:creationId xmlns:a16="http://schemas.microsoft.com/office/drawing/2014/main" id="{203650B7-E927-4A68-E3FB-35D0D4535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7300" y="3429000"/>
            <a:ext cx="3832225" cy="955978"/>
          </a:xfrm>
          <a:prstGeom prst="rect">
            <a:avLst/>
          </a:prstGeom>
        </p:spPr>
      </p:pic>
    </p:spTree>
    <p:extLst>
      <p:ext uri="{BB962C8B-B14F-4D97-AF65-F5344CB8AC3E}">
        <p14:creationId xmlns:p14="http://schemas.microsoft.com/office/powerpoint/2010/main" val="344354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a:p>
        </p:txBody>
      </p:sp>
      <p:sp>
        <p:nvSpPr>
          <p:cNvPr id="5" name="TextBox 4">
            <a:extLst>
              <a:ext uri="{FF2B5EF4-FFF2-40B4-BE49-F238E27FC236}">
                <a16:creationId xmlns:a16="http://schemas.microsoft.com/office/drawing/2014/main" id="{966D6E62-5E0D-76F1-F6D2-72B6F85ECEEE}"/>
              </a:ext>
            </a:extLst>
          </p:cNvPr>
          <p:cNvSpPr txBox="1"/>
          <p:nvPr/>
        </p:nvSpPr>
        <p:spPr>
          <a:xfrm>
            <a:off x="452439" y="1298535"/>
            <a:ext cx="11195048" cy="1485920"/>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可以证明在依存句法树不考虑投射性（</a:t>
            </a:r>
            <a:r>
              <a:rPr lang="en-US" sz="2400" dirty="0">
                <a:latin typeface="Microsoft YaHei" panose="020B0503020204020204" pitchFamily="34" charset="-122"/>
                <a:ea typeface="Microsoft YaHei" panose="020B0503020204020204" pitchFamily="34" charset="-122"/>
              </a:rPr>
              <a:t>Projectivity）</a:t>
            </a:r>
            <a:r>
              <a:rPr lang="zh-CN" altLang="en-US" sz="2400" dirty="0">
                <a:latin typeface="Microsoft YaHei" panose="020B0503020204020204" pitchFamily="34" charset="-122"/>
                <a:ea typeface="Microsoft YaHei" panose="020B0503020204020204" pitchFamily="34" charset="-122"/>
              </a:rPr>
              <a:t>的情况下，对于输入句子</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的依存句法分析问题等价于基于边评分</a:t>
            </a:r>
            <a:r>
              <a:rPr lang="el-GR" sz="2400" dirty="0">
                <a:latin typeface="Microsoft YaHei" panose="020B0503020204020204" pitchFamily="34" charset="-122"/>
                <a:ea typeface="Microsoft YaHei" panose="020B0503020204020204" pitchFamily="34" charset="-122"/>
              </a:rPr>
              <a:t>λ</a:t>
            </a:r>
            <a:r>
              <a:rPr lang="el-GR" sz="2400" baseline="-25000" dirty="0">
                <a:latin typeface="Microsoft YaHei" panose="020B0503020204020204" pitchFamily="34" charset="-122"/>
                <a:ea typeface="Microsoft YaHei" panose="020B0503020204020204" pitchFamily="34" charset="-122"/>
              </a:rPr>
              <a:t>(</a:t>
            </a:r>
            <a:r>
              <a:rPr lang="en-US" sz="2400" baseline="-25000" dirty="0" err="1">
                <a:latin typeface="Microsoft YaHei" panose="020B0503020204020204" pitchFamily="34" charset="-122"/>
                <a:ea typeface="Microsoft YaHei" panose="020B0503020204020204" pitchFamily="34" charset="-122"/>
              </a:rPr>
              <a:t>wi,r,wj</a:t>
            </a:r>
            <a:r>
              <a:rPr lang="en-US" sz="2400" baseline="-25000" dirty="0">
                <a:latin typeface="Microsoft YaHei" panose="020B0503020204020204" pitchFamily="34" charset="-122"/>
                <a:ea typeface="Microsoft YaHei" panose="020B0503020204020204" pitchFamily="34" charset="-122"/>
              </a:rPr>
              <a:t> ) </a:t>
            </a:r>
            <a:r>
              <a:rPr lang="zh-CN" altLang="en-US" sz="2400" dirty="0">
                <a:latin typeface="Microsoft YaHei" panose="020B0503020204020204" pitchFamily="34" charset="-122"/>
                <a:ea typeface="Microsoft YaHei" panose="020B0503020204020204" pitchFamily="34" charset="-122"/>
              </a:rPr>
              <a:t>的图</a:t>
            </a:r>
            <a:r>
              <a:rPr lang="en-US" sz="2400" dirty="0">
                <a:latin typeface="Microsoft YaHei" panose="020B0503020204020204" pitchFamily="34" charset="-122"/>
                <a:ea typeface="Microsoft YaHei" panose="020B0503020204020204" pitchFamily="34" charset="-122"/>
              </a:rPr>
              <a:t>GS </a:t>
            </a:r>
            <a:r>
              <a:rPr lang="zh-CN" altLang="en-US" sz="2400" dirty="0">
                <a:latin typeface="Microsoft YaHei" panose="020B0503020204020204" pitchFamily="34" charset="-122"/>
                <a:ea typeface="Microsoft YaHei" panose="020B0503020204020204" pitchFamily="34" charset="-122"/>
              </a:rPr>
              <a:t>的</a:t>
            </a:r>
            <a:r>
              <a:rPr lang="zh-CN" altLang="en-US" sz="2400" b="1" dirty="0">
                <a:latin typeface="Microsoft YaHei" panose="020B0503020204020204" pitchFamily="34" charset="-122"/>
                <a:ea typeface="Microsoft YaHei" panose="020B0503020204020204" pitchFamily="34" charset="-122"/>
              </a:rPr>
              <a:t>最大生成树</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Maximum Spanning Tree）</a:t>
            </a:r>
            <a:r>
              <a:rPr lang="zh-CN" altLang="en-US" sz="2400" dirty="0">
                <a:latin typeface="Microsoft YaHei" panose="020B0503020204020204" pitchFamily="34" charset="-122"/>
                <a:ea typeface="Microsoft YaHei" panose="020B0503020204020204" pitchFamily="34" charset="-122"/>
              </a:rPr>
              <a:t>寻找问题</a:t>
            </a:r>
            <a:endParaRPr lang="en-US" altLang="zh-CN" sz="24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2237E713-387C-7BFA-65A6-A31C59CB089F}"/>
              </a:ext>
            </a:extLst>
          </p:cNvPr>
          <p:cNvSpPr txBox="1"/>
          <p:nvPr/>
        </p:nvSpPr>
        <p:spPr>
          <a:xfrm>
            <a:off x="452439" y="3330586"/>
            <a:ext cx="11125197" cy="1639808"/>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利用</a:t>
            </a:r>
            <a:r>
              <a:rPr lang="zh-CN" altLang="en-US" sz="2400" b="1" dirty="0">
                <a:latin typeface="Microsoft YaHei" panose="020B0503020204020204" pitchFamily="34" charset="-122"/>
                <a:ea typeface="Microsoft YaHei" panose="020B0503020204020204" pitchFamily="34" charset="-122"/>
              </a:rPr>
              <a:t>最大生成树算法</a:t>
            </a:r>
            <a:r>
              <a:rPr lang="zh-CN" altLang="en-US" sz="2400" dirty="0">
                <a:latin typeface="Microsoft YaHei" panose="020B0503020204020204" pitchFamily="34" charset="-122"/>
                <a:ea typeface="Microsoft YaHei" panose="020B0503020204020204" pitchFamily="34" charset="-122"/>
              </a:rPr>
              <a:t>得到的依存句法树</a:t>
            </a:r>
            <a:r>
              <a:rPr lang="zh-CN" altLang="en-US" sz="2400" b="1" dirty="0">
                <a:latin typeface="Microsoft YaHei" panose="020B0503020204020204" pitchFamily="34" charset="-122"/>
                <a:ea typeface="Microsoft YaHei" panose="020B0503020204020204" pitchFamily="34" charset="-122"/>
              </a:rPr>
              <a:t>不具备投射性</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针对</a:t>
            </a:r>
            <a:r>
              <a:rPr lang="zh-CN" altLang="en-US" sz="2400" b="1" dirty="0">
                <a:latin typeface="Microsoft YaHei" panose="020B0503020204020204" pitchFamily="34" charset="-122"/>
                <a:ea typeface="Microsoft YaHei" panose="020B0503020204020204" pitchFamily="34" charset="-122"/>
              </a:rPr>
              <a:t>具有投射性要求</a:t>
            </a:r>
            <a:r>
              <a:rPr lang="zh-CN" altLang="en-US" sz="2400" dirty="0">
                <a:latin typeface="Microsoft YaHei" panose="020B0503020204020204" pitchFamily="34" charset="-122"/>
                <a:ea typeface="Microsoft YaHei" panose="020B0503020204020204" pitchFamily="34" charset="-122"/>
              </a:rPr>
              <a:t>的依存句法树，可以利用其与上下文无关语法之间的强相关性，利用</a:t>
            </a:r>
            <a:r>
              <a:rPr lang="zh-CN" altLang="en-US" sz="2400" b="1" dirty="0">
                <a:latin typeface="Microsoft YaHei" panose="020B0503020204020204" pitchFamily="34" charset="-122"/>
                <a:ea typeface="Microsoft YaHei" panose="020B0503020204020204" pitchFamily="34" charset="-122"/>
              </a:rPr>
              <a:t>基于</a:t>
            </a:r>
            <a:r>
              <a:rPr lang="en-US" sz="2400" b="1" dirty="0">
                <a:latin typeface="Microsoft YaHei" panose="020B0503020204020204" pitchFamily="34" charset="-122"/>
                <a:ea typeface="Microsoft YaHei" panose="020B0503020204020204" pitchFamily="34" charset="-122"/>
              </a:rPr>
              <a:t>CYK </a:t>
            </a:r>
            <a:r>
              <a:rPr lang="zh-CN" altLang="en-US" sz="2400" b="1" dirty="0">
                <a:latin typeface="Microsoft YaHei" panose="020B0503020204020204" pitchFamily="34" charset="-122"/>
                <a:ea typeface="Microsoft YaHei" panose="020B0503020204020204" pitchFamily="34" charset="-122"/>
              </a:rPr>
              <a:t>算法</a:t>
            </a:r>
            <a:r>
              <a:rPr lang="zh-CN" altLang="en-US" sz="2400" dirty="0">
                <a:latin typeface="Microsoft YaHei" panose="020B0503020204020204" pitchFamily="34" charset="-122"/>
                <a:ea typeface="Microsoft YaHei" panose="020B0503020204020204" pitchFamily="34" charset="-122"/>
              </a:rPr>
              <a:t>等上下文无关语法分析算法进行依存句法树分析。</a:t>
            </a:r>
          </a:p>
        </p:txBody>
      </p:sp>
    </p:spTree>
    <p:extLst>
      <p:ext uri="{BB962C8B-B14F-4D97-AF65-F5344CB8AC3E}">
        <p14:creationId xmlns:p14="http://schemas.microsoft.com/office/powerpoint/2010/main" val="3099159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en-CN" sz="2800" dirty="0">
                <a:latin typeface="Microsoft YaHei" panose="020B0503020204020204" pitchFamily="34" charset="-122"/>
                <a:ea typeface="Microsoft YaHei" panose="020B0503020204020204" pitchFamily="34" charset="-122"/>
              </a:rPr>
              <a:t>非投射性依存句法分析方法</a:t>
            </a:r>
          </a:p>
        </p:txBody>
      </p:sp>
      <p:sp>
        <p:nvSpPr>
          <p:cNvPr id="6" name="TextBox 5">
            <a:extLst>
              <a:ext uri="{FF2B5EF4-FFF2-40B4-BE49-F238E27FC236}">
                <a16:creationId xmlns:a16="http://schemas.microsoft.com/office/drawing/2014/main" id="{7F143BA3-47E2-F4DF-0688-18C44657CACF}"/>
              </a:ext>
            </a:extLst>
          </p:cNvPr>
          <p:cNvSpPr txBox="1"/>
          <p:nvPr/>
        </p:nvSpPr>
        <p:spPr>
          <a:xfrm>
            <a:off x="789385" y="1669323"/>
            <a:ext cx="10440589" cy="1005788"/>
          </a:xfrm>
          <a:prstGeom prst="rect">
            <a:avLst/>
          </a:prstGeom>
          <a:noFill/>
        </p:spPr>
        <p:txBody>
          <a:bodyPr wrap="square">
            <a:spAutoFit/>
          </a:bodyPr>
          <a:lstStyle/>
          <a:p>
            <a:pPr algn="just">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朱</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刘</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埃德蒙兹算法</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Chu-Liu/Edmonds）</a:t>
            </a:r>
            <a:r>
              <a:rPr lang="zh-CN" altLang="en-US" sz="2400" dirty="0">
                <a:latin typeface="Microsoft YaHei" panose="020B0503020204020204" pitchFamily="34" charset="-122"/>
                <a:ea typeface="Microsoft YaHei" panose="020B0503020204020204" pitchFamily="34" charset="-122"/>
              </a:rPr>
              <a:t>方法是一种常见的带权有向图最小</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大生成树寻找算法，因此也常被应用于非投射性依存句法分析。</a:t>
            </a:r>
          </a:p>
        </p:txBody>
      </p:sp>
      <p:sp>
        <p:nvSpPr>
          <p:cNvPr id="8" name="TextBox 7">
            <a:extLst>
              <a:ext uri="{FF2B5EF4-FFF2-40B4-BE49-F238E27FC236}">
                <a16:creationId xmlns:a16="http://schemas.microsoft.com/office/drawing/2014/main" id="{E582009F-3BD0-E468-2BA4-694517C2E2A4}"/>
              </a:ext>
            </a:extLst>
          </p:cNvPr>
          <p:cNvSpPr txBox="1"/>
          <p:nvPr/>
        </p:nvSpPr>
        <p:spPr>
          <a:xfrm>
            <a:off x="789385" y="2942877"/>
            <a:ext cx="9273332"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输入是待分析句子</a:t>
            </a:r>
            <a:r>
              <a:rPr lang="en-US" sz="2400" dirty="0">
                <a:latin typeface="Microsoft YaHei" panose="020B0503020204020204" pitchFamily="34" charset="-122"/>
                <a:ea typeface="Microsoft YaHei" panose="020B0503020204020204" pitchFamily="34" charset="-122"/>
              </a:rPr>
              <a:t>S = w</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 .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以及边之间的权重</a:t>
            </a:r>
            <a:r>
              <a:rPr lang="el-GR" sz="2400" dirty="0">
                <a:latin typeface="Microsoft YaHei" panose="020B0503020204020204" pitchFamily="34" charset="-122"/>
                <a:ea typeface="Microsoft YaHei" panose="020B0503020204020204" pitchFamily="34" charset="-122"/>
              </a:rPr>
              <a:t>λ(</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j</a:t>
            </a:r>
            <a:r>
              <a:rPr lang="en-US" sz="2400" dirty="0">
                <a:latin typeface="Microsoft YaHei" panose="020B0503020204020204" pitchFamily="34" charset="-122"/>
                <a:ea typeface="Microsoft YaHei" panose="020B0503020204020204" pitchFamily="34" charset="-122"/>
              </a:rPr>
              <a:t> )∈ </a:t>
            </a:r>
            <a:r>
              <a:rPr lang="el-GR" sz="2400" b="1" dirty="0">
                <a:latin typeface="Microsoft YaHei" panose="020B0503020204020204" pitchFamily="34" charset="-122"/>
                <a:ea typeface="Microsoft YaHei" panose="020B0503020204020204" pitchFamily="34" charset="-122"/>
              </a:rPr>
              <a:t>λ</a:t>
            </a:r>
          </a:p>
        </p:txBody>
      </p:sp>
      <p:sp>
        <p:nvSpPr>
          <p:cNvPr id="10" name="TextBox 9">
            <a:extLst>
              <a:ext uri="{FF2B5EF4-FFF2-40B4-BE49-F238E27FC236}">
                <a16:creationId xmlns:a16="http://schemas.microsoft.com/office/drawing/2014/main" id="{9ADAB51D-2A94-EBFB-3921-AF5AD95EB7B8}"/>
              </a:ext>
            </a:extLst>
          </p:cNvPr>
          <p:cNvSpPr txBox="1"/>
          <p:nvPr/>
        </p:nvSpPr>
        <p:spPr>
          <a:xfrm>
            <a:off x="789385" y="3567142"/>
            <a:ext cx="10788251" cy="1200329"/>
          </a:xfrm>
          <a:prstGeom prst="rect">
            <a:avLst/>
          </a:prstGeom>
          <a:noFill/>
        </p:spPr>
        <p:txBody>
          <a:bodyPr wrap="square">
            <a:spAutoFit/>
          </a:bodyPr>
          <a:lstStyle/>
          <a:p>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是句子的虚拟根节点，依存句法树中不存在指向</a:t>
            </a:r>
            <a:r>
              <a:rPr lang="en-US" sz="2400" dirty="0">
                <a:latin typeface="Microsoft YaHei" panose="020B0503020204020204" pitchFamily="34" charset="-122"/>
                <a:ea typeface="Microsoft YaHei" panose="020B0503020204020204" pitchFamily="34" charset="-122"/>
              </a:rPr>
              <a:t>w0 </a:t>
            </a:r>
            <a:r>
              <a:rPr lang="zh-CN" altLang="en-US" sz="2400" dirty="0">
                <a:latin typeface="Microsoft YaHei" panose="020B0503020204020204" pitchFamily="34" charset="-122"/>
                <a:ea typeface="Microsoft YaHei" panose="020B0503020204020204" pitchFamily="34" charset="-122"/>
              </a:rPr>
              <a:t>的边。</a:t>
            </a:r>
          </a:p>
          <a:p>
            <a:endParaRPr lang="en-US" sz="2400" dirty="0">
              <a:latin typeface="Microsoft YaHei" panose="020B0503020204020204" pitchFamily="34" charset="-122"/>
              <a:ea typeface="Microsoft YaHei" panose="020B0503020204020204" pitchFamily="34" charset="-122"/>
            </a:endParaRPr>
          </a:p>
          <a:p>
            <a:endParaRPr lang="zh-CN" alt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43727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a:p>
        </p:txBody>
      </p:sp>
      <p:sp>
        <p:nvSpPr>
          <p:cNvPr id="3" name="TextBox 2">
            <a:extLst>
              <a:ext uri="{FF2B5EF4-FFF2-40B4-BE49-F238E27FC236}">
                <a16:creationId xmlns:a16="http://schemas.microsoft.com/office/drawing/2014/main" id="{E386C04D-6F46-70AF-ECAA-63733EC41DFD}"/>
              </a:ext>
            </a:extLst>
          </p:cNvPr>
          <p:cNvSpPr txBox="1"/>
          <p:nvPr/>
        </p:nvSpPr>
        <p:spPr>
          <a:xfrm>
            <a:off x="514350" y="1030287"/>
            <a:ext cx="11063286" cy="3231654"/>
          </a:xfrm>
          <a:prstGeom prst="rect">
            <a:avLst/>
          </a:prstGeom>
          <a:noFill/>
        </p:spPr>
        <p:txBody>
          <a:bodyPr wrap="square">
            <a:spAutoFit/>
          </a:bodyPr>
          <a:lstStyle/>
          <a:p>
            <a:pPr marL="457200" indent="-457200">
              <a:lnSpc>
                <a:spcPct val="130000"/>
              </a:lnSpc>
              <a:buAutoNum type="arabicParenBoth"/>
            </a:pPr>
            <a:r>
              <a:rPr lang="zh-CN" altLang="en-US" sz="2000" dirty="0">
                <a:latin typeface="Microsoft YaHei" panose="020B0503020204020204" pitchFamily="34" charset="-122"/>
                <a:ea typeface="Microsoft YaHei" panose="020B0503020204020204" pitchFamily="34" charset="-122"/>
              </a:rPr>
              <a:t>根据句子中的单词和权重组成有向图</a:t>
            </a:r>
            <a:r>
              <a:rPr lang="en-US" sz="2000" dirty="0">
                <a:latin typeface="Microsoft YaHei" panose="020B0503020204020204" pitchFamily="34" charset="-122"/>
                <a:ea typeface="Microsoft YaHei" panose="020B0503020204020204" pitchFamily="34" charset="-122"/>
              </a:rPr>
              <a:t>G</a:t>
            </a:r>
            <a:r>
              <a:rPr lang="en-US" sz="2000" baseline="-25000" dirty="0">
                <a:latin typeface="Microsoft YaHei" panose="020B0503020204020204" pitchFamily="34" charset="-122"/>
                <a:ea typeface="Microsoft YaHei" panose="020B0503020204020204" pitchFamily="34" charset="-122"/>
              </a:rPr>
              <a:t>S</a:t>
            </a:r>
            <a:r>
              <a:rPr lang="en-US" sz="2000" dirty="0">
                <a:latin typeface="Microsoft YaHei" panose="020B0503020204020204" pitchFamily="34" charset="-122"/>
                <a:ea typeface="Microsoft YaHei" panose="020B0503020204020204" pitchFamily="34" charset="-122"/>
              </a:rPr>
              <a:t> = (V</a:t>
            </a:r>
            <a:r>
              <a:rPr lang="en-US" sz="2000" baseline="-25000" dirty="0">
                <a:latin typeface="Microsoft YaHei" panose="020B0503020204020204" pitchFamily="34" charset="-122"/>
                <a:ea typeface="Microsoft YaHei" panose="020B0503020204020204" pitchFamily="34" charset="-122"/>
              </a:rPr>
              <a:t>S</a:t>
            </a:r>
            <a:r>
              <a:rPr lang="en-US" sz="2000" dirty="0">
                <a:latin typeface="Microsoft YaHei" panose="020B0503020204020204" pitchFamily="34" charset="-122"/>
                <a:ea typeface="Microsoft YaHei" panose="020B0503020204020204" pitchFamily="34" charset="-122"/>
              </a:rPr>
              <a:t>,A</a:t>
            </a:r>
            <a:r>
              <a:rPr lang="en-US" sz="2000" baseline="-25000" dirty="0">
                <a:latin typeface="Microsoft YaHei" panose="020B0503020204020204" pitchFamily="34" charset="-122"/>
                <a:ea typeface="Microsoft YaHei" panose="020B0503020204020204" pitchFamily="34" charset="-122"/>
              </a:rPr>
              <a:t>S</a:t>
            </a:r>
            <a:r>
              <a:rPr lang="en-US" sz="2000" dirty="0">
                <a:latin typeface="Microsoft YaHei" panose="020B0503020204020204" pitchFamily="34" charset="-122"/>
                <a:ea typeface="Microsoft YaHei" panose="020B0503020204020204" pitchFamily="34" charset="-122"/>
              </a:rPr>
              <a:t>)</a:t>
            </a:r>
          </a:p>
          <a:p>
            <a:pPr marL="457200" indent="-457200">
              <a:lnSpc>
                <a:spcPct val="130000"/>
              </a:lnSpc>
              <a:buAutoNum type="arabicParenBoth"/>
            </a:pPr>
            <a:r>
              <a:rPr lang="zh-CN" altLang="en-US" sz="2000" dirty="0">
                <a:latin typeface="Microsoft YaHei" panose="020B0503020204020204" pitchFamily="34" charset="-122"/>
                <a:ea typeface="Microsoft YaHei" panose="020B0503020204020204" pitchFamily="34" charset="-122"/>
              </a:rPr>
              <a:t>针对图</a:t>
            </a:r>
            <a:r>
              <a:rPr lang="en-US" sz="2000" dirty="0">
                <a:latin typeface="Microsoft YaHei" panose="020B0503020204020204" pitchFamily="34" charset="-122"/>
                <a:ea typeface="Microsoft YaHei" panose="020B0503020204020204" pitchFamily="34" charset="-122"/>
              </a:rPr>
              <a:t>G </a:t>
            </a:r>
            <a:r>
              <a:rPr lang="zh-CN" altLang="en-US" sz="2000" dirty="0">
                <a:latin typeface="Microsoft YaHei" panose="020B0503020204020204" pitchFamily="34" charset="-122"/>
                <a:ea typeface="Microsoft YaHei" panose="020B0503020204020204" pitchFamily="34" charset="-122"/>
              </a:rPr>
              <a:t>中每个顶点选择入边权重最大的边构建子图</a:t>
            </a:r>
            <a:r>
              <a:rPr lang="en-US" sz="2000" dirty="0">
                <a:latin typeface="Microsoft YaHei" panose="020B0503020204020204" pitchFamily="34" charset="-122"/>
                <a:ea typeface="Microsoft YaHei" panose="020B0503020204020204" pitchFamily="34" charset="-122"/>
              </a:rPr>
              <a:t>G′ = (V</a:t>
            </a:r>
            <a:r>
              <a:rPr lang="en-US" sz="2000" baseline="-25000" dirty="0">
                <a:latin typeface="Microsoft YaHei" panose="020B0503020204020204" pitchFamily="34" charset="-122"/>
                <a:ea typeface="Microsoft YaHei" panose="020B0503020204020204" pitchFamily="34" charset="-122"/>
              </a:rPr>
              <a:t>S</a:t>
            </a:r>
            <a:r>
              <a:rPr lang="en-US" sz="2000" dirty="0">
                <a:latin typeface="Microsoft YaHei" panose="020B0503020204020204" pitchFamily="34" charset="-122"/>
                <a:ea typeface="Microsoft YaHei" panose="020B0503020204020204" pitchFamily="34" charset="-122"/>
              </a:rPr>
              <a:t>,A′)。</a:t>
            </a:r>
            <a:r>
              <a:rPr lang="zh-CN" altLang="en-US" sz="2000" dirty="0">
                <a:latin typeface="Microsoft YaHei" panose="020B0503020204020204" pitchFamily="34" charset="-122"/>
                <a:ea typeface="Microsoft YaHei" panose="020B0503020204020204" pitchFamily="34" charset="-122"/>
              </a:rPr>
              <a:t>如果该子图中没有环，那么该子图就是图</a:t>
            </a:r>
            <a:r>
              <a:rPr lang="en-US" sz="2000" dirty="0">
                <a:latin typeface="Microsoft YaHei" panose="020B0503020204020204" pitchFamily="34" charset="-122"/>
                <a:ea typeface="Microsoft YaHei" panose="020B0503020204020204" pitchFamily="34" charset="-122"/>
              </a:rPr>
              <a:t>G </a:t>
            </a:r>
            <a:r>
              <a:rPr lang="zh-CN" altLang="en-US" sz="2000" dirty="0">
                <a:latin typeface="Microsoft YaHei" panose="020B0503020204020204" pitchFamily="34" charset="-122"/>
                <a:ea typeface="Microsoft YaHei" panose="020B0503020204020204" pitchFamily="34" charset="-122"/>
              </a:rPr>
              <a:t>的最大生成树。</a:t>
            </a:r>
            <a:endParaRPr lang="en-US" altLang="zh-CN" sz="2000" dirty="0">
              <a:latin typeface="Microsoft YaHei" panose="020B0503020204020204" pitchFamily="34" charset="-122"/>
              <a:ea typeface="Microsoft YaHei" panose="020B0503020204020204" pitchFamily="34" charset="-122"/>
            </a:endParaRPr>
          </a:p>
          <a:p>
            <a:pPr marL="457200" indent="-457200">
              <a:lnSpc>
                <a:spcPct val="130000"/>
              </a:lnSpc>
              <a:buAutoNum type="arabicParenBoth"/>
            </a:pPr>
            <a:r>
              <a:rPr lang="zh-CN" altLang="en-US" sz="2000" dirty="0">
                <a:latin typeface="Microsoft YaHei" panose="020B0503020204020204" pitchFamily="34" charset="-122"/>
                <a:ea typeface="Microsoft YaHei" panose="020B0503020204020204" pitchFamily="34" charset="-122"/>
              </a:rPr>
              <a:t>否则，说明图</a:t>
            </a:r>
            <a:r>
              <a:rPr lang="en-US" sz="2000" dirty="0">
                <a:latin typeface="Microsoft YaHei" panose="020B0503020204020204" pitchFamily="34" charset="-122"/>
                <a:ea typeface="Microsoft YaHei" panose="020B0503020204020204" pitchFamily="34" charset="-122"/>
              </a:rPr>
              <a:t>G′ </a:t>
            </a:r>
            <a:r>
              <a:rPr lang="zh-CN" altLang="en-US" sz="2000" dirty="0">
                <a:latin typeface="Microsoft YaHei" panose="020B0503020204020204" pitchFamily="34" charset="-122"/>
                <a:ea typeface="Microsoft YaHei" panose="020B0503020204020204" pitchFamily="34" charset="-122"/>
              </a:rPr>
              <a:t>中至少包含一个环。那么选择其中任意一个环</a:t>
            </a:r>
            <a:r>
              <a:rPr lang="en-US" sz="2000" dirty="0">
                <a:latin typeface="Microsoft YaHei" panose="020B0503020204020204" pitchFamily="34" charset="-122"/>
                <a:ea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rPr>
              <a:t>其边集合为</a:t>
            </a:r>
            <a:r>
              <a:rPr lang="en-US" sz="2000" dirty="0">
                <a:latin typeface="Microsoft YaHei" panose="020B0503020204020204" pitchFamily="34" charset="-122"/>
                <a:ea typeface="Microsoft YaHei" panose="020B0503020204020204" pitchFamily="34" charset="-122"/>
              </a:rPr>
              <a:t>A</a:t>
            </a:r>
            <a:r>
              <a:rPr lang="en-US" sz="2000" baseline="-25000" dirty="0">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将环</a:t>
            </a:r>
            <a:r>
              <a:rPr lang="en-US" sz="2000" dirty="0">
                <a:latin typeface="Microsoft YaHei" panose="020B0503020204020204" pitchFamily="34" charset="-122"/>
                <a:ea typeface="Microsoft YaHei" panose="020B0503020204020204" pitchFamily="34" charset="-122"/>
              </a:rPr>
              <a:t>C </a:t>
            </a:r>
            <a:r>
              <a:rPr lang="zh-CN" altLang="en-US" sz="2000" dirty="0">
                <a:latin typeface="Microsoft YaHei" panose="020B0503020204020204" pitchFamily="34" charset="-122"/>
                <a:ea typeface="Microsoft YaHei" panose="020B0503020204020204" pitchFamily="34" charset="-122"/>
              </a:rPr>
              <a:t>用一个节点</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来代表，图</a:t>
            </a:r>
            <a:r>
              <a:rPr lang="en-US" sz="2000" dirty="0">
                <a:latin typeface="Microsoft YaHei" panose="020B0503020204020204" pitchFamily="34" charset="-122"/>
                <a:ea typeface="Microsoft YaHei" panose="020B0503020204020204" pitchFamily="34" charset="-122"/>
              </a:rPr>
              <a:t>G</a:t>
            </a:r>
            <a:r>
              <a:rPr lang="en-US" sz="2000" baseline="-25000" dirty="0">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中包含所有在图</a:t>
            </a:r>
            <a:r>
              <a:rPr lang="en-US" sz="2000" dirty="0">
                <a:latin typeface="Microsoft YaHei" panose="020B0503020204020204" pitchFamily="34" charset="-122"/>
                <a:ea typeface="Microsoft YaHei" panose="020B0503020204020204" pitchFamily="34" charset="-122"/>
              </a:rPr>
              <a:t>G </a:t>
            </a:r>
            <a:r>
              <a:rPr lang="zh-CN" altLang="en-US" sz="2000" dirty="0">
                <a:latin typeface="Microsoft YaHei" panose="020B0503020204020204" pitchFamily="34" charset="-122"/>
                <a:ea typeface="Microsoft YaHei" panose="020B0503020204020204" pitchFamily="34" charset="-122"/>
              </a:rPr>
              <a:t>中但是不在环</a:t>
            </a:r>
            <a:r>
              <a:rPr lang="en-US" sz="2000" dirty="0">
                <a:latin typeface="Microsoft YaHei" panose="020B0503020204020204" pitchFamily="34" charset="-122"/>
                <a:ea typeface="Microsoft YaHei" panose="020B0503020204020204" pitchFamily="34" charset="-122"/>
              </a:rPr>
              <a:t>C </a:t>
            </a:r>
            <a:r>
              <a:rPr lang="zh-CN" altLang="en-US" sz="2000" dirty="0">
                <a:latin typeface="Microsoft YaHei" panose="020B0503020204020204" pitchFamily="34" charset="-122"/>
                <a:ea typeface="Microsoft YaHei" panose="020B0503020204020204" pitchFamily="34" charset="-122"/>
              </a:rPr>
              <a:t>中的节点以及</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c</a:t>
            </a:r>
            <a:r>
              <a:rPr lang="en-US" sz="2000" dirty="0" err="1">
                <a:latin typeface="Microsoft YaHei" panose="020B0503020204020204" pitchFamily="34" charset="-122"/>
                <a:ea typeface="Microsoft YaHei" panose="020B0503020204020204" pitchFamily="34" charset="-122"/>
              </a:rPr>
              <a:t>，G</a:t>
            </a:r>
            <a:r>
              <a:rPr lang="en-US" sz="2000" baseline="-25000" dirty="0" err="1">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的边通过以下规则构建：</a:t>
            </a:r>
          </a:p>
          <a:p>
            <a:endParaRPr lang="en-US" sz="2400" dirty="0">
              <a:latin typeface="Microsoft YaHei" panose="020B0503020204020204" pitchFamily="34" charset="-122"/>
              <a:ea typeface="Microsoft YaHei" panose="020B0503020204020204" pitchFamily="34" charset="-122"/>
            </a:endParaRPr>
          </a:p>
          <a:p>
            <a:endParaRPr lang="zh-CN" altLang="en-US"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004D7B2B-6D98-7EA9-5FBA-D0FD106C8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5525" y="3446938"/>
            <a:ext cx="7886700" cy="2448011"/>
          </a:xfrm>
          <a:prstGeom prst="rect">
            <a:avLst/>
          </a:prstGeom>
        </p:spPr>
      </p:pic>
      <p:sp>
        <p:nvSpPr>
          <p:cNvPr id="7" name="TextBox 6">
            <a:extLst>
              <a:ext uri="{FF2B5EF4-FFF2-40B4-BE49-F238E27FC236}">
                <a16:creationId xmlns:a16="http://schemas.microsoft.com/office/drawing/2014/main" id="{CEFCBA0E-69F2-E1B7-3BE2-9072DB5BBD74}"/>
              </a:ext>
            </a:extLst>
          </p:cNvPr>
          <p:cNvSpPr txBox="1"/>
          <p:nvPr/>
        </p:nvSpPr>
        <p:spPr>
          <a:xfrm>
            <a:off x="387350" y="5947347"/>
            <a:ext cx="10966450" cy="853503"/>
          </a:xfrm>
          <a:prstGeom prst="rect">
            <a:avLst/>
          </a:prstGeom>
          <a:noFill/>
        </p:spPr>
        <p:txBody>
          <a:bodyPr wrap="square">
            <a:spAutoFit/>
          </a:bodyPr>
          <a:lstStyle/>
          <a:p>
            <a:pPr marL="457200" indent="-457200">
              <a:lnSpc>
                <a:spcPct val="130000"/>
              </a:lnSpc>
              <a:buFont typeface="Wingdings" pitchFamily="2" charset="2"/>
              <a:buAutoNum type="arabicParenBoth" startAt="4"/>
            </a:pPr>
            <a:r>
              <a:rPr lang="zh-CN" altLang="en-US" sz="2000" dirty="0">
                <a:latin typeface="Microsoft YaHei" panose="020B0503020204020204" pitchFamily="34" charset="-122"/>
                <a:ea typeface="Microsoft YaHei" panose="020B0503020204020204" pitchFamily="34" charset="-122"/>
              </a:rPr>
              <a:t>将图</a:t>
            </a:r>
            <a:r>
              <a:rPr lang="en-US" sz="2000" dirty="0">
                <a:latin typeface="Microsoft YaHei" panose="020B0503020204020204" pitchFamily="34" charset="-122"/>
                <a:ea typeface="Microsoft YaHei" panose="020B0503020204020204" pitchFamily="34" charset="-122"/>
              </a:rPr>
              <a:t>G</a:t>
            </a:r>
            <a:r>
              <a:rPr lang="en-US" sz="2000" baseline="-25000" dirty="0">
                <a:latin typeface="Microsoft YaHei" panose="020B0503020204020204" pitchFamily="34" charset="-122"/>
                <a:ea typeface="Microsoft YaHei" panose="020B0503020204020204" pitchFamily="34" charset="-122"/>
              </a:rPr>
              <a:t>C </a:t>
            </a:r>
            <a:r>
              <a:rPr lang="zh-CN" altLang="en-US" sz="2000" dirty="0">
                <a:latin typeface="Microsoft YaHei" panose="020B0503020204020204" pitchFamily="34" charset="-122"/>
                <a:ea typeface="Microsoft YaHei" panose="020B0503020204020204" pitchFamily="34" charset="-122"/>
              </a:rPr>
              <a:t>作为输入，递归调用上述算法得到其最大生成树</a:t>
            </a:r>
            <a:r>
              <a:rPr lang="en-US" sz="2000" dirty="0">
                <a:latin typeface="Microsoft YaHei" panose="020B0503020204020204" pitchFamily="34" charset="-122"/>
                <a:ea typeface="Microsoft YaHei" panose="020B0503020204020204" pitchFamily="34" charset="-122"/>
              </a:rPr>
              <a:t>G = (V,A)。</a:t>
            </a:r>
            <a:r>
              <a:rPr lang="zh-CN" altLang="en-US" sz="2000" dirty="0">
                <a:latin typeface="Microsoft YaHei" panose="020B0503020204020204" pitchFamily="34" charset="-122"/>
                <a:ea typeface="Microsoft YaHei" panose="020B0503020204020204" pitchFamily="34" charset="-122"/>
              </a:rPr>
              <a:t>之后根据所返回的最大生成树信息对原始图信息进行修正，移除环</a:t>
            </a:r>
            <a:r>
              <a:rPr lang="en-US" sz="2000" baseline="-25000" dirty="0">
                <a:latin typeface="Microsoft YaHei" panose="020B0503020204020204" pitchFamily="34" charset="-122"/>
                <a:ea typeface="Microsoft YaHei" panose="020B0503020204020204" pitchFamily="34" charset="-122"/>
              </a:rPr>
              <a:t>C</a:t>
            </a:r>
          </a:p>
        </p:txBody>
      </p:sp>
    </p:spTree>
    <p:extLst>
      <p:ext uri="{BB962C8B-B14F-4D97-AF65-F5344CB8AC3E}">
        <p14:creationId xmlns:p14="http://schemas.microsoft.com/office/powerpoint/2010/main" val="40995379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a:p>
        </p:txBody>
      </p:sp>
      <p:pic>
        <p:nvPicPr>
          <p:cNvPr id="4" name="Picture 3">
            <a:extLst>
              <a:ext uri="{FF2B5EF4-FFF2-40B4-BE49-F238E27FC236}">
                <a16:creationId xmlns:a16="http://schemas.microsoft.com/office/drawing/2014/main" id="{9BB3B70A-86DB-81D3-F3B2-77857BAF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130" y="1177899"/>
            <a:ext cx="9169714" cy="4736120"/>
          </a:xfrm>
          <a:prstGeom prst="rect">
            <a:avLst/>
          </a:prstGeom>
        </p:spPr>
      </p:pic>
      <p:sp>
        <p:nvSpPr>
          <p:cNvPr id="6" name="TextBox 5">
            <a:extLst>
              <a:ext uri="{FF2B5EF4-FFF2-40B4-BE49-F238E27FC236}">
                <a16:creationId xmlns:a16="http://schemas.microsoft.com/office/drawing/2014/main" id="{5E7D089D-F151-23A8-9089-DDEF5DA4583B}"/>
              </a:ext>
            </a:extLst>
          </p:cNvPr>
          <p:cNvSpPr txBox="1"/>
          <p:nvPr/>
        </p:nvSpPr>
        <p:spPr>
          <a:xfrm>
            <a:off x="3049191" y="6266934"/>
            <a:ext cx="6093618" cy="369332"/>
          </a:xfrm>
          <a:prstGeom prst="rect">
            <a:avLst/>
          </a:prstGeom>
          <a:noFill/>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图</a:t>
            </a:r>
            <a:r>
              <a:rPr lang="en-US" altLang="zh-CN" dirty="0">
                <a:latin typeface="Microsoft YaHei" panose="020B0503020204020204" pitchFamily="34" charset="-122"/>
                <a:ea typeface="Microsoft YaHei" panose="020B0503020204020204" pitchFamily="34" charset="-122"/>
              </a:rPr>
              <a:t>3.18</a:t>
            </a:r>
            <a:r>
              <a:rPr lang="zh-CN" altLang="en-US" dirty="0">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朱</a:t>
            </a:r>
            <a:r>
              <a:rPr lang="en-US" altLang="zh-CN" dirty="0">
                <a:effectLst/>
                <a:latin typeface="Microsoft YaHei" panose="020B0503020204020204" pitchFamily="34" charset="-122"/>
                <a:ea typeface="Microsoft YaHei" panose="020B0503020204020204" pitchFamily="34" charset="-122"/>
              </a:rPr>
              <a:t>-</a:t>
            </a:r>
            <a:r>
              <a:rPr lang="zh-CN" altLang="en-US" dirty="0">
                <a:effectLst/>
                <a:latin typeface="Microsoft YaHei" panose="020B0503020204020204" pitchFamily="34" charset="-122"/>
                <a:ea typeface="Microsoft YaHei" panose="020B0503020204020204" pitchFamily="34" charset="-122"/>
              </a:rPr>
              <a:t>刘</a:t>
            </a:r>
            <a:r>
              <a:rPr lang="en-US" altLang="zh-CN" dirty="0">
                <a:effectLst/>
                <a:latin typeface="Microsoft YaHei" panose="020B0503020204020204" pitchFamily="34" charset="-122"/>
                <a:ea typeface="Microsoft YaHei" panose="020B0503020204020204" pitchFamily="34" charset="-122"/>
              </a:rPr>
              <a:t>/</a:t>
            </a:r>
            <a:r>
              <a:rPr lang="zh-CN" altLang="en-US" dirty="0">
                <a:effectLst/>
                <a:latin typeface="Microsoft YaHei" panose="020B0503020204020204" pitchFamily="34" charset="-122"/>
                <a:ea typeface="Microsoft YaHei" panose="020B0503020204020204" pitchFamily="34" charset="-122"/>
              </a:rPr>
              <a:t>埃德蒙兹算法生成依存句法树样例</a:t>
            </a:r>
          </a:p>
        </p:txBody>
      </p:sp>
    </p:spTree>
    <p:extLst>
      <p:ext uri="{BB962C8B-B14F-4D97-AF65-F5344CB8AC3E}">
        <p14:creationId xmlns:p14="http://schemas.microsoft.com/office/powerpoint/2010/main" val="1869474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投射性依存句法分析方法</a:t>
            </a:r>
            <a:endParaRPr lang="en-CN" sz="28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F143BA3-47E2-F4DF-0688-18C44657CACF}"/>
              </a:ext>
            </a:extLst>
          </p:cNvPr>
          <p:cNvSpPr txBox="1"/>
          <p:nvPr/>
        </p:nvSpPr>
        <p:spPr>
          <a:xfrm>
            <a:off x="789385" y="1669323"/>
            <a:ext cx="10440589" cy="1966051"/>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设置虚拟根节点在句子首位的情况下，投射性依存句法分析树等价于</a:t>
            </a:r>
            <a:r>
              <a:rPr lang="zh-CN" altLang="en-US" sz="2400" b="1" dirty="0">
                <a:latin typeface="Microsoft YaHei" panose="020B0503020204020204" pitchFamily="34" charset="-122"/>
                <a:ea typeface="Microsoft YaHei" panose="020B0503020204020204" pitchFamily="34" charset="-122"/>
              </a:rPr>
              <a:t>嵌套依存句法分析树（</a:t>
            </a:r>
            <a:r>
              <a:rPr lang="en-US" altLang="zh-CN" sz="2400" b="1" dirty="0">
                <a:latin typeface="Microsoft YaHei" panose="020B0503020204020204" pitchFamily="34" charset="-122"/>
                <a:ea typeface="Microsoft YaHei" panose="020B0503020204020204" pitchFamily="34" charset="-122"/>
              </a:rPr>
              <a:t>Nested Dependency Trees</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。因此投射性依存句法分析与上下文无关语法具有非常强的关系，很多用于上下文无关语法分析的算法也可以应用于投射性依存句法分析。</a:t>
            </a:r>
          </a:p>
        </p:txBody>
      </p:sp>
      <p:sp>
        <p:nvSpPr>
          <p:cNvPr id="5" name="TextBox 4">
            <a:extLst>
              <a:ext uri="{FF2B5EF4-FFF2-40B4-BE49-F238E27FC236}">
                <a16:creationId xmlns:a16="http://schemas.microsoft.com/office/drawing/2014/main" id="{D7A155D8-6C6B-F99E-2D1A-C5AF7ADEB309}"/>
              </a:ext>
            </a:extLst>
          </p:cNvPr>
          <p:cNvSpPr txBox="1"/>
          <p:nvPr/>
        </p:nvSpPr>
        <p:spPr>
          <a:xfrm>
            <a:off x="768122" y="3838510"/>
            <a:ext cx="11024790" cy="1485920"/>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首先定义动态规划表</a:t>
            </a:r>
            <a:r>
              <a:rPr lang="en-US" sz="2400" dirty="0">
                <a:latin typeface="Microsoft YaHei" panose="020B0503020204020204" pitchFamily="34" charset="-122"/>
                <a:ea typeface="Microsoft YaHei" panose="020B0503020204020204" pitchFamily="34" charset="-122"/>
              </a:rPr>
              <a:t>C[s][t][</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]（s ⩽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 t），</a:t>
            </a:r>
            <a:r>
              <a:rPr lang="zh-CN" altLang="en-US" sz="2400" dirty="0">
                <a:latin typeface="Microsoft YaHei" panose="020B0503020204020204" pitchFamily="34" charset="-122"/>
                <a:ea typeface="Microsoft YaHei" panose="020B0503020204020204" pitchFamily="34" charset="-122"/>
              </a:rPr>
              <a:t>表示投射性句法树以单词</a:t>
            </a:r>
            <a:r>
              <a:rPr lang="en-US" sz="2400" dirty="0" err="1">
                <a:latin typeface="Microsoft YaHei" panose="020B0503020204020204" pitchFamily="34" charset="-122"/>
                <a:ea typeface="Microsoft YaHei" panose="020B0503020204020204" pitchFamily="34" charset="-122"/>
              </a:rPr>
              <a:t>wi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为根节点覆盖从单词</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s</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到单词</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t</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的句子片段的最高得分。由此可以得到</a:t>
            </a:r>
            <a:r>
              <a:rPr lang="en-US" sz="2400" dirty="0">
                <a:latin typeface="Microsoft YaHei" panose="020B0503020204020204" pitchFamily="34" charset="-122"/>
                <a:ea typeface="Microsoft YaHei" panose="020B0503020204020204" pitchFamily="34" charset="-122"/>
              </a:rPr>
              <a:t>C[0][n][0] </a:t>
            </a:r>
            <a:r>
              <a:rPr lang="zh-CN" altLang="en-US" sz="2400" dirty="0">
                <a:latin typeface="Microsoft YaHei" panose="020B0503020204020204" pitchFamily="34" charset="-122"/>
                <a:ea typeface="Microsoft YaHei" panose="020B0503020204020204" pitchFamily="34" charset="-122"/>
              </a:rPr>
              <a:t>表示输入句子</a:t>
            </a:r>
            <a:r>
              <a:rPr lang="en-US" sz="2400" dirty="0">
                <a:latin typeface="Microsoft YaHei" panose="020B0503020204020204" pitchFamily="34" charset="-122"/>
                <a:ea typeface="Microsoft YaHei" panose="020B0503020204020204" pitchFamily="34" charset="-122"/>
              </a:rPr>
              <a:t>S = w</a:t>
            </a:r>
            <a:r>
              <a:rPr lang="en-US" sz="2400" baseline="-25000" dirty="0">
                <a:latin typeface="Microsoft YaHei" panose="020B0503020204020204" pitchFamily="34" charset="-122"/>
                <a:ea typeface="Microsoft YaHei" panose="020B0503020204020204" pitchFamily="34" charset="-122"/>
              </a:rPr>
              <a:t>0</a:t>
            </a:r>
            <a:r>
              <a:rPr lang="en-US" sz="2400" dirty="0">
                <a:latin typeface="Microsoft YaHei" panose="020B0503020204020204" pitchFamily="34" charset="-122"/>
                <a:ea typeface="Microsoft YaHei" panose="020B0503020204020204" pitchFamily="34" charset="-122"/>
              </a:rPr>
              <a:t>,w</a:t>
            </a:r>
            <a:r>
              <a:rPr lang="en-US" sz="2400" baseline="-25000" dirty="0">
                <a:latin typeface="Microsoft YaHei" panose="020B0503020204020204" pitchFamily="34" charset="-122"/>
                <a:ea typeface="Microsoft YaHei" panose="020B0503020204020204" pitchFamily="34" charset="-122"/>
              </a:rPr>
              <a:t>1</a:t>
            </a:r>
            <a:r>
              <a:rPr lang="en-US" sz="2400" dirty="0">
                <a:latin typeface="Microsoft YaHei" panose="020B0503020204020204" pitchFamily="34" charset="-122"/>
                <a:ea typeface="Microsoft YaHei" panose="020B0503020204020204" pitchFamily="34" charset="-122"/>
              </a:rPr>
              <a:t>, . . . ,</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n</a:t>
            </a:r>
            <a:r>
              <a:rPr lang="zh-CN" altLang="en-US" sz="2400" dirty="0">
                <a:latin typeface="Microsoft YaHei" panose="020B0503020204020204" pitchFamily="34" charset="-122"/>
                <a:ea typeface="Microsoft YaHei" panose="020B0503020204020204" pitchFamily="34" charset="-122"/>
              </a:rPr>
              <a:t>的依存句法树的最高得分。</a:t>
            </a:r>
          </a:p>
        </p:txBody>
      </p:sp>
    </p:spTree>
    <p:extLst>
      <p:ext uri="{BB962C8B-B14F-4D97-AF65-F5344CB8AC3E}">
        <p14:creationId xmlns:p14="http://schemas.microsoft.com/office/powerpoint/2010/main" val="117975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句法概述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950584"/>
            <a:ext cx="11195049" cy="5736955"/>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句法是现代语言学研究中的重要课题，有大量的句法理论（</a:t>
            </a:r>
            <a:r>
              <a:rPr lang="en-US" altLang="zh-CN" sz="2800" dirty="0">
                <a:latin typeface="Microsoft YaHei" panose="020B0503020204020204" pitchFamily="34" charset="-122"/>
                <a:ea typeface="Microsoft YaHei" panose="020B0503020204020204" pitchFamily="34" charset="-122"/>
              </a:rPr>
              <a:t>Syntactic Theory</a:t>
            </a:r>
            <a:r>
              <a:rPr lang="zh-CN" altLang="en-US" sz="2800" dirty="0">
                <a:latin typeface="Microsoft YaHei" panose="020B0503020204020204" pitchFamily="34" charset="-122"/>
                <a:ea typeface="Microsoft YaHei" panose="020B0503020204020204" pitchFamily="34" charset="-122"/>
              </a:rPr>
              <a:t>）相关研究。</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b="1" dirty="0">
                <a:latin typeface="Microsoft YaHei" panose="020B0503020204020204" pitchFamily="34" charset="-122"/>
                <a:ea typeface="Microsoft YaHei" panose="020B0503020204020204" pitchFamily="34" charset="-122"/>
              </a:rPr>
              <a:t>语法（</a:t>
            </a:r>
            <a:r>
              <a:rPr lang="en-US" altLang="zh-CN" sz="2800" b="1" dirty="0">
                <a:latin typeface="Microsoft YaHei" panose="020B0503020204020204" pitchFamily="34" charset="-122"/>
                <a:ea typeface="Microsoft YaHei" panose="020B0503020204020204" pitchFamily="34" charset="-122"/>
              </a:rPr>
              <a:t>Grammar</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就是指自然语言中句子、短语以及词等语法单位的语法结构与语法意义的规律。根据语法就可以</a:t>
            </a:r>
            <a:r>
              <a:rPr lang="zh-CN" altLang="en-US" sz="2800" b="1" dirty="0">
                <a:latin typeface="Microsoft YaHei" panose="020B0503020204020204" pitchFamily="34" charset="-122"/>
                <a:ea typeface="Microsoft YaHei" panose="020B0503020204020204" pitchFamily="34" charset="-122"/>
              </a:rPr>
              <a:t>判断不同成分组成句子的方式</a:t>
            </a:r>
            <a:r>
              <a:rPr lang="zh-CN" altLang="en-US" sz="2800" dirty="0">
                <a:latin typeface="Microsoft YaHei" panose="020B0503020204020204" pitchFamily="34" charset="-122"/>
                <a:ea typeface="Microsoft YaHei" panose="020B0503020204020204" pitchFamily="34" charset="-122"/>
              </a:rPr>
              <a:t>以及</a:t>
            </a:r>
            <a:r>
              <a:rPr lang="zh-CN" altLang="en-US" sz="2800" b="1" dirty="0">
                <a:latin typeface="Microsoft YaHei" panose="020B0503020204020204" pitchFamily="34" charset="-122"/>
                <a:ea typeface="Microsoft YaHei" panose="020B0503020204020204" pitchFamily="34" charset="-122"/>
              </a:rPr>
              <a:t>决定句子是否成立</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狭义的语法学研究</a:t>
            </a:r>
            <a:r>
              <a:rPr lang="zh-CN" altLang="en-US" sz="2800" b="1" dirty="0">
                <a:latin typeface="Microsoft YaHei" panose="020B0503020204020204" pitchFamily="34" charset="-122"/>
                <a:ea typeface="Microsoft YaHei" panose="020B0503020204020204" pitchFamily="34" charset="-122"/>
              </a:rPr>
              <a:t>基本等同于</a:t>
            </a:r>
            <a:r>
              <a:rPr lang="zh-CN" altLang="en-US" sz="2800" dirty="0">
                <a:latin typeface="Microsoft YaHei" panose="020B0503020204020204" pitchFamily="34" charset="-122"/>
                <a:ea typeface="Microsoft YaHei" panose="020B0503020204020204" pitchFamily="34" charset="-122"/>
              </a:rPr>
              <a:t>句法学。语言学家自</a:t>
            </a:r>
            <a:r>
              <a:rPr lang="en-US" altLang="zh-CN" sz="2800" dirty="0">
                <a:latin typeface="Microsoft YaHei" panose="020B0503020204020204" pitchFamily="34" charset="-122"/>
                <a:ea typeface="Microsoft YaHei" panose="020B0503020204020204" pitchFamily="34" charset="-122"/>
              </a:rPr>
              <a:t>19</a:t>
            </a:r>
            <a:r>
              <a:rPr lang="zh-CN" altLang="en-US" sz="2800" dirty="0">
                <a:latin typeface="Microsoft YaHei" panose="020B0503020204020204" pitchFamily="34" charset="-122"/>
                <a:ea typeface="Microsoft YaHei" panose="020B0503020204020204" pitchFamily="34" charset="-122"/>
              </a:rPr>
              <a:t>世纪</a:t>
            </a:r>
            <a:r>
              <a:rPr lang="en-US" altLang="zh-CN" sz="2800" dirty="0">
                <a:latin typeface="Microsoft YaHei" panose="020B0503020204020204" pitchFamily="34" charset="-122"/>
                <a:ea typeface="Microsoft YaHei" panose="020B0503020204020204" pitchFamily="34" charset="-122"/>
              </a:rPr>
              <a:t>50</a:t>
            </a:r>
            <a:r>
              <a:rPr lang="zh-CN" altLang="en-US" sz="2800" dirty="0">
                <a:latin typeface="Microsoft YaHei" panose="020B0503020204020204" pitchFamily="34" charset="-122"/>
                <a:ea typeface="Microsoft YaHei" panose="020B0503020204020204" pitchFamily="34" charset="-122"/>
              </a:rPr>
              <a:t>年代以来，构建了大量表达明确并且形式化的语法理论，对自然语言句法分析提供了理论支撑。语法理论在构建时，一个重要的问题是该理论是</a:t>
            </a:r>
            <a:r>
              <a:rPr lang="zh-CN" altLang="en-US" sz="2800" b="1" dirty="0">
                <a:latin typeface="Microsoft YaHei" panose="020B0503020204020204" pitchFamily="34" charset="-122"/>
                <a:ea typeface="Microsoft YaHei" panose="020B0503020204020204" pitchFamily="34" charset="-122"/>
              </a:rPr>
              <a:t>基于成分关系</a:t>
            </a:r>
            <a:r>
              <a:rPr lang="zh-CN" altLang="en-US" sz="2800" dirty="0">
                <a:latin typeface="Microsoft YaHei" panose="020B0503020204020204" pitchFamily="34" charset="-122"/>
                <a:ea typeface="Microsoft YaHei" panose="020B0503020204020204" pitchFamily="34" charset="-122"/>
              </a:rPr>
              <a:t>还是</a:t>
            </a:r>
            <a:r>
              <a:rPr lang="zh-CN" altLang="en-US" sz="2800" b="1" dirty="0">
                <a:latin typeface="Microsoft YaHei" panose="020B0503020204020204" pitchFamily="34" charset="-122"/>
                <a:ea typeface="Microsoft YaHei" panose="020B0503020204020204" pitchFamily="34" charset="-122"/>
              </a:rPr>
              <a:t>基于依存关系</a:t>
            </a:r>
            <a:r>
              <a:rPr lang="zh-CN" altLang="en-US" sz="2800" dirty="0">
                <a:latin typeface="Microsoft YaHei" panose="020B0503020204020204" pitchFamily="34" charset="-122"/>
                <a:ea typeface="Microsoft YaHei" panose="020B0503020204020204" pitchFamily="34" charset="-122"/>
              </a:rPr>
              <a:t>。</a:t>
            </a:r>
            <a:br>
              <a:rPr lang="en-US" sz="2800" dirty="0">
                <a:latin typeface="Microsoft YaHei" panose="020B0503020204020204" pitchFamily="34" charset="-122"/>
                <a:ea typeface="Microsoft YaHei" panose="020B0503020204020204" pitchFamily="34" charset="-122"/>
              </a:rPr>
            </a:br>
            <a:endParaRPr lang="en-US" altLang="zh-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458296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投射性依存句法分析方法</a:t>
            </a:r>
            <a:endParaRPr lang="en-CN" sz="2800"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9B2481C6-1842-CEE8-16F8-D035688FE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1837222"/>
            <a:ext cx="7772400" cy="4657240"/>
          </a:xfrm>
          <a:prstGeom prst="rect">
            <a:avLst/>
          </a:prstGeom>
        </p:spPr>
      </p:pic>
    </p:spTree>
    <p:extLst>
      <p:ext uri="{BB962C8B-B14F-4D97-AF65-F5344CB8AC3E}">
        <p14:creationId xmlns:p14="http://schemas.microsoft.com/office/powerpoint/2010/main" val="33718123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投射性依存句法分析方法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033CA53B-1B81-3BF9-1ACC-AB3EE0F0856E}"/>
              </a:ext>
            </a:extLst>
          </p:cNvPr>
          <p:cNvSpPr txBox="1"/>
          <p:nvPr/>
        </p:nvSpPr>
        <p:spPr>
          <a:xfrm>
            <a:off x="839788" y="1858446"/>
            <a:ext cx="6093618" cy="461665"/>
          </a:xfrm>
          <a:prstGeom prst="rect">
            <a:avLst/>
          </a:prstGeom>
          <a:noFill/>
        </p:spPr>
        <p:txBody>
          <a:bodyPr wrap="square">
            <a:spAutoFit/>
          </a:bodyPr>
          <a:lstStyle/>
          <a:p>
            <a:r>
              <a:rPr lang="en-US" sz="2400" dirty="0">
                <a:latin typeface="Microsoft YaHei" panose="020B0503020204020204" pitchFamily="34" charset="-122"/>
                <a:ea typeface="Microsoft YaHei" panose="020B0503020204020204" pitchFamily="34" charset="-122"/>
              </a:rPr>
              <a:t>A[s][t][</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按照如下公式记录树结构：</a:t>
            </a:r>
          </a:p>
        </p:txBody>
      </p:sp>
      <p:pic>
        <p:nvPicPr>
          <p:cNvPr id="7" name="Picture 6">
            <a:extLst>
              <a:ext uri="{FF2B5EF4-FFF2-40B4-BE49-F238E27FC236}">
                <a16:creationId xmlns:a16="http://schemas.microsoft.com/office/drawing/2014/main" id="{A7210C44-7FCF-5E99-5F38-D91F4F14E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0771" y="2674666"/>
            <a:ext cx="9167408" cy="1178981"/>
          </a:xfrm>
          <a:prstGeom prst="rect">
            <a:avLst/>
          </a:prstGeom>
        </p:spPr>
      </p:pic>
    </p:spTree>
    <p:extLst>
      <p:ext uri="{BB962C8B-B14F-4D97-AF65-F5344CB8AC3E}">
        <p14:creationId xmlns:p14="http://schemas.microsoft.com/office/powerpoint/2010/main" val="1756488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边评分模型学习方法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62BB1EC7-7B35-C3F5-1DC7-116FF5EB9CB4}"/>
              </a:ext>
            </a:extLst>
          </p:cNvPr>
          <p:cNvSpPr txBox="1"/>
          <p:nvPr/>
        </p:nvSpPr>
        <p:spPr>
          <a:xfrm>
            <a:off x="996951" y="1735732"/>
            <a:ext cx="9590088" cy="461665"/>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边评分模型可以使用基于高维特征向量的线性函数进行建模</a:t>
            </a:r>
          </a:p>
        </p:txBody>
      </p:sp>
      <p:pic>
        <p:nvPicPr>
          <p:cNvPr id="7" name="Picture 6">
            <a:extLst>
              <a:ext uri="{FF2B5EF4-FFF2-40B4-BE49-F238E27FC236}">
                <a16:creationId xmlns:a16="http://schemas.microsoft.com/office/drawing/2014/main" id="{5796C027-74EA-5C24-01D8-055A1EE1C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00" y="2179967"/>
            <a:ext cx="3911600" cy="800100"/>
          </a:xfrm>
          <a:prstGeom prst="rect">
            <a:avLst/>
          </a:prstGeom>
        </p:spPr>
      </p:pic>
      <p:sp>
        <p:nvSpPr>
          <p:cNvPr id="12" name="TextBox 11">
            <a:extLst>
              <a:ext uri="{FF2B5EF4-FFF2-40B4-BE49-F238E27FC236}">
                <a16:creationId xmlns:a16="http://schemas.microsoft.com/office/drawing/2014/main" id="{89756D42-C7A1-5621-3764-7D6CFD21023F}"/>
              </a:ext>
            </a:extLst>
          </p:cNvPr>
          <p:cNvSpPr txBox="1"/>
          <p:nvPr/>
        </p:nvSpPr>
        <p:spPr>
          <a:xfrm>
            <a:off x="321954" y="3214925"/>
            <a:ext cx="6093618" cy="3323987"/>
          </a:xfrm>
          <a:prstGeom prst="rect">
            <a:avLst/>
          </a:prstGeom>
          <a:noFill/>
        </p:spPr>
        <p:txBody>
          <a:bodyPr wrap="square">
            <a:spAutoFit/>
          </a:bodyPr>
          <a:lstStyle/>
          <a:p>
            <a:r>
              <a:rPr lang="en-US" sz="2000" dirty="0">
                <a:latin typeface="Microsoft YaHei" panose="020B0503020204020204" pitchFamily="34" charset="-122"/>
                <a:ea typeface="Microsoft YaHei" panose="020B0503020204020204" pitchFamily="34" charset="-122"/>
              </a:rPr>
              <a:t>f (·) </a:t>
            </a:r>
            <a:r>
              <a:rPr lang="zh-CN" altLang="en-US" sz="2000" dirty="0">
                <a:latin typeface="Microsoft YaHei" panose="020B0503020204020204" pitchFamily="34" charset="-122"/>
                <a:ea typeface="Microsoft YaHei" panose="020B0503020204020204" pitchFamily="34" charset="-122"/>
              </a:rPr>
              <a:t>包含了边和输入句子 </a:t>
            </a:r>
            <a:r>
              <a:rPr lang="en-US" sz="2000" dirty="0">
                <a:latin typeface="Microsoft YaHei" panose="020B0503020204020204" pitchFamily="34" charset="-122"/>
                <a:ea typeface="Microsoft YaHei" panose="020B0503020204020204" pitchFamily="34" charset="-122"/>
              </a:rPr>
              <a:t>S </a:t>
            </a:r>
            <a:r>
              <a:rPr lang="zh-CN" altLang="en-US" sz="2000" dirty="0">
                <a:latin typeface="Microsoft YaHei" panose="020B0503020204020204" pitchFamily="34" charset="-122"/>
                <a:ea typeface="Microsoft YaHei" panose="020B0503020204020204" pitchFamily="34" charset="-122"/>
              </a:rPr>
              <a:t>中各类型相关特征</a:t>
            </a:r>
            <a:endParaRPr lang="en-US" altLang="zh-CN" sz="2000" dirty="0">
              <a:latin typeface="Microsoft YaHei" panose="020B0503020204020204" pitchFamily="34" charset="-122"/>
              <a:ea typeface="Microsoft YaHei" panose="020B0503020204020204" pitchFamily="34" charset="-122"/>
            </a:endParaRPr>
          </a:p>
          <a:p>
            <a:pPr lvl="1">
              <a:spcBef>
                <a:spcPts val="1200"/>
              </a:spcBef>
            </a:pPr>
            <a:r>
              <a:rPr lang="en-US" altLang="zh-CN" sz="2000" dirty="0">
                <a:latin typeface="Microsoft YaHei" panose="020B0503020204020204" pitchFamily="34" charset="-122"/>
                <a:ea typeface="Microsoft YaHei" panose="020B0503020204020204" pitchFamily="34" charset="-122"/>
              </a:rPr>
              <a:t>•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喜欢</a:t>
            </a:r>
            <a:br>
              <a:rPr lang="zh-CN" altLang="en-US" sz="2000" dirty="0">
                <a:latin typeface="Microsoft YaHei" panose="020B0503020204020204" pitchFamily="34" charset="-122"/>
                <a:ea typeface="Microsoft YaHei" panose="020B0503020204020204" pitchFamily="34" charset="-122"/>
              </a:rPr>
            </a:br>
            <a:r>
              <a:rPr lang="en-US" altLang="zh-CN" sz="2000" dirty="0">
                <a:latin typeface="Microsoft YaHei" panose="020B0503020204020204" pitchFamily="34" charset="-122"/>
                <a:ea typeface="Microsoft YaHei" panose="020B0503020204020204" pitchFamily="34" charset="-122"/>
              </a:rPr>
              <a:t>•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 </a:t>
            </a:r>
            <a:r>
              <a:rPr lang="zh-CN" altLang="en-US" sz="2000" dirty="0">
                <a:latin typeface="Microsoft YaHei" panose="020B0503020204020204" pitchFamily="34" charset="-122"/>
                <a:ea typeface="Microsoft YaHei" panose="020B0503020204020204" pitchFamily="34" charset="-122"/>
              </a:rPr>
              <a:t>跳</a:t>
            </a:r>
            <a:br>
              <a:rPr lang="zh-CN" altLang="en-US" sz="2000" dirty="0">
                <a:latin typeface="Microsoft YaHei" panose="020B0503020204020204" pitchFamily="34" charset="-122"/>
                <a:ea typeface="Microsoft YaHei" panose="020B0503020204020204" pitchFamily="34" charset="-122"/>
              </a:rPr>
            </a:br>
            <a:r>
              <a:rPr lang="en-US" altLang="zh-CN" sz="2000" dirty="0">
                <a:latin typeface="Microsoft YaHei" panose="020B0503020204020204" pitchFamily="34" charset="-122"/>
                <a:ea typeface="Microsoft YaHei" panose="020B0503020204020204" pitchFamily="34" charset="-122"/>
              </a:rPr>
              <a:t>•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的词性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V</a:t>
            </a:r>
            <a:br>
              <a:rPr 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的词性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V</a:t>
            </a:r>
            <a:br>
              <a:rPr 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 r </a:t>
            </a:r>
            <a:r>
              <a:rPr lang="zh-CN" altLang="en-US" sz="2000" dirty="0">
                <a:latin typeface="Microsoft YaHei" panose="020B0503020204020204" pitchFamily="34" charset="-122"/>
                <a:ea typeface="Microsoft YaHei" panose="020B0503020204020204" pitchFamily="34" charset="-122"/>
              </a:rPr>
              <a:t>的依存关系类型 </a:t>
            </a:r>
            <a:r>
              <a:rPr lang="en-US" altLang="zh-CN" sz="2000" dirty="0">
                <a:latin typeface="Microsoft YaHei" panose="020B0503020204020204" pitchFamily="34" charset="-122"/>
                <a:ea typeface="Microsoft YaHei" panose="020B0503020204020204" pitchFamily="34" charset="-122"/>
              </a:rPr>
              <a:t>=</a:t>
            </a:r>
            <a:r>
              <a:rPr lang="en-US" sz="2000" dirty="0" err="1">
                <a:latin typeface="Microsoft YaHei" panose="020B0503020204020204" pitchFamily="34" charset="-122"/>
                <a:ea typeface="Microsoft YaHei" panose="020B0503020204020204" pitchFamily="34" charset="-122"/>
              </a:rPr>
              <a:t>xcomp</a:t>
            </a:r>
            <a:br>
              <a:rPr lang="en-US" sz="2000" dirty="0">
                <a:latin typeface="Microsoft YaHei" panose="020B0503020204020204" pitchFamily="34" charset="-122"/>
                <a:ea typeface="Microsoft YaHei" panose="020B0503020204020204" pitchFamily="34" charset="-122"/>
              </a:rPr>
            </a:br>
            <a:r>
              <a:rPr lang="en-US" sz="2000" dirty="0">
                <a:latin typeface="Microsoft YaHei" panose="020B0503020204020204" pitchFamily="34" charset="-122"/>
                <a:ea typeface="Microsoft YaHei" panose="020B0503020204020204" pitchFamily="34" charset="-122"/>
              </a:rPr>
              <a:t>• w</a:t>
            </a:r>
            <a:r>
              <a:rPr lang="en-US" sz="2000" baseline="-25000" dirty="0">
                <a:latin typeface="Microsoft YaHei" panose="020B0503020204020204" pitchFamily="34" charset="-122"/>
                <a:ea typeface="Microsoft YaHei" panose="020B0503020204020204" pitchFamily="34" charset="-122"/>
              </a:rPr>
              <a:t>i</a:t>
            </a:r>
            <a:r>
              <a:rPr lang="en-US" altLang="zh-CN" sz="2000" baseline="-25000" dirty="0">
                <a:latin typeface="Microsoft YaHei" panose="020B0503020204020204" pitchFamily="34" charset="-122"/>
                <a:ea typeface="Microsoft YaHei" panose="020B0503020204020204" pitchFamily="34" charset="-122"/>
              </a:rPr>
              <a:t>-1</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的词性 </a:t>
            </a:r>
            <a:r>
              <a:rPr lang="en-US" altLang="zh-CN"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ADV</a:t>
            </a:r>
          </a:p>
          <a:p>
            <a:pPr lvl="1"/>
            <a:r>
              <a:rPr lang="en-US" sz="2000" b="0" i="0" dirty="0">
                <a:effectLst/>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w</a:t>
            </a:r>
            <a:r>
              <a:rPr lang="en-US" altLang="zh-CN" sz="2000" baseline="-25000" dirty="0">
                <a:latin typeface="Microsoft YaHei" panose="020B0503020204020204" pitchFamily="34" charset="-122"/>
                <a:ea typeface="Microsoft YaHei" panose="020B0503020204020204" pitchFamily="34" charset="-122"/>
              </a:rPr>
              <a:t>j+1</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的词性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N</a:t>
            </a:r>
            <a:br>
              <a:rPr lang="en-US" sz="2000" dirty="0">
                <a:latin typeface="Microsoft YaHei" panose="020B0503020204020204" pitchFamily="34" charset="-122"/>
                <a:ea typeface="Microsoft YaHei" panose="020B0503020204020204" pitchFamily="34" charset="-122"/>
              </a:rPr>
            </a:br>
            <a:r>
              <a:rPr lang="en-US"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和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j</a:t>
            </a:r>
            <a:r>
              <a:rPr lang="en-US" sz="2000" b="0" i="0" baseline="-2500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之间距离 </a:t>
            </a:r>
            <a:r>
              <a:rPr lang="en-US" altLang="zh-CN" sz="2000" b="0" i="0" dirty="0">
                <a:effectLst/>
                <a:latin typeface="Microsoft YaHei" panose="020B0503020204020204" pitchFamily="34" charset="-122"/>
                <a:ea typeface="Microsoft YaHei" panose="020B0503020204020204" pitchFamily="34" charset="-122"/>
              </a:rPr>
              <a:t>=1</a:t>
            </a:r>
            <a:br>
              <a:rPr lang="zh-CN" altLang="en-US" sz="2000" dirty="0">
                <a:latin typeface="Microsoft YaHei" panose="020B0503020204020204" pitchFamily="34" charset="-122"/>
                <a:ea typeface="Microsoft YaHei" panose="020B0503020204020204" pitchFamily="34" charset="-122"/>
              </a:rPr>
            </a:br>
            <a:endParaRPr lang="en-CN" sz="2000" dirty="0">
              <a:latin typeface="Microsoft YaHei" panose="020B0503020204020204" pitchFamily="34" charset="-122"/>
              <a:ea typeface="Microsoft YaHei" panose="020B0503020204020204" pitchFamily="34" charset="-122"/>
            </a:endParaRPr>
          </a:p>
        </p:txBody>
      </p:sp>
      <p:sp>
        <p:nvSpPr>
          <p:cNvPr id="14" name="TextBox 13">
            <a:extLst>
              <a:ext uri="{FF2B5EF4-FFF2-40B4-BE49-F238E27FC236}">
                <a16:creationId xmlns:a16="http://schemas.microsoft.com/office/drawing/2014/main" id="{75411163-0198-4209-FA41-E250126C2738}"/>
              </a:ext>
            </a:extLst>
          </p:cNvPr>
          <p:cNvSpPr txBox="1"/>
          <p:nvPr/>
        </p:nvSpPr>
        <p:spPr>
          <a:xfrm>
            <a:off x="5861843" y="3214925"/>
            <a:ext cx="6330157" cy="1477328"/>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这些特征还可以组合为更复杂的类型</a:t>
            </a:r>
            <a:endParaRPr lang="en-US" altLang="zh-CN" sz="2000" b="0" i="0" dirty="0">
              <a:effectLst/>
              <a:latin typeface="Microsoft YaHei" panose="020B0503020204020204" pitchFamily="34" charset="-122"/>
              <a:ea typeface="Microsoft YaHei" panose="020B0503020204020204" pitchFamily="34" charset="-122"/>
            </a:endParaRPr>
          </a:p>
          <a:p>
            <a:pPr lvl="1">
              <a:spcBef>
                <a:spcPts val="1200"/>
              </a:spcBef>
            </a:pPr>
            <a:r>
              <a:rPr lang="en-US" altLang="zh-CN"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的词性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V &amp;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j</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的词性 </a:t>
            </a:r>
            <a:r>
              <a:rPr lang="en-US" altLang="zh-CN" sz="2000" b="0" i="0" dirty="0">
                <a:effectLst/>
                <a:latin typeface="Microsoft YaHei" panose="020B0503020204020204" pitchFamily="34" charset="-122"/>
                <a:ea typeface="Microsoft YaHei" panose="020B0503020204020204" pitchFamily="34" charset="-122"/>
              </a:rPr>
              <a:t>=</a:t>
            </a:r>
            <a:r>
              <a:rPr lang="en-US" sz="2000" b="0" i="0" dirty="0">
                <a:effectLst/>
                <a:latin typeface="Microsoft YaHei" panose="020B0503020204020204" pitchFamily="34" charset="-122"/>
                <a:ea typeface="Microsoft YaHei" panose="020B0503020204020204" pitchFamily="34" charset="-122"/>
              </a:rPr>
              <a:t>V &amp;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喜欢</a:t>
            </a:r>
            <a:br>
              <a:rPr lang="zh-CN" altLang="en-US" sz="2000" dirty="0">
                <a:latin typeface="Microsoft YaHei" panose="020B0503020204020204" pitchFamily="34" charset="-122"/>
                <a:ea typeface="Microsoft YaHei" panose="020B0503020204020204" pitchFamily="34" charset="-122"/>
              </a:rPr>
            </a:br>
            <a:r>
              <a:rPr lang="en-US" altLang="zh-CN" sz="2000" b="0" i="0" dirty="0">
                <a:effectLst/>
                <a:latin typeface="Microsoft YaHei" panose="020B0503020204020204" pitchFamily="34" charset="-122"/>
                <a:ea typeface="Microsoft YaHei" panose="020B0503020204020204" pitchFamily="34" charset="-122"/>
              </a:rPr>
              <a:t>•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喜欢 </a:t>
            </a:r>
            <a:r>
              <a:rPr lang="en-US" altLang="zh-CN" sz="2000" b="0" i="0" dirty="0">
                <a:effectLst/>
                <a:latin typeface="Microsoft YaHei" panose="020B0503020204020204" pitchFamily="34" charset="-122"/>
                <a:ea typeface="Microsoft YaHei" panose="020B0503020204020204" pitchFamily="34" charset="-122"/>
              </a:rPr>
              <a:t>&amp;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j</a:t>
            </a:r>
            <a:r>
              <a:rPr lang="en-US" sz="2000" b="0" i="0" dirty="0">
                <a:effectLst/>
                <a:latin typeface="Microsoft YaHei" panose="020B0503020204020204" pitchFamily="34" charset="-122"/>
                <a:ea typeface="Microsoft YaHei" panose="020B0503020204020204" pitchFamily="34" charset="-122"/>
              </a:rPr>
              <a:t> = </a:t>
            </a:r>
            <a:r>
              <a:rPr lang="zh-CN" altLang="en-US" sz="2000" b="0" i="0" dirty="0">
                <a:effectLst/>
                <a:latin typeface="Microsoft YaHei" panose="020B0503020204020204" pitchFamily="34" charset="-122"/>
                <a:ea typeface="Microsoft YaHei" panose="020B0503020204020204" pitchFamily="34" charset="-122"/>
              </a:rPr>
              <a:t>跳 </a:t>
            </a:r>
            <a:r>
              <a:rPr lang="en-US" altLang="zh-CN" sz="2000" b="0" i="0" dirty="0">
                <a:effectLst/>
                <a:latin typeface="Microsoft YaHei" panose="020B0503020204020204" pitchFamily="34" charset="-122"/>
                <a:ea typeface="Microsoft YaHei" panose="020B0503020204020204" pitchFamily="34" charset="-122"/>
              </a:rPr>
              <a:t>&amp;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i</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和 </a:t>
            </a:r>
            <a:r>
              <a:rPr lang="en-US" sz="2000" b="0" i="0" dirty="0" err="1">
                <a:effectLst/>
                <a:latin typeface="Microsoft YaHei" panose="020B0503020204020204" pitchFamily="34" charset="-122"/>
                <a:ea typeface="Microsoft YaHei" panose="020B0503020204020204" pitchFamily="34" charset="-122"/>
              </a:rPr>
              <a:t>w</a:t>
            </a:r>
            <a:r>
              <a:rPr lang="en-US" sz="2000" b="0" i="0" baseline="-25000" dirty="0" err="1">
                <a:effectLst/>
                <a:latin typeface="Microsoft YaHei" panose="020B0503020204020204" pitchFamily="34" charset="-122"/>
                <a:ea typeface="Microsoft YaHei" panose="020B0503020204020204" pitchFamily="34" charset="-122"/>
              </a:rPr>
              <a:t>j</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之间距离 </a:t>
            </a:r>
            <a:r>
              <a:rPr lang="en-US" altLang="zh-CN" sz="2000" b="0" i="0" dirty="0">
                <a:effectLst/>
                <a:latin typeface="Microsoft YaHei" panose="020B0503020204020204" pitchFamily="34" charset="-122"/>
                <a:ea typeface="Microsoft YaHei" panose="020B0503020204020204" pitchFamily="34" charset="-122"/>
              </a:rPr>
              <a:t>=1</a:t>
            </a:r>
            <a:br>
              <a:rPr lang="zh-CN" altLang="en-US" sz="2000" dirty="0">
                <a:latin typeface="Microsoft YaHei" panose="020B0503020204020204" pitchFamily="34" charset="-122"/>
                <a:ea typeface="Microsoft YaHei" panose="020B0503020204020204" pitchFamily="34" charset="-122"/>
              </a:rPr>
            </a:b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698538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a:latin typeface="Microsoft YaHei" panose="020B0503020204020204" pitchFamily="34" charset="-122"/>
                <a:ea typeface="Microsoft YaHei" panose="020B0503020204020204" pitchFamily="34" charset="-122"/>
              </a:rPr>
              <a:t>边评分模型学习方法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A9453646-4C29-8654-C21D-1D8B047103F7}"/>
              </a:ext>
            </a:extLst>
          </p:cNvPr>
          <p:cNvSpPr txBox="1"/>
          <p:nvPr/>
        </p:nvSpPr>
        <p:spPr>
          <a:xfrm>
            <a:off x="996950" y="1819960"/>
            <a:ext cx="10356849" cy="830997"/>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基于特征向量的线性函数建模的假设下，对于输入句子的依存句法分析转换为了如下问题：</a:t>
            </a:r>
          </a:p>
        </p:txBody>
      </p:sp>
      <p:pic>
        <p:nvPicPr>
          <p:cNvPr id="7" name="Picture 6">
            <a:extLst>
              <a:ext uri="{FF2B5EF4-FFF2-40B4-BE49-F238E27FC236}">
                <a16:creationId xmlns:a16="http://schemas.microsoft.com/office/drawing/2014/main" id="{D3228045-B195-29A1-2971-DAC6A2A6C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927" y="2930939"/>
            <a:ext cx="9165289" cy="942600"/>
          </a:xfrm>
          <a:prstGeom prst="rect">
            <a:avLst/>
          </a:prstGeom>
        </p:spPr>
      </p:pic>
      <p:pic>
        <p:nvPicPr>
          <p:cNvPr id="9" name="Picture 8">
            <a:extLst>
              <a:ext uri="{FF2B5EF4-FFF2-40B4-BE49-F238E27FC236}">
                <a16:creationId xmlns:a16="http://schemas.microsoft.com/office/drawing/2014/main" id="{3B9F74DA-D307-F036-78BD-D4BE2AF5A6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950" y="4351338"/>
            <a:ext cx="2451100" cy="584200"/>
          </a:xfrm>
          <a:prstGeom prst="rect">
            <a:avLst/>
          </a:prstGeom>
        </p:spPr>
      </p:pic>
      <p:sp>
        <p:nvSpPr>
          <p:cNvPr id="11" name="TextBox 10">
            <a:extLst>
              <a:ext uri="{FF2B5EF4-FFF2-40B4-BE49-F238E27FC236}">
                <a16:creationId xmlns:a16="http://schemas.microsoft.com/office/drawing/2014/main" id="{2EC47F82-C361-6D5B-B3A9-3847F85E5630}"/>
              </a:ext>
            </a:extLst>
          </p:cNvPr>
          <p:cNvSpPr txBox="1"/>
          <p:nvPr/>
        </p:nvSpPr>
        <p:spPr>
          <a:xfrm>
            <a:off x="3633787" y="4422447"/>
            <a:ext cx="318135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表示训练语料集合</a:t>
            </a:r>
            <a:endParaRPr lang="en-CN" sz="2400" dirty="0">
              <a:latin typeface="Microsoft YaHei" panose="020B0503020204020204" pitchFamily="34" charset="-122"/>
              <a:ea typeface="Microsoft YaHei" panose="020B0503020204020204" pitchFamily="34" charset="-122"/>
            </a:endParaRPr>
          </a:p>
        </p:txBody>
      </p:sp>
      <p:sp>
        <p:nvSpPr>
          <p:cNvPr id="13" name="TextBox 12">
            <a:extLst>
              <a:ext uri="{FF2B5EF4-FFF2-40B4-BE49-F238E27FC236}">
                <a16:creationId xmlns:a16="http://schemas.microsoft.com/office/drawing/2014/main" id="{3DEF54DB-0ACF-9810-64E7-A62F3F651404}"/>
              </a:ext>
            </a:extLst>
          </p:cNvPr>
          <p:cNvSpPr txBox="1"/>
          <p:nvPr/>
        </p:nvSpPr>
        <p:spPr>
          <a:xfrm>
            <a:off x="996950" y="5433020"/>
            <a:ext cx="8375650" cy="461665"/>
          </a:xfrm>
          <a:prstGeom prst="rect">
            <a:avLst/>
          </a:prstGeom>
          <a:noFill/>
        </p:spPr>
        <p:txBody>
          <a:bodyPr wrap="square">
            <a:spAutoFit/>
          </a:bodyPr>
          <a:lstStyle/>
          <a:p>
            <a:r>
              <a:rPr lang="en-US" sz="2400" dirty="0">
                <a:effectLst/>
                <a:latin typeface="Microsoft YaHei" panose="020B0503020204020204" pitchFamily="34" charset="-122"/>
                <a:ea typeface="Microsoft YaHei" panose="020B0503020204020204" pitchFamily="34" charset="-122"/>
              </a:rPr>
              <a:t>S</a:t>
            </a:r>
            <a:r>
              <a:rPr lang="en-US" sz="2400" baseline="-25000" dirty="0">
                <a:effectLst/>
                <a:latin typeface="Microsoft YaHei" panose="020B0503020204020204" pitchFamily="34" charset="-122"/>
                <a:ea typeface="Microsoft YaHei" panose="020B0503020204020204" pitchFamily="34" charset="-122"/>
              </a:rPr>
              <a:t>d</a:t>
            </a:r>
            <a:r>
              <a:rPr lang="en-US"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表示输入句子，所对应的正确的依存句法树用</a:t>
            </a:r>
            <a:r>
              <a:rPr lang="en-US" sz="2400" dirty="0">
                <a:effectLst/>
                <a:latin typeface="Microsoft YaHei" panose="020B0503020204020204" pitchFamily="34" charset="-122"/>
                <a:ea typeface="Microsoft YaHei" panose="020B0503020204020204" pitchFamily="34" charset="-122"/>
              </a:rPr>
              <a:t>G</a:t>
            </a:r>
            <a:r>
              <a:rPr lang="en-US" sz="2400" baseline="-25000" dirty="0">
                <a:effectLst/>
                <a:latin typeface="Microsoft YaHei" panose="020B0503020204020204" pitchFamily="34" charset="-122"/>
                <a:ea typeface="Microsoft YaHei" panose="020B0503020204020204" pitchFamily="34" charset="-122"/>
              </a:rPr>
              <a:t>d</a:t>
            </a:r>
            <a:r>
              <a:rPr lang="en-US"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表示</a:t>
            </a:r>
          </a:p>
        </p:txBody>
      </p:sp>
    </p:spTree>
    <p:extLst>
      <p:ext uri="{BB962C8B-B14F-4D97-AF65-F5344CB8AC3E}">
        <p14:creationId xmlns:p14="http://schemas.microsoft.com/office/powerpoint/2010/main" val="2677163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a:latin typeface="Microsoft YaHei" panose="020B0503020204020204" pitchFamily="34" charset="-122"/>
                <a:ea typeface="Microsoft YaHei" panose="020B0503020204020204" pitchFamily="34" charset="-122"/>
              </a:rPr>
              <a:t>边评分模型学习方法</a:t>
            </a:r>
            <a:endParaRPr lang="en-CN" sz="28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B4552A03-E0AB-F985-5244-337326104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513" y="1818879"/>
            <a:ext cx="8350648" cy="4632721"/>
          </a:xfrm>
          <a:prstGeom prst="rect">
            <a:avLst/>
          </a:prstGeom>
        </p:spPr>
      </p:pic>
    </p:spTree>
    <p:extLst>
      <p:ext uri="{BB962C8B-B14F-4D97-AF65-F5344CB8AC3E}">
        <p14:creationId xmlns:p14="http://schemas.microsoft.com/office/powerpoint/2010/main" val="2411925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3" y="996919"/>
            <a:ext cx="11438245" cy="1718163"/>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基于图的依存句法分析主要包含</a:t>
            </a:r>
            <a:r>
              <a:rPr lang="zh-CN" altLang="en-US" sz="2800" b="1" dirty="0">
                <a:latin typeface="Microsoft YaHei" panose="020B0503020204020204" pitchFamily="34" charset="-122"/>
                <a:ea typeface="Microsoft YaHei" panose="020B0503020204020204" pitchFamily="34" charset="-122"/>
              </a:rPr>
              <a:t>边评分模型</a:t>
            </a:r>
            <a:r>
              <a:rPr lang="zh-CN" altLang="en-US" sz="2800" dirty="0">
                <a:latin typeface="Microsoft YaHei" panose="020B0503020204020204" pitchFamily="34" charset="-122"/>
                <a:ea typeface="Microsoft YaHei" panose="020B0503020204020204" pitchFamily="34" charset="-122"/>
              </a:rPr>
              <a:t>和</a:t>
            </a:r>
            <a:r>
              <a:rPr lang="zh-CN" altLang="en-US" sz="2800" b="1" dirty="0">
                <a:latin typeface="Microsoft YaHei" panose="020B0503020204020204" pitchFamily="34" charset="-122"/>
                <a:ea typeface="Microsoft YaHei" panose="020B0503020204020204" pitchFamily="34" charset="-122"/>
              </a:rPr>
              <a:t>句法树生成算法</a:t>
            </a:r>
            <a:r>
              <a:rPr lang="zh-CN" altLang="en-US" sz="2800" dirty="0">
                <a:latin typeface="Microsoft YaHei" panose="020B0503020204020204" pitchFamily="34" charset="-122"/>
                <a:ea typeface="Microsoft YaHei" panose="020B0503020204020204" pitchFamily="34" charset="-122"/>
              </a:rPr>
              <a:t>两个部分组成。其中边评分模型对于分析效果具有决定性的影响。</a:t>
            </a:r>
            <a:r>
              <a:rPr lang="zh-CN" altLang="en-US" sz="2800" b="1" dirty="0">
                <a:latin typeface="Microsoft YaHei" panose="020B0503020204020204" pitchFamily="34" charset="-122"/>
                <a:ea typeface="Microsoft YaHei" panose="020B0503020204020204" pitchFamily="34" charset="-122"/>
              </a:rPr>
              <a:t>神经网络方法也可以用于构造边评分</a:t>
            </a:r>
            <a:r>
              <a:rPr lang="zh-CN" altLang="en-US" sz="2800" dirty="0">
                <a:latin typeface="Microsoft YaHei" panose="020B0503020204020204" pitchFamily="34" charset="-122"/>
                <a:ea typeface="Microsoft YaHei" panose="020B0503020204020204" pitchFamily="34" charset="-122"/>
              </a:rPr>
              <a:t>。</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70152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基于前馈神经网络的方法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F591D9C4-0B3C-6321-894E-45ED4CB30626}"/>
              </a:ext>
            </a:extLst>
          </p:cNvPr>
          <p:cNvSpPr txBox="1"/>
          <p:nvPr/>
        </p:nvSpPr>
        <p:spPr>
          <a:xfrm>
            <a:off x="818047" y="1677294"/>
            <a:ext cx="11195049" cy="1897764"/>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模型输入包含两大部分：原子特征（</a:t>
            </a:r>
            <a:r>
              <a:rPr lang="en-US" sz="2000" b="0" i="0" dirty="0">
                <a:effectLst/>
                <a:latin typeface="Microsoft YaHei" panose="020B0503020204020204" pitchFamily="34" charset="-122"/>
                <a:ea typeface="Microsoft YaHei" panose="020B0503020204020204" pitchFamily="34" charset="-122"/>
              </a:rPr>
              <a:t>Atomic Features）</a:t>
            </a:r>
            <a:r>
              <a:rPr lang="zh-CN" altLang="en-US" sz="2000" b="0" i="0" dirty="0">
                <a:effectLst/>
                <a:latin typeface="Microsoft YaHei" panose="020B0503020204020204" pitchFamily="34" charset="-122"/>
                <a:ea typeface="Microsoft YaHei" panose="020B0503020204020204" pitchFamily="34" charset="-122"/>
              </a:rPr>
              <a:t>和短语结构（</a:t>
            </a:r>
            <a:r>
              <a:rPr lang="en-US" sz="2000" b="0" i="0" dirty="0">
                <a:effectLst/>
                <a:latin typeface="Microsoft YaHei" panose="020B0503020204020204" pitchFamily="34" charset="-122"/>
                <a:ea typeface="Microsoft YaHei" panose="020B0503020204020204" pitchFamily="34" charset="-122"/>
              </a:rPr>
              <a:t>Phrases）。</a:t>
            </a:r>
          </a:p>
          <a:p>
            <a:pPr marL="800100" lvl="1" indent="-342900">
              <a:lnSpc>
                <a:spcPct val="130000"/>
              </a:lnSpc>
              <a:buFont typeface="Arial" panose="020B0604020202020204" pitchFamily="34" charset="0"/>
              <a:buChar char="•"/>
            </a:pPr>
            <a:r>
              <a:rPr lang="zh-CN" altLang="en-US" b="0" i="0" dirty="0">
                <a:effectLst/>
                <a:latin typeface="Microsoft YaHei" panose="020B0503020204020204" pitchFamily="34" charset="-122"/>
                <a:ea typeface="Microsoft YaHei" panose="020B0503020204020204" pitchFamily="34" charset="-122"/>
              </a:rPr>
              <a:t>原子特征部分使用单个词和单个词性。通过查找嵌入矩阵 </a:t>
            </a:r>
            <a:r>
              <a:rPr lang="en-US" b="0" i="0" dirty="0">
                <a:effectLst/>
                <a:latin typeface="Microsoft YaHei" panose="020B0503020204020204" pitchFamily="34" charset="-122"/>
                <a:ea typeface="Microsoft YaHei" panose="020B0503020204020204" pitchFamily="34" charset="-122"/>
              </a:rPr>
              <a:t>M = R</a:t>
            </a:r>
            <a:r>
              <a:rPr lang="en-US" b="0" i="0" baseline="30000" dirty="0">
                <a:effectLst/>
                <a:latin typeface="Microsoft YaHei" panose="020B0503020204020204" pitchFamily="34" charset="-122"/>
                <a:ea typeface="Microsoft YaHei" panose="020B0503020204020204" pitchFamily="34" charset="-122"/>
              </a:rPr>
              <a:t>d×|D|</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转换为相应的嵌入（</a:t>
            </a:r>
            <a:r>
              <a:rPr lang="en-US" b="0" i="0" dirty="0">
                <a:effectLst/>
                <a:latin typeface="Microsoft YaHei" panose="020B0503020204020204" pitchFamily="34" charset="-122"/>
                <a:ea typeface="Microsoft YaHei" panose="020B0503020204020204" pitchFamily="34" charset="-122"/>
              </a:rPr>
              <a:t>Embedding）</a:t>
            </a:r>
            <a:r>
              <a:rPr lang="zh-CN" altLang="en-US" b="0" i="0" dirty="0">
                <a:effectLst/>
                <a:latin typeface="Microsoft YaHei" panose="020B0503020204020204" pitchFamily="34" charset="-122"/>
                <a:ea typeface="Microsoft YaHei" panose="020B0503020204020204" pitchFamily="34" charset="-122"/>
              </a:rPr>
              <a:t>表示。</a:t>
            </a:r>
            <a:r>
              <a:rPr lang="en-US" altLang="zh-CN" b="0" i="0" dirty="0">
                <a:effectLst/>
                <a:latin typeface="Microsoft YaHei" panose="020B0503020204020204" pitchFamily="34" charset="-122"/>
                <a:ea typeface="Microsoft YaHei" panose="020B0503020204020204" pitchFamily="34" charset="-122"/>
              </a:rPr>
              <a:t>|</a:t>
            </a:r>
            <a:r>
              <a:rPr lang="en-US" b="0" i="0" dirty="0">
                <a:effectLst/>
                <a:latin typeface="Microsoft YaHei" panose="020B0503020204020204" pitchFamily="34" charset="-122"/>
                <a:ea typeface="Microsoft YaHei" panose="020B0503020204020204" pitchFamily="34" charset="-122"/>
              </a:rPr>
              <a:t>D| </a:t>
            </a:r>
            <a:r>
              <a:rPr lang="zh-CN" altLang="en-US" b="0" i="0" dirty="0">
                <a:effectLst/>
                <a:latin typeface="Microsoft YaHei" panose="020B0503020204020204" pitchFamily="34" charset="-122"/>
                <a:ea typeface="Microsoft YaHei" panose="020B0503020204020204" pitchFamily="34" charset="-122"/>
              </a:rPr>
              <a:t>是特征字典大小，</a:t>
            </a:r>
            <a:r>
              <a:rPr lang="en-US" b="0" i="0" dirty="0">
                <a:effectLst/>
                <a:latin typeface="Microsoft YaHei" panose="020B0503020204020204" pitchFamily="34" charset="-122"/>
                <a:ea typeface="Microsoft YaHei" panose="020B0503020204020204" pitchFamily="34" charset="-122"/>
              </a:rPr>
              <a:t>d </a:t>
            </a:r>
            <a:r>
              <a:rPr lang="zh-CN" altLang="en-US" b="0" i="0" dirty="0">
                <a:effectLst/>
                <a:latin typeface="Microsoft YaHei" panose="020B0503020204020204" pitchFamily="34" charset="-122"/>
                <a:ea typeface="Microsoft YaHei" panose="020B0503020204020204" pitchFamily="34" charset="-122"/>
              </a:rPr>
              <a:t>是特征嵌入表示的维度。</a:t>
            </a:r>
            <a:endParaRPr lang="en-US" altLang="zh-CN" b="0" i="0" dirty="0">
              <a:effectLst/>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b="0" i="0" dirty="0">
                <a:effectLst/>
                <a:latin typeface="Microsoft YaHei" panose="020B0503020204020204" pitchFamily="34" charset="-122"/>
                <a:ea typeface="Microsoft YaHei" panose="020B0503020204020204" pitchFamily="34" charset="-122"/>
              </a:rPr>
              <a:t>为了更好地建模依存关系的上下文信息，根据所要预测中心词和修饰词在句子中的位置，将句子切分为前缀（</a:t>
            </a:r>
            <a:r>
              <a:rPr lang="en-US" b="0" i="0" dirty="0">
                <a:effectLst/>
                <a:latin typeface="Microsoft YaHei" panose="020B0503020204020204" pitchFamily="34" charset="-122"/>
                <a:ea typeface="Microsoft YaHei" panose="020B0503020204020204" pitchFamily="34" charset="-122"/>
              </a:rPr>
              <a:t>Prefix）、</a:t>
            </a:r>
            <a:r>
              <a:rPr lang="zh-CN" altLang="en-US" b="0" i="0" dirty="0">
                <a:effectLst/>
                <a:latin typeface="Microsoft YaHei" panose="020B0503020204020204" pitchFamily="34" charset="-122"/>
                <a:ea typeface="Microsoft YaHei" panose="020B0503020204020204" pitchFamily="34" charset="-122"/>
              </a:rPr>
              <a:t>中缀（</a:t>
            </a:r>
            <a:r>
              <a:rPr lang="en-US" b="0" i="0" dirty="0">
                <a:effectLst/>
                <a:latin typeface="Microsoft YaHei" panose="020B0503020204020204" pitchFamily="34" charset="-122"/>
                <a:ea typeface="Microsoft YaHei" panose="020B0503020204020204" pitchFamily="34" charset="-122"/>
              </a:rPr>
              <a:t>Infix）</a:t>
            </a:r>
            <a:r>
              <a:rPr lang="zh-CN" altLang="en-US" b="0" i="0" dirty="0">
                <a:effectLst/>
                <a:latin typeface="Microsoft YaHei" panose="020B0503020204020204" pitchFamily="34" charset="-122"/>
                <a:ea typeface="Microsoft YaHei" panose="020B0503020204020204" pitchFamily="34" charset="-122"/>
              </a:rPr>
              <a:t>和后缀（</a:t>
            </a:r>
            <a:r>
              <a:rPr lang="en-US" b="0" i="0" dirty="0">
                <a:effectLst/>
                <a:latin typeface="Microsoft YaHei" panose="020B0503020204020204" pitchFamily="34" charset="-122"/>
                <a:ea typeface="Microsoft YaHei" panose="020B0503020204020204" pitchFamily="34" charset="-122"/>
              </a:rPr>
              <a:t>Suffix）。</a:t>
            </a:r>
            <a:endParaRPr lang="en-CN"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75314D74-F4BB-BFF3-C1B2-4F5892CFE2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9968" y="3826401"/>
            <a:ext cx="5312063" cy="2895074"/>
          </a:xfrm>
          <a:prstGeom prst="rect">
            <a:avLst/>
          </a:prstGeom>
        </p:spPr>
      </p:pic>
    </p:spTree>
    <p:extLst>
      <p:ext uri="{BB962C8B-B14F-4D97-AF65-F5344CB8AC3E}">
        <p14:creationId xmlns:p14="http://schemas.microsoft.com/office/powerpoint/2010/main" val="17006144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基于双仿射变换的方法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9558AE40-FAFE-8D97-4528-9197C1F21F0F}"/>
              </a:ext>
            </a:extLst>
          </p:cNvPr>
          <p:cNvSpPr txBox="1"/>
          <p:nvPr/>
        </p:nvSpPr>
        <p:spPr>
          <a:xfrm>
            <a:off x="579128" y="1677294"/>
            <a:ext cx="11350935"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Deep Biaffine Parser也是采用最大生成树方法构造依存句法树，引入了双向长短时记忆网络，更好地建模句子上下文信息</a:t>
            </a:r>
          </a:p>
        </p:txBody>
      </p:sp>
      <p:pic>
        <p:nvPicPr>
          <p:cNvPr id="7" name="Picture 6">
            <a:extLst>
              <a:ext uri="{FF2B5EF4-FFF2-40B4-BE49-F238E27FC236}">
                <a16:creationId xmlns:a16="http://schemas.microsoft.com/office/drawing/2014/main" id="{92F5870D-FD01-2C2A-7520-A8E88F2AD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99" y="2669311"/>
            <a:ext cx="6451601" cy="3122299"/>
          </a:xfrm>
          <a:prstGeom prst="rect">
            <a:avLst/>
          </a:prstGeom>
        </p:spPr>
      </p:pic>
      <p:sp>
        <p:nvSpPr>
          <p:cNvPr id="9" name="TextBox 8">
            <a:extLst>
              <a:ext uri="{FF2B5EF4-FFF2-40B4-BE49-F238E27FC236}">
                <a16:creationId xmlns:a16="http://schemas.microsoft.com/office/drawing/2014/main" id="{AFA8ADD9-323B-9A73-D1C9-92261C8669C7}"/>
              </a:ext>
            </a:extLst>
          </p:cNvPr>
          <p:cNvSpPr txBox="1"/>
          <p:nvPr/>
        </p:nvSpPr>
        <p:spPr>
          <a:xfrm>
            <a:off x="579128" y="6033184"/>
            <a:ext cx="8922060"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单词的词嵌入和对应的词性嵌入合并作为双向长短时记忆网络的输入</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06773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基于双仿射变换的方法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81CB40AF-2EE4-6BB4-BE22-ABB408D56896}"/>
              </a:ext>
            </a:extLst>
          </p:cNvPr>
          <p:cNvSpPr txBox="1"/>
          <p:nvPr/>
        </p:nvSpPr>
        <p:spPr>
          <a:xfrm>
            <a:off x="579128" y="1781473"/>
            <a:ext cx="10279371" cy="453394"/>
          </a:xfrm>
          <a:prstGeom prst="rect">
            <a:avLst/>
          </a:prstGeom>
          <a:noFill/>
        </p:spPr>
        <p:txBody>
          <a:bodyPr wrap="square">
            <a:spAutoFit/>
          </a:bodyPr>
          <a:lstStyle>
            <a:defPPr>
              <a:defRPr lang="zh-CN"/>
            </a:defPPr>
            <a:lvl1pPr>
              <a:lnSpc>
                <a:spcPct val="130000"/>
              </a:lnSpc>
              <a:defRPr sz="2000">
                <a:latin typeface="Microsoft YaHei" panose="020B0503020204020204" pitchFamily="34" charset="-122"/>
                <a:ea typeface="Microsoft YaHei" panose="020B0503020204020204" pitchFamily="34" charset="-122"/>
              </a:defRPr>
            </a:lvl1pPr>
          </a:lstStyle>
          <a:p>
            <a:r>
              <a:rPr lang="zh-CN" altLang="en-US" dirty="0"/>
              <a:t>使用多层感知器（</a:t>
            </a:r>
            <a:r>
              <a:rPr lang="en-US" dirty="0"/>
              <a:t>MLP）</a:t>
            </a:r>
            <a:r>
              <a:rPr lang="zh-CN" altLang="en-US" dirty="0"/>
              <a:t>对 </a:t>
            </a:r>
            <a:r>
              <a:rPr lang="en-US" dirty="0" err="1"/>
              <a:t>r</a:t>
            </a:r>
            <a:r>
              <a:rPr lang="en-US" baseline="-25000" dirty="0" err="1"/>
              <a:t>i</a:t>
            </a:r>
            <a:r>
              <a:rPr lang="en-US" dirty="0"/>
              <a:t> </a:t>
            </a:r>
            <a:r>
              <a:rPr lang="zh-CN" altLang="en-US" dirty="0"/>
              <a:t>用于中心词和修饰词的不同情况，分别进行两种不同的降维</a:t>
            </a:r>
            <a:endParaRPr lang="en-CN" dirty="0"/>
          </a:p>
        </p:txBody>
      </p:sp>
      <p:pic>
        <p:nvPicPr>
          <p:cNvPr id="7" name="Picture 6">
            <a:extLst>
              <a:ext uri="{FF2B5EF4-FFF2-40B4-BE49-F238E27FC236}">
                <a16:creationId xmlns:a16="http://schemas.microsoft.com/office/drawing/2014/main" id="{AABA07BF-0BC1-6533-8529-61BA00073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725" y="2234867"/>
            <a:ext cx="3855075" cy="1167045"/>
          </a:xfrm>
          <a:prstGeom prst="rect">
            <a:avLst/>
          </a:prstGeom>
        </p:spPr>
      </p:pic>
      <p:sp>
        <p:nvSpPr>
          <p:cNvPr id="9" name="TextBox 8">
            <a:extLst>
              <a:ext uri="{FF2B5EF4-FFF2-40B4-BE49-F238E27FC236}">
                <a16:creationId xmlns:a16="http://schemas.microsoft.com/office/drawing/2014/main" id="{7410FCD6-2E2D-E796-0535-466F054D8869}"/>
              </a:ext>
            </a:extLst>
          </p:cNvPr>
          <p:cNvSpPr txBox="1"/>
          <p:nvPr/>
        </p:nvSpPr>
        <p:spPr>
          <a:xfrm>
            <a:off x="858411" y="3429000"/>
            <a:ext cx="9669065" cy="73321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所有时刻的 </a:t>
            </a:r>
            <a:r>
              <a:rPr lang="en-US" sz="2000" dirty="0">
                <a:latin typeface="Microsoft YaHei" panose="020B0503020204020204" pitchFamily="34" charset="-122"/>
                <a:ea typeface="Microsoft YaHei" panose="020B0503020204020204" pitchFamily="34" charset="-122"/>
              </a:rPr>
              <a:t>h</a:t>
            </a:r>
            <a:r>
              <a:rPr lang="en-US" sz="2000" baseline="-25000" dirty="0">
                <a:latin typeface="Microsoft YaHei" panose="020B0503020204020204" pitchFamily="34" charset="-122"/>
                <a:ea typeface="Microsoft YaHei" panose="020B0503020204020204" pitchFamily="34" charset="-122"/>
              </a:rPr>
              <a:t>i</a:t>
            </a:r>
            <a:r>
              <a:rPr lang="en-US" sz="2000" baseline="30000" dirty="0">
                <a:latin typeface="Microsoft YaHei" panose="020B0503020204020204" pitchFamily="34" charset="-122"/>
                <a:ea typeface="Microsoft YaHei" panose="020B0503020204020204" pitchFamily="34" charset="-122"/>
              </a:rPr>
              <a:t>(arc−head)</a:t>
            </a:r>
            <a:r>
              <a:rPr lang="zh-CN" altLang="en-US" sz="2000" dirty="0">
                <a:latin typeface="Microsoft YaHei" panose="020B0503020204020204" pitchFamily="34" charset="-122"/>
                <a:ea typeface="Microsoft YaHei" panose="020B0503020204020204" pitchFamily="34" charset="-122"/>
              </a:rPr>
              <a:t>和 </a:t>
            </a:r>
            <a:r>
              <a:rPr lang="en-US" sz="2000" dirty="0">
                <a:latin typeface="Microsoft YaHei" panose="020B0503020204020204" pitchFamily="34" charset="-122"/>
                <a:ea typeface="Microsoft YaHei" panose="020B0503020204020204" pitchFamily="34" charset="-122"/>
              </a:rPr>
              <a:t>h</a:t>
            </a:r>
            <a:r>
              <a:rPr lang="en-US" sz="2000" baseline="-25000" dirty="0">
                <a:latin typeface="Microsoft YaHei" panose="020B0503020204020204" pitchFamily="34" charset="-122"/>
                <a:ea typeface="Microsoft YaHei" panose="020B0503020204020204" pitchFamily="34" charset="-122"/>
              </a:rPr>
              <a:t>i </a:t>
            </a:r>
            <a:r>
              <a:rPr lang="en-US" sz="2000" baseline="30000" dirty="0">
                <a:latin typeface="Microsoft YaHei" panose="020B0503020204020204" pitchFamily="34" charset="-122"/>
                <a:ea typeface="Microsoft YaHei" panose="020B0503020204020204" pitchFamily="34" charset="-122"/>
              </a:rPr>
              <a:t>(arc−dep)</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分别合并组成矩阵 </a:t>
            </a:r>
            <a:r>
              <a:rPr lang="en-US" sz="2000" dirty="0">
                <a:latin typeface="Microsoft YaHei" panose="020B0503020204020204" pitchFamily="34" charset="-122"/>
                <a:ea typeface="Microsoft YaHei" panose="020B0503020204020204" pitchFamily="34" charset="-122"/>
              </a:rPr>
              <a:t>H</a:t>
            </a:r>
            <a:r>
              <a:rPr lang="en-US" sz="2000" baseline="30000" dirty="0">
                <a:latin typeface="Microsoft YaHei" panose="020B0503020204020204" pitchFamily="34" charset="-122"/>
                <a:ea typeface="Microsoft YaHei" panose="020B0503020204020204" pitchFamily="34" charset="-122"/>
              </a:rPr>
              <a:t>(arc−head)</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和 </a:t>
            </a:r>
            <a:r>
              <a:rPr lang="en-US" sz="2000" dirty="0">
                <a:latin typeface="Microsoft YaHei" panose="020B0503020204020204" pitchFamily="34" charset="-122"/>
                <a:ea typeface="Microsoft YaHei" panose="020B0503020204020204" pitchFamily="34" charset="-122"/>
              </a:rPr>
              <a:t>H</a:t>
            </a:r>
            <a:r>
              <a:rPr lang="en-US" sz="2000" baseline="30000" dirty="0">
                <a:latin typeface="Microsoft YaHei" panose="020B0503020204020204" pitchFamily="34" charset="-122"/>
                <a:ea typeface="Microsoft YaHei" panose="020B0503020204020204" pitchFamily="34" charset="-122"/>
              </a:rPr>
              <a:t>(arc−dep)</a:t>
            </a:r>
            <a:br>
              <a:rPr lang="en-US" sz="2000" baseline="30000" dirty="0">
                <a:latin typeface="Microsoft YaHei" panose="020B0503020204020204" pitchFamily="34" charset="-122"/>
                <a:ea typeface="Microsoft YaHei" panose="020B0503020204020204" pitchFamily="34" charset="-122"/>
              </a:rPr>
            </a:br>
            <a:endParaRPr lang="en-CN" sz="2000" baseline="30000" dirty="0">
              <a:latin typeface="Microsoft YaHei" panose="020B0503020204020204" pitchFamily="34" charset="-122"/>
              <a:ea typeface="Microsoft YaHei" panose="020B0503020204020204" pitchFamily="34" charset="-122"/>
            </a:endParaRPr>
          </a:p>
        </p:txBody>
      </p:sp>
      <p:sp>
        <p:nvSpPr>
          <p:cNvPr id="11" name="TextBox 10">
            <a:extLst>
              <a:ext uri="{FF2B5EF4-FFF2-40B4-BE49-F238E27FC236}">
                <a16:creationId xmlns:a16="http://schemas.microsoft.com/office/drawing/2014/main" id="{B50D0769-E123-09C0-8B85-1E91C0F961DE}"/>
              </a:ext>
            </a:extLst>
          </p:cNvPr>
          <p:cNvSpPr txBox="1"/>
          <p:nvPr/>
        </p:nvSpPr>
        <p:spPr>
          <a:xfrm>
            <a:off x="858411" y="4014158"/>
            <a:ext cx="10731102"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利用不类别双仿射分类器（</a:t>
            </a:r>
            <a:r>
              <a:rPr lang="en-US" sz="2000" dirty="0">
                <a:latin typeface="Microsoft YaHei" panose="020B0503020204020204" pitchFamily="34" charset="-122"/>
                <a:ea typeface="Microsoft YaHei" panose="020B0503020204020204" pitchFamily="34" charset="-122"/>
              </a:rPr>
              <a:t>Variable-class Biaffine Classifier）</a:t>
            </a:r>
            <a:r>
              <a:rPr lang="zh-CN" altLang="en-US" sz="2000" dirty="0">
                <a:effectLst/>
                <a:latin typeface="Helvetica" pitchFamily="2" charset="0"/>
              </a:rPr>
              <a:t>，</a:t>
            </a:r>
            <a:r>
              <a:rPr lang="zh-CN" altLang="en-US" sz="2000" dirty="0">
                <a:latin typeface="Microsoft YaHei" panose="020B0503020204020204" pitchFamily="34" charset="-122"/>
                <a:ea typeface="Microsoft YaHei" panose="020B0503020204020204" pitchFamily="34" charset="-122"/>
              </a:rPr>
              <a:t>得到边评分矩阵：</a:t>
            </a:r>
          </a:p>
        </p:txBody>
      </p:sp>
      <p:pic>
        <p:nvPicPr>
          <p:cNvPr id="13" name="Picture 12">
            <a:extLst>
              <a:ext uri="{FF2B5EF4-FFF2-40B4-BE49-F238E27FC236}">
                <a16:creationId xmlns:a16="http://schemas.microsoft.com/office/drawing/2014/main" id="{26C84144-EBCF-7F6F-C036-1C583C6AA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3550" y="4438073"/>
            <a:ext cx="5607050" cy="668533"/>
          </a:xfrm>
          <a:prstGeom prst="rect">
            <a:avLst/>
          </a:prstGeom>
        </p:spPr>
      </p:pic>
      <p:sp>
        <p:nvSpPr>
          <p:cNvPr id="15" name="TextBox 14">
            <a:extLst>
              <a:ext uri="{FF2B5EF4-FFF2-40B4-BE49-F238E27FC236}">
                <a16:creationId xmlns:a16="http://schemas.microsoft.com/office/drawing/2014/main" id="{DAEEE88C-D6D8-222A-F5B0-26C733EE390D}"/>
              </a:ext>
            </a:extLst>
          </p:cNvPr>
          <p:cNvSpPr txBox="1"/>
          <p:nvPr/>
        </p:nvSpPr>
        <p:spPr>
          <a:xfrm>
            <a:off x="858411" y="5240513"/>
            <a:ext cx="6093618" cy="400110"/>
          </a:xfrm>
          <a:prstGeom prst="rect">
            <a:avLst/>
          </a:prstGeom>
          <a:noFill/>
        </p:spPr>
        <p:txBody>
          <a:bodyPr wrap="square">
            <a:spAutoFit/>
          </a:bodyPr>
          <a:lstStyle>
            <a:defPPr>
              <a:defRPr lang="zh-CN"/>
            </a:defPPr>
            <a:lvl1pPr>
              <a:defRPr sz="2000">
                <a:latin typeface="Microsoft YaHei" panose="020B0503020204020204" pitchFamily="34" charset="-122"/>
                <a:ea typeface="Microsoft YaHei" panose="020B0503020204020204" pitchFamily="34" charset="-122"/>
              </a:defRPr>
            </a:lvl1pPr>
          </a:lstStyle>
          <a:p>
            <a:r>
              <a:rPr lang="en-US" altLang="zh-CN" dirty="0" err="1"/>
              <a:t>w</a:t>
            </a:r>
            <a:r>
              <a:rPr lang="en-US" altLang="zh-CN" baseline="-25000" dirty="0" err="1"/>
              <a:t>i</a:t>
            </a:r>
            <a:r>
              <a:rPr lang="zh-CN" altLang="en-US" dirty="0"/>
              <a:t>为修饰词</a:t>
            </a:r>
            <a:r>
              <a:rPr lang="en-US" altLang="zh-CN" dirty="0" err="1"/>
              <a:t>wy</a:t>
            </a:r>
            <a:r>
              <a:rPr lang="en-US" altLang="zh-CN" baseline="-25000" dirty="0" err="1"/>
              <a:t>i</a:t>
            </a:r>
            <a:r>
              <a:rPr lang="zh-CN" altLang="en-US" dirty="0"/>
              <a:t>为中心词的依存类别的分类：</a:t>
            </a:r>
          </a:p>
        </p:txBody>
      </p:sp>
      <p:pic>
        <p:nvPicPr>
          <p:cNvPr id="17" name="Picture 16">
            <a:extLst>
              <a:ext uri="{FF2B5EF4-FFF2-40B4-BE49-F238E27FC236}">
                <a16:creationId xmlns:a16="http://schemas.microsoft.com/office/drawing/2014/main" id="{76B43349-58EA-FD5E-EAAF-2355810C7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3035" y="5640623"/>
            <a:ext cx="5028080" cy="685647"/>
          </a:xfrm>
          <a:prstGeom prst="rect">
            <a:avLst/>
          </a:prstGeom>
        </p:spPr>
      </p:pic>
    </p:spTree>
    <p:extLst>
      <p:ext uri="{BB962C8B-B14F-4D97-AF65-F5344CB8AC3E}">
        <p14:creationId xmlns:p14="http://schemas.microsoft.com/office/powerpoint/2010/main" val="118018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6D208D8F-7ECB-2FDE-683C-98CFCD4FEE00}"/>
              </a:ext>
            </a:extLst>
          </p:cNvPr>
          <p:cNvSpPr txBox="1"/>
          <p:nvPr/>
        </p:nvSpPr>
        <p:spPr>
          <a:xfrm>
            <a:off x="817960" y="1677294"/>
            <a:ext cx="10996215"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基于图神经网络的依存句法分析算法（Graph-based Dependency Parsing with Graph Neural Networks，GNNDP），试图将更多的结构化信息引入到节点表示</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19BD0AF2-9023-FB83-A6D7-1F01DA405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750" y="2693794"/>
            <a:ext cx="7772400" cy="3266819"/>
          </a:xfrm>
          <a:prstGeom prst="rect">
            <a:avLst/>
          </a:prstGeom>
        </p:spPr>
      </p:pic>
      <p:sp>
        <p:nvSpPr>
          <p:cNvPr id="9" name="TextBox 8">
            <a:extLst>
              <a:ext uri="{FF2B5EF4-FFF2-40B4-BE49-F238E27FC236}">
                <a16:creationId xmlns:a16="http://schemas.microsoft.com/office/drawing/2014/main" id="{4C1C9A26-4A25-5C43-4CA1-8752506B099E}"/>
              </a:ext>
            </a:extLst>
          </p:cNvPr>
          <p:cNvSpPr txBox="1"/>
          <p:nvPr/>
        </p:nvSpPr>
        <p:spPr>
          <a:xfrm>
            <a:off x="2776141" y="6065073"/>
            <a:ext cx="6093618" cy="453201"/>
          </a:xfrm>
          <a:prstGeom prst="rect">
            <a:avLst/>
          </a:prstGeom>
          <a:noFill/>
        </p:spPr>
        <p:txBody>
          <a:bodyPr wrap="square">
            <a:spAutoFit/>
          </a:bodyPr>
          <a:lstStyle>
            <a:defPPr>
              <a:defRPr lang="zh-CN"/>
            </a:defPPr>
            <a:lvl1pPr>
              <a:lnSpc>
                <a:spcPct val="130000"/>
              </a:lnSpc>
              <a:defRPr sz="2000">
                <a:latin typeface="Microsoft YaHei" panose="020B0503020204020204" pitchFamily="34" charset="-122"/>
                <a:ea typeface="Microsoft YaHei" panose="020B0503020204020204" pitchFamily="34" charset="-122"/>
              </a:defRPr>
            </a:lvl1pPr>
          </a:lstStyle>
          <a:p>
            <a:pPr algn="ctr"/>
            <a:r>
              <a:rPr lang="zh-CN" altLang="en-US" dirty="0"/>
              <a:t>图 </a:t>
            </a:r>
            <a:r>
              <a:rPr lang="en-US" altLang="zh-CN" dirty="0"/>
              <a:t>3.22 </a:t>
            </a:r>
            <a:r>
              <a:rPr lang="zh-CN" altLang="en-US" dirty="0"/>
              <a:t>基于图神经网络的依存句法分析网络结构图</a:t>
            </a:r>
            <a:endParaRPr lang="en-CN" dirty="0"/>
          </a:p>
        </p:txBody>
      </p:sp>
    </p:spTree>
    <p:extLst>
      <p:ext uri="{BB962C8B-B14F-4D97-AF65-F5344CB8AC3E}">
        <p14:creationId xmlns:p14="http://schemas.microsoft.com/office/powerpoint/2010/main" val="85034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030287"/>
            <a:ext cx="11195049" cy="2890022"/>
          </a:xfrm>
          <a:prstGeom prst="rect">
            <a:avLst/>
          </a:prstGeom>
          <a:noFill/>
        </p:spPr>
        <p:txBody>
          <a:bodyPr wrap="square">
            <a:spAutoFit/>
          </a:bodyPr>
          <a:lstStyle/>
          <a:p>
            <a:pPr algn="just">
              <a:lnSpc>
                <a:spcPct val="125000"/>
              </a:lnSpc>
              <a:spcBef>
                <a:spcPts val="1200"/>
              </a:spcBef>
            </a:pPr>
            <a:r>
              <a:rPr lang="en-US" altLang="zh-CN" sz="2800" dirty="0">
                <a:latin typeface="Microsoft YaHei" panose="020B0503020204020204" pitchFamily="34" charset="-122"/>
                <a:ea typeface="Microsoft YaHei" panose="020B0503020204020204" pitchFamily="34" charset="-122"/>
              </a:rPr>
              <a:t>Noam Chomsky</a:t>
            </a:r>
            <a:r>
              <a:rPr lang="zh-CN" altLang="en-US" sz="2800" dirty="0">
                <a:latin typeface="Microsoft YaHei" panose="020B0503020204020204" pitchFamily="34" charset="-122"/>
                <a:ea typeface="Microsoft YaHei" panose="020B0503020204020204" pitchFamily="34" charset="-122"/>
              </a:rPr>
              <a:t>于</a:t>
            </a:r>
            <a:r>
              <a:rPr lang="en-US" altLang="zh-CN" sz="2800" dirty="0">
                <a:latin typeface="Microsoft YaHei" panose="020B0503020204020204" pitchFamily="34" charset="-122"/>
                <a:ea typeface="Microsoft YaHei" panose="020B0503020204020204" pitchFamily="34" charset="-122"/>
              </a:rPr>
              <a:t>1957</a:t>
            </a:r>
            <a:r>
              <a:rPr lang="zh-CN" altLang="en-US" sz="2800" dirty="0">
                <a:latin typeface="Microsoft YaHei" panose="020B0503020204020204" pitchFamily="34" charset="-122"/>
                <a:ea typeface="Microsoft YaHei" panose="020B0503020204020204" pitchFamily="34" charset="-122"/>
              </a:rPr>
              <a:t>年发表的</a:t>
            </a:r>
            <a:r>
              <a:rPr lang="en-US" altLang="zh-CN" sz="2800" dirty="0">
                <a:latin typeface="Microsoft YaHei" panose="020B0503020204020204" pitchFamily="34" charset="-122"/>
                <a:ea typeface="Microsoft YaHei" panose="020B0503020204020204" pitchFamily="34" charset="-122"/>
              </a:rPr>
              <a:t>《Syntactic Structures》</a:t>
            </a:r>
            <a:r>
              <a:rPr lang="zh-CN" altLang="en-US" sz="2800" dirty="0">
                <a:latin typeface="Microsoft YaHei" panose="020B0503020204020204" pitchFamily="34" charset="-122"/>
                <a:ea typeface="Microsoft YaHei" panose="020B0503020204020204" pitchFamily="34" charset="-122"/>
              </a:rPr>
              <a:t>奠定了成分语法的基础</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b="1" dirty="0">
                <a:latin typeface="Microsoft YaHei" panose="020B0503020204020204" pitchFamily="34" charset="-122"/>
                <a:ea typeface="Microsoft YaHei" panose="020B0503020204020204" pitchFamily="34" charset="-122"/>
              </a:rPr>
              <a:t>成分（</a:t>
            </a:r>
            <a:r>
              <a:rPr lang="en-US" altLang="zh-CN" sz="2800" b="1" dirty="0">
                <a:latin typeface="Microsoft YaHei" panose="020B0503020204020204" pitchFamily="34" charset="-122"/>
                <a:ea typeface="Microsoft YaHei" panose="020B0503020204020204" pitchFamily="34" charset="-122"/>
              </a:rPr>
              <a:t>Constituent</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又称短语结构，是指一个句子内部的结构成分。成分可以独立存在，或者可以用代词替代，又或者可以在句子中的不同位置移动。</a:t>
            </a: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6775D30-F747-75ED-AF29-5B6A2BB6B19A}"/>
              </a:ext>
            </a:extLst>
          </p:cNvPr>
          <p:cNvSpPr txBox="1"/>
          <p:nvPr/>
        </p:nvSpPr>
        <p:spPr>
          <a:xfrm>
            <a:off x="1588294" y="4506010"/>
            <a:ext cx="8184356" cy="1485343"/>
          </a:xfrm>
          <a:prstGeom prst="rect">
            <a:avLst/>
          </a:prstGeom>
          <a:noFill/>
        </p:spPr>
        <p:txBody>
          <a:bodyPr wrap="square">
            <a:spAutoFit/>
          </a:bodyPr>
          <a:lstStyle/>
          <a:p>
            <a:pPr>
              <a:lnSpc>
                <a:spcPct val="150000"/>
              </a:lnSpc>
            </a:pPr>
            <a:r>
              <a:rPr lang="zh-CN" altLang="en-US" sz="3200" b="0" i="0" dirty="0">
                <a:effectLst/>
                <a:latin typeface="Microsoft YaHei" panose="020B0503020204020204" pitchFamily="34" charset="-122"/>
                <a:ea typeface="Microsoft YaHei" panose="020B0503020204020204" pitchFamily="34" charset="-122"/>
              </a:rPr>
              <a:t>例如：</a:t>
            </a:r>
            <a:r>
              <a:rPr lang="zh-CN" altLang="en-US" sz="3200" b="0" i="0" dirty="0">
                <a:effectLst/>
                <a:latin typeface="KaiTi_GB2312" panose="02010609030101010101" pitchFamily="49" charset="-122"/>
                <a:ea typeface="KaiTi_GB2312" panose="02010609030101010101" pitchFamily="49" charset="-122"/>
              </a:rPr>
              <a:t>他正在写一本小说。</a:t>
            </a:r>
            <a:br>
              <a:rPr lang="zh-CN" altLang="en-US" sz="3200" dirty="0"/>
            </a:br>
            <a:r>
              <a:rPr lang="zh-CN" altLang="en-US" sz="3200" dirty="0"/>
              <a:t>            </a:t>
            </a:r>
            <a:r>
              <a:rPr lang="zh-CN" altLang="en-US" sz="3200" dirty="0">
                <a:latin typeface="KaiTi_GB2312" panose="02010609030101010101" pitchFamily="49" charset="-122"/>
                <a:ea typeface="KaiTi_GB2312" panose="02010609030101010101" pitchFamily="49" charset="-122"/>
              </a:rPr>
              <a:t>“一本小说”</a:t>
            </a:r>
            <a:r>
              <a:rPr lang="zh-CN" altLang="en-US" sz="3200" dirty="0">
                <a:latin typeface="Microsoft YaHei" panose="020B0503020204020204" pitchFamily="34" charset="-122"/>
                <a:ea typeface="Microsoft YaHei" panose="020B0503020204020204" pitchFamily="34" charset="-122"/>
              </a:rPr>
              <a:t>是一个成分</a:t>
            </a:r>
            <a:endParaRPr lang="en-CN" sz="32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2124743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9ABDA30A-6EB1-3B93-06D4-FBD1D2489FA4}"/>
              </a:ext>
            </a:extLst>
          </p:cNvPr>
          <p:cNvSpPr txBox="1"/>
          <p:nvPr/>
        </p:nvSpPr>
        <p:spPr>
          <a:xfrm>
            <a:off x="822016" y="1677294"/>
            <a:ext cx="10165072" cy="461665"/>
          </a:xfrm>
          <a:prstGeom prst="rect">
            <a:avLst/>
          </a:prstGeom>
          <a:noFill/>
        </p:spPr>
        <p:txBody>
          <a:bodyPr wrap="square">
            <a:spAutoFit/>
          </a:bodyPr>
          <a:lstStyle/>
          <a:p>
            <a:r>
              <a:rPr lang="zh-CN" altLang="en-US" sz="2400" b="0" i="0" dirty="0">
                <a:effectLst/>
                <a:latin typeface="Microsoft YaHei" panose="020B0503020204020204" pitchFamily="34" charset="-122"/>
                <a:ea typeface="Microsoft YaHei" panose="020B0503020204020204" pitchFamily="34" charset="-122"/>
              </a:rPr>
              <a:t>单词序列表示使用双向长短时记忆网络（</a:t>
            </a:r>
            <a:r>
              <a:rPr lang="en-US" sz="2400" b="0" i="0" dirty="0" err="1">
                <a:effectLst/>
                <a:latin typeface="Microsoft YaHei" panose="020B0503020204020204" pitchFamily="34" charset="-122"/>
                <a:ea typeface="Microsoft YaHei" panose="020B0503020204020204" pitchFamily="34" charset="-122"/>
              </a:rPr>
              <a:t>BiLSTM</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编码单词序列</a:t>
            </a:r>
            <a:endParaRPr lang="en-CN" sz="24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AD7996AE-83FD-0834-D0C4-4682D55FC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4976" y="2170337"/>
            <a:ext cx="3142323" cy="730258"/>
          </a:xfrm>
          <a:prstGeom prst="rect">
            <a:avLst/>
          </a:prstGeom>
        </p:spPr>
      </p:pic>
      <p:pic>
        <p:nvPicPr>
          <p:cNvPr id="12" name="Picture 11">
            <a:extLst>
              <a:ext uri="{FF2B5EF4-FFF2-40B4-BE49-F238E27FC236}">
                <a16:creationId xmlns:a16="http://schemas.microsoft.com/office/drawing/2014/main" id="{9688F461-0CEF-301A-B08E-7D2E0301A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976" y="2798442"/>
            <a:ext cx="3075936" cy="984742"/>
          </a:xfrm>
          <a:prstGeom prst="rect">
            <a:avLst/>
          </a:prstGeom>
        </p:spPr>
      </p:pic>
      <p:sp>
        <p:nvSpPr>
          <p:cNvPr id="14" name="TextBox 13">
            <a:extLst>
              <a:ext uri="{FF2B5EF4-FFF2-40B4-BE49-F238E27FC236}">
                <a16:creationId xmlns:a16="http://schemas.microsoft.com/office/drawing/2014/main" id="{41BD9A67-D2CE-B9B0-6904-32AFE339BBD8}"/>
              </a:ext>
            </a:extLst>
          </p:cNvPr>
          <p:cNvSpPr txBox="1"/>
          <p:nvPr/>
        </p:nvSpPr>
        <p:spPr>
          <a:xfrm>
            <a:off x="650565" y="3828818"/>
            <a:ext cx="11095345" cy="830997"/>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由于依存边有方向性，因此采用两个多层感知器来生成不同的向量从而区分这两种角色</a:t>
            </a:r>
            <a:endParaRPr lang="en-CN" sz="24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89D45437-A650-4611-67AA-380712E555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5389" y="4482727"/>
            <a:ext cx="4561221" cy="1782764"/>
          </a:xfrm>
          <a:prstGeom prst="rect">
            <a:avLst/>
          </a:prstGeom>
        </p:spPr>
      </p:pic>
      <p:sp>
        <p:nvSpPr>
          <p:cNvPr id="18" name="TextBox 17">
            <a:extLst>
              <a:ext uri="{FF2B5EF4-FFF2-40B4-BE49-F238E27FC236}">
                <a16:creationId xmlns:a16="http://schemas.microsoft.com/office/drawing/2014/main" id="{E9AE2BEE-A387-12FC-47FC-DA9E4EF2B074}"/>
              </a:ext>
            </a:extLst>
          </p:cNvPr>
          <p:cNvSpPr txBox="1"/>
          <p:nvPr/>
        </p:nvSpPr>
        <p:spPr>
          <a:xfrm>
            <a:off x="650565" y="6309796"/>
            <a:ext cx="9907898"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输出的得分实际上也是依存边（</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支配</a:t>
            </a:r>
            <a:r>
              <a:rPr lang="en-US" sz="2400" dirty="0" err="1">
                <a:latin typeface="Microsoft YaHei" panose="020B0503020204020204" pitchFamily="34" charset="-122"/>
                <a:ea typeface="Microsoft YaHei" panose="020B0503020204020204" pitchFamily="34" charset="-122"/>
              </a:rPr>
              <a:t>w</a:t>
            </a:r>
            <a:r>
              <a:rPr lang="en-US" sz="2400" baseline="-25000" dirty="0" err="1">
                <a:latin typeface="Microsoft YaHei" panose="020B0503020204020204" pitchFamily="34" charset="-122"/>
                <a:ea typeface="Microsoft YaHei" panose="020B0503020204020204" pitchFamily="34" charset="-122"/>
              </a:rPr>
              <a:t>j</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的概率</a:t>
            </a:r>
          </a:p>
        </p:txBody>
      </p:sp>
    </p:spTree>
    <p:extLst>
      <p:ext uri="{BB962C8B-B14F-4D97-AF65-F5344CB8AC3E}">
        <p14:creationId xmlns:p14="http://schemas.microsoft.com/office/powerpoint/2010/main" val="2115319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C1E54ABB-E565-B179-5831-2BB9F38CA284}"/>
              </a:ext>
            </a:extLst>
          </p:cNvPr>
          <p:cNvSpPr txBox="1"/>
          <p:nvPr/>
        </p:nvSpPr>
        <p:spPr>
          <a:xfrm>
            <a:off x="996951" y="1677294"/>
            <a:ext cx="10817224" cy="2446182"/>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GNNDP将图神经网络应用到依存句法分析任务，句法分析任务需要在图G上同时处理支配词表征</a:t>
            </a:r>
            <a:r>
              <a:rPr lang="en-CN" sz="2400" b="1" dirty="0">
                <a:latin typeface="Microsoft YaHei" panose="020B0503020204020204" pitchFamily="34" charset="-122"/>
                <a:ea typeface="Microsoft YaHei" panose="020B0503020204020204" pitchFamily="34" charset="-122"/>
              </a:rPr>
              <a:t>h</a:t>
            </a:r>
            <a:r>
              <a:rPr lang="en-CN" sz="2400" baseline="-25000" dirty="0">
                <a:latin typeface="Microsoft YaHei" panose="020B0503020204020204" pitchFamily="34" charset="-122"/>
                <a:ea typeface="Microsoft YaHei" panose="020B0503020204020204" pitchFamily="34" charset="-122"/>
              </a:rPr>
              <a:t>i</a:t>
            </a:r>
            <a:r>
              <a:rPr lang="en-CN" sz="2400" dirty="0">
                <a:latin typeface="Microsoft YaHei" panose="020B0503020204020204" pitchFamily="34" charset="-122"/>
                <a:ea typeface="Microsoft YaHei" panose="020B0503020204020204" pitchFamily="34" charset="-122"/>
              </a:rPr>
              <a:t>和从属词</a:t>
            </a:r>
            <a:r>
              <a:rPr lang="zh-CN" altLang="en-US" sz="2400" dirty="0">
                <a:latin typeface="Microsoft YaHei" panose="020B0503020204020204" pitchFamily="34" charset="-122"/>
                <a:ea typeface="Microsoft YaHei" panose="020B0503020204020204" pitchFamily="34" charset="-122"/>
              </a:rPr>
              <a:t>表示</a:t>
            </a:r>
            <a:r>
              <a:rPr lang="en-CN" sz="2400" b="1" dirty="0">
                <a:latin typeface="Microsoft YaHei" panose="020B0503020204020204" pitchFamily="34" charset="-122"/>
                <a:ea typeface="Microsoft YaHei" panose="020B0503020204020204" pitchFamily="34" charset="-122"/>
              </a:rPr>
              <a:t>d</a:t>
            </a:r>
            <a:r>
              <a:rPr lang="en-US" altLang="zh-CN" sz="2400" baseline="-25000" dirty="0" err="1">
                <a:latin typeface="Microsoft YaHei" panose="020B0503020204020204" pitchFamily="34" charset="-122"/>
                <a:ea typeface="Microsoft YaHei" panose="020B0503020204020204" pitchFamily="34" charset="-122"/>
              </a:rPr>
              <a:t>i</a:t>
            </a:r>
            <a:r>
              <a:rPr lang="en-CN" sz="2400" dirty="0">
                <a:latin typeface="Microsoft YaHei" panose="020B0503020204020204" pitchFamily="34" charset="-122"/>
                <a:ea typeface="Microsoft YaHei" panose="020B0503020204020204" pitchFamily="34" charset="-122"/>
              </a:rPr>
              <a:t>，而不是为每个节点编码一个向量。此外，为了近似精确的高阶分析，分析器需要每个GNNs网络层有关于句子的具体含义。因此，GNNDP采用完全图（即所有节点都是连接的），并用依存边条件概率设置边权。</a:t>
            </a:r>
          </a:p>
        </p:txBody>
      </p:sp>
      <p:pic>
        <p:nvPicPr>
          <p:cNvPr id="10" name="Picture 9">
            <a:extLst>
              <a:ext uri="{FF2B5EF4-FFF2-40B4-BE49-F238E27FC236}">
                <a16:creationId xmlns:a16="http://schemas.microsoft.com/office/drawing/2014/main" id="{49E9D0AE-A666-E75E-5E75-767749387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8444" y="3818645"/>
            <a:ext cx="3429000" cy="774700"/>
          </a:xfrm>
          <a:prstGeom prst="rect">
            <a:avLst/>
          </a:prstGeom>
        </p:spPr>
      </p:pic>
      <p:sp>
        <p:nvSpPr>
          <p:cNvPr id="12" name="TextBox 11">
            <a:extLst>
              <a:ext uri="{FF2B5EF4-FFF2-40B4-BE49-F238E27FC236}">
                <a16:creationId xmlns:a16="http://schemas.microsoft.com/office/drawing/2014/main" id="{F8B39857-AD54-C581-71D1-35C32B58D311}"/>
              </a:ext>
            </a:extLst>
          </p:cNvPr>
          <p:cNvSpPr txBox="1"/>
          <p:nvPr/>
        </p:nvSpPr>
        <p:spPr>
          <a:xfrm>
            <a:off x="996951" y="4949873"/>
            <a:ext cx="8566682" cy="461665"/>
          </a:xfrm>
          <a:prstGeom prst="rect">
            <a:avLst/>
          </a:prstGeom>
          <a:noFill/>
        </p:spPr>
        <p:txBody>
          <a:bodyPr wrap="square">
            <a:spAutoFit/>
          </a:bodyPr>
          <a:lstStyle/>
          <a:p>
            <a:r>
              <a:rPr lang="en-US" sz="2400" dirty="0">
                <a:latin typeface="Microsoft YaHei" panose="020B0503020204020204" pitchFamily="34" charset="-122"/>
                <a:ea typeface="Microsoft YaHei" panose="020B0503020204020204" pitchFamily="34" charset="-122"/>
              </a:rPr>
              <a:t>GNNDP </a:t>
            </a:r>
            <a:r>
              <a:rPr lang="zh-CN" altLang="en-US" sz="2400" dirty="0">
                <a:latin typeface="Microsoft YaHei" panose="020B0503020204020204" pitchFamily="34" charset="-122"/>
                <a:ea typeface="Microsoft YaHei" panose="020B0503020204020204" pitchFamily="34" charset="-122"/>
              </a:rPr>
              <a:t>关注三类高阶信息，即祖父母、孙子和兄弟关系</a:t>
            </a:r>
          </a:p>
        </p:txBody>
      </p:sp>
    </p:spTree>
    <p:extLst>
      <p:ext uri="{BB962C8B-B14F-4D97-AF65-F5344CB8AC3E}">
        <p14:creationId xmlns:p14="http://schemas.microsoft.com/office/powerpoint/2010/main" val="23643911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E467CC9E-502F-48F2-638B-B069034DC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237" y="3496312"/>
            <a:ext cx="7200900" cy="1981200"/>
          </a:xfrm>
          <a:prstGeom prst="rect">
            <a:avLst/>
          </a:prstGeom>
        </p:spPr>
      </p:pic>
      <p:sp>
        <p:nvSpPr>
          <p:cNvPr id="8" name="TextBox 7">
            <a:extLst>
              <a:ext uri="{FF2B5EF4-FFF2-40B4-BE49-F238E27FC236}">
                <a16:creationId xmlns:a16="http://schemas.microsoft.com/office/drawing/2014/main" id="{C60C4F1C-6314-BC46-7104-A9111B47C601}"/>
              </a:ext>
            </a:extLst>
          </p:cNvPr>
          <p:cNvSpPr txBox="1"/>
          <p:nvPr/>
        </p:nvSpPr>
        <p:spPr>
          <a:xfrm>
            <a:off x="869323" y="1945379"/>
            <a:ext cx="10453354" cy="1200329"/>
          </a:xfrm>
          <a:prstGeom prst="rect">
            <a:avLst/>
          </a:prstGeom>
          <a:noFill/>
        </p:spPr>
        <p:txBody>
          <a:bodyPr wrap="square">
            <a:spAutoFit/>
          </a:bodyPr>
          <a:lstStyle/>
          <a:p>
            <a:r>
              <a:rPr lang="el-GR" sz="2400" dirty="0">
                <a:latin typeface="Microsoft YaHei" panose="020B0503020204020204" pitchFamily="34" charset="-122"/>
                <a:ea typeface="Microsoft YaHei" panose="020B0503020204020204" pitchFamily="34" charset="-122"/>
              </a:rPr>
              <a:t>σ</a:t>
            </a:r>
            <a:r>
              <a:rPr lang="en-US" sz="2400" baseline="30000" dirty="0">
                <a:latin typeface="Microsoft YaHei" panose="020B0503020204020204" pitchFamily="34" charset="-122"/>
                <a:ea typeface="Microsoft YaHei" panose="020B0503020204020204" pitchFamily="34" charset="-122"/>
              </a:rPr>
              <a:t>t</a:t>
            </a:r>
            <a:r>
              <a:rPr lang="en-US" sz="2400" dirty="0">
                <a:latin typeface="Microsoft YaHei" panose="020B0503020204020204" pitchFamily="34" charset="-122"/>
                <a:ea typeface="Microsoft YaHei" panose="020B0503020204020204" pitchFamily="34" charset="-122"/>
              </a:rPr>
              <a:t>(j,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不仅考虑一跳父子关系</a:t>
            </a:r>
            <a:r>
              <a:rPr lang="en-US" altLang="zh-CN"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j,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还考虑两跳</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的祖父母节点（用</a:t>
            </a:r>
            <a:r>
              <a:rPr lang="en-US"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表示）。同样，为了在</a:t>
            </a:r>
            <a:r>
              <a:rPr lang="el-GR" sz="2400" dirty="0">
                <a:latin typeface="Microsoft YaHei" panose="020B0503020204020204" pitchFamily="34" charset="-122"/>
                <a:ea typeface="Microsoft YaHei" panose="020B0503020204020204" pitchFamily="34" charset="-122"/>
              </a:rPr>
              <a:t>σ</a:t>
            </a:r>
            <a:r>
              <a:rPr lang="en-US" sz="2400" baseline="30000" dirty="0">
                <a:latin typeface="Microsoft YaHei" panose="020B0503020204020204" pitchFamily="34" charset="-122"/>
                <a:ea typeface="Microsoft YaHei" panose="020B0503020204020204" pitchFamily="34" charset="-122"/>
              </a:rPr>
              <a:t>t</a:t>
            </a:r>
            <a:r>
              <a:rPr lang="en-US" sz="2400" dirty="0">
                <a:latin typeface="Microsoft YaHei" panose="020B0503020204020204" pitchFamily="34" charset="-122"/>
                <a:ea typeface="Microsoft YaHei" panose="020B0503020204020204" pitchFamily="34" charset="-122"/>
              </a:rPr>
              <a:t>(j, </a:t>
            </a:r>
            <a:r>
              <a:rPr lang="en-US" sz="24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中对两跳的</a:t>
            </a:r>
            <a:r>
              <a:rPr lang="en-US" sz="2400" dirty="0">
                <a:latin typeface="Microsoft YaHei" panose="020B0503020204020204" pitchFamily="34" charset="-122"/>
                <a:ea typeface="Microsoft YaHei" panose="020B0503020204020204" pitchFamily="34" charset="-122"/>
              </a:rPr>
              <a:t>j </a:t>
            </a:r>
            <a:r>
              <a:rPr lang="zh-CN" altLang="en-US" sz="2400" dirty="0">
                <a:latin typeface="Microsoft YaHei" panose="020B0503020204020204" pitchFamily="34" charset="-122"/>
                <a:ea typeface="Microsoft YaHei" panose="020B0503020204020204" pitchFamily="34" charset="-122"/>
              </a:rPr>
              <a:t>的孙子节点进行编码（也用</a:t>
            </a:r>
            <a:r>
              <a:rPr lang="en-US" sz="2400" dirty="0">
                <a:latin typeface="Microsoft YaHei" panose="020B0503020204020204" pitchFamily="34" charset="-122"/>
                <a:ea typeface="Microsoft YaHei" panose="020B0503020204020204" pitchFamily="34" charset="-122"/>
              </a:rPr>
              <a:t>k </a:t>
            </a:r>
            <a:r>
              <a:rPr lang="zh-CN" altLang="en-US" sz="2400" dirty="0">
                <a:latin typeface="Microsoft YaHei" panose="020B0503020204020204" pitchFamily="34" charset="-122"/>
                <a:ea typeface="Microsoft YaHei" panose="020B0503020204020204" pitchFamily="34" charset="-122"/>
              </a:rPr>
              <a:t>表示），需要聚合邻居节点的从属词表示。</a:t>
            </a:r>
          </a:p>
        </p:txBody>
      </p:sp>
    </p:spTree>
    <p:extLst>
      <p:ext uri="{BB962C8B-B14F-4D97-AF65-F5344CB8AC3E}">
        <p14:creationId xmlns:p14="http://schemas.microsoft.com/office/powerpoint/2010/main" val="3539537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AE189B3A-8659-AD4E-4762-95F41667F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37" y="1867418"/>
            <a:ext cx="10050285" cy="4273581"/>
          </a:xfrm>
          <a:prstGeom prst="rect">
            <a:avLst/>
          </a:prstGeom>
        </p:spPr>
      </p:pic>
    </p:spTree>
    <p:extLst>
      <p:ext uri="{BB962C8B-B14F-4D97-AF65-F5344CB8AC3E}">
        <p14:creationId xmlns:p14="http://schemas.microsoft.com/office/powerpoint/2010/main" val="712893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29BB792-4295-6C7F-10CE-0177E0123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1885759"/>
            <a:ext cx="9301085" cy="2092287"/>
          </a:xfrm>
          <a:prstGeom prst="rect">
            <a:avLst/>
          </a:prstGeom>
        </p:spPr>
      </p:pic>
      <p:pic>
        <p:nvPicPr>
          <p:cNvPr id="8" name="Picture 7">
            <a:extLst>
              <a:ext uri="{FF2B5EF4-FFF2-40B4-BE49-F238E27FC236}">
                <a16:creationId xmlns:a16="http://schemas.microsoft.com/office/drawing/2014/main" id="{A4BE8F4A-11E1-CE05-1893-4DBD0EBEB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458" y="3955830"/>
            <a:ext cx="9301084" cy="2422737"/>
          </a:xfrm>
          <a:prstGeom prst="rect">
            <a:avLst/>
          </a:prstGeom>
        </p:spPr>
      </p:pic>
    </p:spTree>
    <p:extLst>
      <p:ext uri="{BB962C8B-B14F-4D97-AF65-F5344CB8AC3E}">
        <p14:creationId xmlns:p14="http://schemas.microsoft.com/office/powerpoint/2010/main" val="229270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基于神经网络的图依存句法分析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321954" y="996919"/>
            <a:ext cx="6093618" cy="59785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基于图神经网络的方法</a:t>
            </a:r>
            <a:endParaRPr lang="en-CN" sz="28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829BB792-4295-6C7F-10CE-0177E0123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1885759"/>
            <a:ext cx="9301085" cy="2092287"/>
          </a:xfrm>
          <a:prstGeom prst="rect">
            <a:avLst/>
          </a:prstGeom>
        </p:spPr>
      </p:pic>
      <p:pic>
        <p:nvPicPr>
          <p:cNvPr id="8" name="Picture 7">
            <a:extLst>
              <a:ext uri="{FF2B5EF4-FFF2-40B4-BE49-F238E27FC236}">
                <a16:creationId xmlns:a16="http://schemas.microsoft.com/office/drawing/2014/main" id="{A4BE8F4A-11E1-CE05-1893-4DBD0EBEB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5458" y="3955830"/>
            <a:ext cx="9301084" cy="2422737"/>
          </a:xfrm>
          <a:prstGeom prst="rect">
            <a:avLst/>
          </a:prstGeom>
        </p:spPr>
      </p:pic>
    </p:spTree>
    <p:extLst>
      <p:ext uri="{BB962C8B-B14F-4D97-AF65-F5344CB8AC3E}">
        <p14:creationId xmlns:p14="http://schemas.microsoft.com/office/powerpoint/2010/main" val="178899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基于转移的依存句法分析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a:p>
        </p:txBody>
      </p:sp>
      <p:sp>
        <p:nvSpPr>
          <p:cNvPr id="4" name="TextBox 3">
            <a:extLst>
              <a:ext uri="{FF2B5EF4-FFF2-40B4-BE49-F238E27FC236}">
                <a16:creationId xmlns:a16="http://schemas.microsoft.com/office/drawing/2014/main" id="{06377704-0653-12AA-C9BD-C234E8A95246}"/>
              </a:ext>
            </a:extLst>
          </p:cNvPr>
          <p:cNvSpPr txBox="1"/>
          <p:nvPr/>
        </p:nvSpPr>
        <p:spPr>
          <a:xfrm>
            <a:off x="579128" y="1030287"/>
            <a:ext cx="11438245" cy="2427524"/>
          </a:xfrm>
          <a:prstGeom prst="rect">
            <a:avLst/>
          </a:prstGeom>
          <a:noFill/>
        </p:spPr>
        <p:txBody>
          <a:bodyPr wrap="square">
            <a:spAutoFit/>
          </a:bodyPr>
          <a:lstStyle/>
          <a:p>
            <a:pPr>
              <a:lnSpc>
                <a:spcPct val="130000"/>
              </a:lnSpc>
              <a:spcBef>
                <a:spcPts val="1200"/>
              </a:spcBef>
            </a:pPr>
            <a:r>
              <a:rPr lang="zh-CN" altLang="en-US" sz="2800" b="1" i="0" dirty="0">
                <a:effectLst/>
                <a:latin typeface="Microsoft YaHei" panose="020B0503020204020204" pitchFamily="34" charset="-122"/>
                <a:ea typeface="Microsoft YaHei" panose="020B0503020204020204" pitchFamily="34" charset="-122"/>
              </a:rPr>
              <a:t>转移系统（</a:t>
            </a:r>
            <a:r>
              <a:rPr lang="en-US" sz="2800" b="1" i="0" dirty="0">
                <a:effectLst/>
                <a:latin typeface="Microsoft YaHei" panose="020B0503020204020204" pitchFamily="34" charset="-122"/>
                <a:ea typeface="Microsoft YaHei" panose="020B0503020204020204" pitchFamily="34" charset="-122"/>
              </a:rPr>
              <a:t>Transition System）</a:t>
            </a:r>
            <a:r>
              <a:rPr lang="zh-CN" altLang="en-US" sz="2800" b="0" i="0" dirty="0">
                <a:effectLst/>
                <a:latin typeface="Microsoft YaHei" panose="020B0503020204020204" pitchFamily="34" charset="-122"/>
                <a:ea typeface="Microsoft YaHei" panose="020B0503020204020204" pitchFamily="34" charset="-122"/>
              </a:rPr>
              <a:t>包含</a:t>
            </a:r>
            <a:r>
              <a:rPr lang="zh-CN" altLang="en-US" sz="2800" b="1" i="0" dirty="0">
                <a:effectLst/>
                <a:latin typeface="Microsoft YaHei" panose="020B0503020204020204" pitchFamily="34" charset="-122"/>
                <a:ea typeface="Microsoft YaHei" panose="020B0503020204020204" pitchFamily="34" charset="-122"/>
              </a:rPr>
              <a:t>状态集合</a:t>
            </a:r>
            <a:r>
              <a:rPr lang="zh-CN" altLang="en-US" sz="2800" b="0" i="0" dirty="0">
                <a:effectLst/>
                <a:latin typeface="Microsoft YaHei" panose="020B0503020204020204" pitchFamily="34" charset="-122"/>
                <a:ea typeface="Microsoft YaHei" panose="020B0503020204020204" pitchFamily="34" charset="-122"/>
              </a:rPr>
              <a:t>（</a:t>
            </a:r>
            <a:r>
              <a:rPr lang="en-US" sz="2800" b="0" i="0" dirty="0">
                <a:effectLst/>
                <a:latin typeface="Microsoft YaHei" panose="020B0503020204020204" pitchFamily="34" charset="-122"/>
                <a:ea typeface="Microsoft YaHei" panose="020B0503020204020204" pitchFamily="34" charset="-122"/>
              </a:rPr>
              <a:t>State </a:t>
            </a:r>
            <a:r>
              <a:rPr lang="zh-CN" altLang="en-US" sz="2800" b="0" i="0" dirty="0">
                <a:effectLst/>
                <a:latin typeface="Microsoft YaHei" panose="020B0503020204020204" pitchFamily="34" charset="-122"/>
                <a:ea typeface="Microsoft YaHei" panose="020B0503020204020204" pitchFamily="34" charset="-122"/>
              </a:rPr>
              <a:t>或 </a:t>
            </a:r>
            <a:r>
              <a:rPr lang="en-US" sz="2800" b="0" i="0" dirty="0">
                <a:effectLst/>
                <a:latin typeface="Microsoft YaHei" panose="020B0503020204020204" pitchFamily="34" charset="-122"/>
                <a:ea typeface="Microsoft YaHei" panose="020B0503020204020204" pitchFamily="34" charset="-122"/>
              </a:rPr>
              <a:t>Configuration）</a:t>
            </a:r>
            <a:r>
              <a:rPr lang="zh-CN" altLang="en-US" sz="2800" b="0" i="0" dirty="0">
                <a:effectLst/>
                <a:latin typeface="Microsoft YaHei" panose="020B0503020204020204" pitchFamily="34" charset="-122"/>
                <a:ea typeface="Microsoft YaHei" panose="020B0503020204020204" pitchFamily="34" charset="-122"/>
              </a:rPr>
              <a:t>以及状态之间的</a:t>
            </a:r>
            <a:r>
              <a:rPr lang="zh-CN" altLang="en-US" sz="2800" b="1" i="0" dirty="0">
                <a:effectLst/>
                <a:latin typeface="Microsoft YaHei" panose="020B0503020204020204" pitchFamily="34" charset="-122"/>
                <a:ea typeface="Microsoft YaHei" panose="020B0503020204020204" pitchFamily="34" charset="-122"/>
              </a:rPr>
              <a:t>转移动作集合</a:t>
            </a:r>
            <a:r>
              <a:rPr lang="zh-CN" altLang="en-US" sz="2800" b="0" i="0" dirty="0">
                <a:effectLst/>
                <a:latin typeface="Microsoft YaHei" panose="020B0503020204020204" pitchFamily="34" charset="-122"/>
                <a:ea typeface="Microsoft YaHei" panose="020B0503020204020204" pitchFamily="34" charset="-122"/>
              </a:rPr>
              <a:t>（</a:t>
            </a:r>
            <a:r>
              <a:rPr lang="en-US" sz="2800" b="0" i="0" dirty="0">
                <a:effectLst/>
                <a:latin typeface="Microsoft YaHei" panose="020B0503020204020204" pitchFamily="34" charset="-122"/>
                <a:ea typeface="Microsoft YaHei" panose="020B0503020204020204" pitchFamily="34" charset="-122"/>
              </a:rPr>
              <a:t>Transition）</a:t>
            </a:r>
          </a:p>
          <a:p>
            <a:pPr>
              <a:lnSpc>
                <a:spcPct val="130000"/>
              </a:lnSpc>
              <a:spcBef>
                <a:spcPts val="1200"/>
              </a:spcBef>
            </a:pPr>
            <a:r>
              <a:rPr lang="zh-CN" altLang="en-US" sz="2800" b="1" dirty="0">
                <a:latin typeface="Microsoft YaHei" panose="020B0503020204020204" pitchFamily="34" charset="-122"/>
                <a:ea typeface="Microsoft YaHei" panose="020B0503020204020204" pitchFamily="34" charset="-122"/>
              </a:rPr>
              <a:t>标准弧（</a:t>
            </a:r>
            <a:r>
              <a:rPr lang="en-US" sz="2800" b="1" dirty="0">
                <a:latin typeface="Microsoft YaHei" panose="020B0503020204020204" pitchFamily="34" charset="-122"/>
                <a:ea typeface="Microsoft YaHei" panose="020B0503020204020204" pitchFamily="34" charset="-122"/>
              </a:rPr>
              <a:t>Arc-Standard）</a:t>
            </a:r>
            <a:r>
              <a:rPr lang="zh-CN" altLang="en-US" sz="2800" b="1" dirty="0">
                <a:latin typeface="Microsoft YaHei" panose="020B0503020204020204" pitchFamily="34" charset="-122"/>
                <a:ea typeface="Microsoft YaHei" panose="020B0503020204020204" pitchFamily="34" charset="-122"/>
              </a:rPr>
              <a:t>转移系统</a:t>
            </a:r>
            <a:r>
              <a:rPr lang="zh-CN" altLang="en-US" sz="2800" dirty="0">
                <a:latin typeface="Microsoft YaHei" panose="020B0503020204020204" pitchFamily="34" charset="-122"/>
                <a:ea typeface="Microsoft YaHei" panose="020B0503020204020204" pitchFamily="34" charset="-122"/>
              </a:rPr>
              <a:t>是其中最常用的投射性依存句法分析转移系统之一</a:t>
            </a:r>
            <a:endParaRPr lang="en-CN" sz="28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52C82A30-C2C6-307B-A643-0F58489A0F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06" y="3573698"/>
            <a:ext cx="9879385" cy="2596116"/>
          </a:xfrm>
          <a:prstGeom prst="rect">
            <a:avLst/>
          </a:prstGeom>
        </p:spPr>
      </p:pic>
    </p:spTree>
    <p:extLst>
      <p:ext uri="{BB962C8B-B14F-4D97-AF65-F5344CB8AC3E}">
        <p14:creationId xmlns:p14="http://schemas.microsoft.com/office/powerpoint/2010/main" val="1393959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基于转移的依存句法分析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a:p>
        </p:txBody>
      </p:sp>
      <p:pic>
        <p:nvPicPr>
          <p:cNvPr id="5" name="Picture 4">
            <a:extLst>
              <a:ext uri="{FF2B5EF4-FFF2-40B4-BE49-F238E27FC236}">
                <a16:creationId xmlns:a16="http://schemas.microsoft.com/office/drawing/2014/main" id="{61A8C42F-1F43-5BAB-86C9-E8E0398B4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163" y="1006475"/>
            <a:ext cx="8603673" cy="5257800"/>
          </a:xfrm>
          <a:prstGeom prst="rect">
            <a:avLst/>
          </a:prstGeom>
        </p:spPr>
      </p:pic>
    </p:spTree>
    <p:extLst>
      <p:ext uri="{BB962C8B-B14F-4D97-AF65-F5344CB8AC3E}">
        <p14:creationId xmlns:p14="http://schemas.microsoft.com/office/powerpoint/2010/main" val="23369665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基于转移的依存句法分析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a:p>
        </p:txBody>
      </p:sp>
      <p:sp>
        <p:nvSpPr>
          <p:cNvPr id="4" name="TextBox 3">
            <a:extLst>
              <a:ext uri="{FF2B5EF4-FFF2-40B4-BE49-F238E27FC236}">
                <a16:creationId xmlns:a16="http://schemas.microsoft.com/office/drawing/2014/main" id="{60566D5B-FB39-563C-2191-06CBDD7A4B5E}"/>
              </a:ext>
            </a:extLst>
          </p:cNvPr>
          <p:cNvSpPr txBox="1"/>
          <p:nvPr/>
        </p:nvSpPr>
        <p:spPr>
          <a:xfrm>
            <a:off x="399257" y="1030287"/>
            <a:ext cx="11414918" cy="1966051"/>
          </a:xfrm>
          <a:prstGeom prst="rect">
            <a:avLst/>
          </a:prstGeom>
          <a:noFill/>
        </p:spPr>
        <p:txBody>
          <a:bodyPr wrap="square">
            <a:spAutoFit/>
          </a:bodyPr>
          <a:lstStyle/>
          <a:p>
            <a:pPr>
              <a:lnSpc>
                <a:spcPct val="130000"/>
              </a:lnSpc>
            </a:pPr>
            <a:r>
              <a:rPr lang="zh-CN" altLang="en-US" sz="2400" dirty="0">
                <a:effectLst/>
                <a:latin typeface="Microsoft YaHei" panose="020B0503020204020204" pitchFamily="34" charset="-122"/>
                <a:ea typeface="Microsoft YaHei" panose="020B0503020204020204" pitchFamily="34" charset="-122"/>
              </a:rPr>
              <a:t>假设存在</a:t>
            </a:r>
            <a:r>
              <a:rPr lang="zh-CN" altLang="en-US" sz="2400" b="1" dirty="0">
                <a:effectLst/>
                <a:latin typeface="Microsoft YaHei" panose="020B0503020204020204" pitchFamily="34" charset="-122"/>
                <a:ea typeface="Microsoft YaHei" panose="020B0503020204020204" pitchFamily="34" charset="-122"/>
              </a:rPr>
              <a:t>函数</a:t>
            </a:r>
            <a:r>
              <a:rPr lang="en-US" sz="2400" b="1" dirty="0">
                <a:effectLst/>
                <a:latin typeface="Microsoft YaHei" panose="020B0503020204020204" pitchFamily="34" charset="-122"/>
                <a:ea typeface="Microsoft YaHei" panose="020B0503020204020204" pitchFamily="34" charset="-122"/>
              </a:rPr>
              <a:t>o</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可以根据当前的状态</a:t>
            </a:r>
            <a:r>
              <a:rPr lang="en-US" sz="2400" dirty="0">
                <a:effectLst/>
                <a:latin typeface="Microsoft YaHei" panose="020B0503020204020204" pitchFamily="34" charset="-122"/>
                <a:ea typeface="Microsoft YaHei" panose="020B0503020204020204" pitchFamily="34" charset="-122"/>
              </a:rPr>
              <a:t>c </a:t>
            </a:r>
            <a:r>
              <a:rPr lang="zh-CN" altLang="en-US" sz="2400" dirty="0">
                <a:effectLst/>
                <a:latin typeface="Microsoft YaHei" panose="020B0503020204020204" pitchFamily="34" charset="-122"/>
                <a:ea typeface="Microsoft YaHei" panose="020B0503020204020204" pitchFamily="34" charset="-122"/>
              </a:rPr>
              <a:t>正确地确定下一步的转移动作</a:t>
            </a:r>
            <a:r>
              <a:rPr lang="en-US" sz="2400" dirty="0">
                <a:effectLst/>
                <a:latin typeface="Microsoft YaHei" panose="020B0503020204020204" pitchFamily="34" charset="-122"/>
                <a:ea typeface="Microsoft YaHei" panose="020B0503020204020204" pitchFamily="34" charset="-122"/>
              </a:rPr>
              <a:t>t，</a:t>
            </a:r>
            <a:r>
              <a:rPr lang="zh-CN" altLang="en-US" sz="2400" dirty="0">
                <a:effectLst/>
                <a:latin typeface="Microsoft YaHei" panose="020B0503020204020204" pitchFamily="34" charset="-122"/>
                <a:ea typeface="Microsoft YaHei" panose="020B0503020204020204" pitchFamily="34" charset="-122"/>
              </a:rPr>
              <a:t>即</a:t>
            </a:r>
            <a:r>
              <a:rPr lang="en-US" sz="2400" dirty="0">
                <a:effectLst/>
                <a:latin typeface="Microsoft YaHei" panose="020B0503020204020204" pitchFamily="34" charset="-122"/>
                <a:ea typeface="Microsoft YaHei" panose="020B0503020204020204" pitchFamily="34" charset="-122"/>
              </a:rPr>
              <a:t>o(c) = t。</a:t>
            </a:r>
            <a:r>
              <a:rPr lang="zh-CN" altLang="en-US" sz="2400" dirty="0">
                <a:effectLst/>
                <a:latin typeface="Microsoft YaHei" panose="020B0503020204020204" pitchFamily="34" charset="-122"/>
                <a:ea typeface="Microsoft YaHei" panose="020B0503020204020204" pitchFamily="34" charset="-122"/>
              </a:rPr>
              <a:t>那么整个句法分析的过程就可以使用非常简单的贪心算法完成。针对输入句子</a:t>
            </a:r>
            <a:r>
              <a:rPr lang="en-US" sz="2400" dirty="0">
                <a:effectLst/>
                <a:latin typeface="Microsoft YaHei" panose="020B0503020204020204" pitchFamily="34" charset="-122"/>
                <a:ea typeface="Microsoft YaHei" panose="020B0503020204020204" pitchFamily="34" charset="-122"/>
              </a:rPr>
              <a:t>S，</a:t>
            </a:r>
            <a:r>
              <a:rPr lang="zh-CN" altLang="en-US" sz="2400" dirty="0">
                <a:effectLst/>
                <a:latin typeface="Microsoft YaHei" panose="020B0503020204020204" pitchFamily="34" charset="-122"/>
                <a:ea typeface="Microsoft YaHei" panose="020B0503020204020204" pitchFamily="34" charset="-122"/>
              </a:rPr>
              <a:t>首先，构造初始状态</a:t>
            </a:r>
            <a:r>
              <a:rPr lang="en-US" sz="2400" dirty="0">
                <a:effectLst/>
                <a:latin typeface="Microsoft YaHei" panose="020B0503020204020204" pitchFamily="34" charset="-122"/>
                <a:ea typeface="Microsoft YaHei" panose="020B0503020204020204" pitchFamily="34" charset="-122"/>
              </a:rPr>
              <a:t>c0(S)，</a:t>
            </a:r>
            <a:r>
              <a:rPr lang="zh-CN" altLang="en-US" sz="2400" dirty="0">
                <a:effectLst/>
                <a:latin typeface="Microsoft YaHei" panose="020B0503020204020204" pitchFamily="34" charset="-122"/>
                <a:ea typeface="Microsoft YaHei" panose="020B0503020204020204" pitchFamily="34" charset="-122"/>
              </a:rPr>
              <a:t>调用函数</a:t>
            </a:r>
            <a:r>
              <a:rPr lang="en-US" sz="2400" dirty="0">
                <a:effectLst/>
                <a:latin typeface="Microsoft YaHei" panose="020B0503020204020204" pitchFamily="34" charset="-122"/>
                <a:ea typeface="Microsoft YaHei" panose="020B0503020204020204" pitchFamily="34" charset="-122"/>
              </a:rPr>
              <a:t>o </a:t>
            </a:r>
            <a:r>
              <a:rPr lang="zh-CN" altLang="en-US" sz="2400" dirty="0">
                <a:effectLst/>
                <a:latin typeface="Microsoft YaHei" panose="020B0503020204020204" pitchFamily="34" charset="-122"/>
                <a:ea typeface="Microsoft YaHei" panose="020B0503020204020204" pitchFamily="34" charset="-122"/>
              </a:rPr>
              <a:t>得到下一步转移动作</a:t>
            </a:r>
            <a:r>
              <a:rPr lang="en-US" sz="2400" dirty="0">
                <a:effectLst/>
                <a:latin typeface="Microsoft YaHei" panose="020B0503020204020204" pitchFamily="34" charset="-122"/>
                <a:ea typeface="Microsoft YaHei" panose="020B0503020204020204" pitchFamily="34" charset="-122"/>
              </a:rPr>
              <a:t>t = o(c)。</a:t>
            </a:r>
            <a:r>
              <a:rPr lang="zh-CN" altLang="en-US" sz="2400" dirty="0">
                <a:effectLst/>
                <a:latin typeface="Microsoft YaHei" panose="020B0503020204020204" pitchFamily="34" charset="-122"/>
                <a:ea typeface="Microsoft YaHei" panose="020B0503020204020204" pitchFamily="34" charset="-122"/>
              </a:rPr>
              <a:t>之后，利用根据转移动作得到下一个状态 </a:t>
            </a:r>
            <a:r>
              <a:rPr lang="en-US" sz="2400" dirty="0">
                <a:effectLst/>
                <a:latin typeface="Microsoft YaHei" panose="020B0503020204020204" pitchFamily="34" charset="-122"/>
                <a:ea typeface="Microsoft YaHei" panose="020B0503020204020204" pitchFamily="34" charset="-122"/>
              </a:rPr>
              <a:t>c = t(c)。</a:t>
            </a:r>
            <a:r>
              <a:rPr lang="zh-CN" altLang="en-US" sz="2400" dirty="0">
                <a:effectLst/>
                <a:latin typeface="Microsoft YaHei" panose="020B0503020204020204" pitchFamily="34" charset="-122"/>
                <a:ea typeface="Microsoft YaHei" panose="020B0503020204020204" pitchFamily="34" charset="-122"/>
              </a:rPr>
              <a:t>如此循环直到达到终止状态形式</a:t>
            </a:r>
            <a:r>
              <a:rPr lang="en-US" altLang="zh-CN" sz="2400" dirty="0">
                <a:effectLst/>
                <a:latin typeface="Microsoft YaHei" panose="020B0503020204020204" pitchFamily="34" charset="-122"/>
                <a:ea typeface="Microsoft YaHei" panose="020B0503020204020204" pitchFamily="34" charset="-122"/>
              </a:rPr>
              <a:t>(</a:t>
            </a:r>
            <a:r>
              <a:rPr lang="el-GR" sz="2400" dirty="0">
                <a:effectLst/>
                <a:latin typeface="Microsoft YaHei" panose="020B0503020204020204" pitchFamily="34" charset="-122"/>
                <a:ea typeface="Microsoft YaHei" panose="020B0503020204020204" pitchFamily="34" charset="-122"/>
              </a:rPr>
              <a:t>σ, []</a:t>
            </a:r>
            <a:r>
              <a:rPr lang="el-GR" sz="2400" baseline="-25000" dirty="0">
                <a:effectLst/>
                <a:latin typeface="Microsoft YaHei" panose="020B0503020204020204" pitchFamily="34" charset="-122"/>
                <a:ea typeface="Microsoft YaHei" panose="020B0503020204020204" pitchFamily="34" charset="-122"/>
              </a:rPr>
              <a:t>β</a:t>
            </a:r>
            <a:r>
              <a:rPr lang="el-GR" sz="2400" dirty="0">
                <a:effectLst/>
                <a:latin typeface="Microsoft YaHei" panose="020B0503020204020204" pitchFamily="34" charset="-122"/>
                <a:ea typeface="Microsoft YaHei" panose="020B0503020204020204" pitchFamily="34" charset="-122"/>
              </a:rPr>
              <a:t>,</a:t>
            </a:r>
            <a:r>
              <a:rPr lang="en-US" sz="2400" dirty="0">
                <a:effectLst/>
                <a:latin typeface="Microsoft YaHei" panose="020B0503020204020204" pitchFamily="34" charset="-122"/>
                <a:ea typeface="Microsoft YaHei" panose="020B0503020204020204" pitchFamily="34" charset="-122"/>
              </a:rPr>
              <a:t>A)。</a:t>
            </a:r>
          </a:p>
        </p:txBody>
      </p:sp>
      <p:sp>
        <p:nvSpPr>
          <p:cNvPr id="7" name="TextBox 6">
            <a:extLst>
              <a:ext uri="{FF2B5EF4-FFF2-40B4-BE49-F238E27FC236}">
                <a16:creationId xmlns:a16="http://schemas.microsoft.com/office/drawing/2014/main" id="{FFF77B30-6F3F-B504-C6C4-9CA7A68E63AC}"/>
              </a:ext>
            </a:extLst>
          </p:cNvPr>
          <p:cNvSpPr txBox="1"/>
          <p:nvPr/>
        </p:nvSpPr>
        <p:spPr>
          <a:xfrm>
            <a:off x="399257" y="3399998"/>
            <a:ext cx="11414918" cy="1966051"/>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转移动作预测函数可以使用分类器进行建模。构造一个分类器</a:t>
            </a:r>
            <a:r>
              <a:rPr lang="en-US" sz="2400" dirty="0">
                <a:latin typeface="Microsoft YaHei" panose="020B0503020204020204" pitchFamily="34" charset="-122"/>
                <a:ea typeface="Microsoft YaHei" panose="020B0503020204020204" pitchFamily="34" charset="-122"/>
              </a:rPr>
              <a:t>f(c)，</a:t>
            </a:r>
            <a:r>
              <a:rPr lang="zh-CN" altLang="en-US" sz="2400" dirty="0">
                <a:latin typeface="Microsoft YaHei" panose="020B0503020204020204" pitchFamily="34" charset="-122"/>
                <a:ea typeface="Microsoft YaHei" panose="020B0503020204020204" pitchFamily="34" charset="-122"/>
              </a:rPr>
              <a:t>输入为状态</a:t>
            </a:r>
            <a:r>
              <a:rPr lang="en-US" sz="2400" dirty="0">
                <a:latin typeface="Microsoft YaHei" panose="020B0503020204020204" pitchFamily="34" charset="-122"/>
                <a:ea typeface="Microsoft YaHei" panose="020B0503020204020204" pitchFamily="34" charset="-122"/>
              </a:rPr>
              <a:t>c，</a:t>
            </a:r>
            <a:r>
              <a:rPr lang="zh-CN" altLang="en-US" sz="2400" dirty="0">
                <a:latin typeface="Microsoft YaHei" panose="020B0503020204020204" pitchFamily="34" charset="-122"/>
                <a:ea typeface="Microsoft YaHei" panose="020B0503020204020204" pitchFamily="34" charset="-122"/>
              </a:rPr>
              <a:t>输出为其所对应的标准转移动作</a:t>
            </a:r>
            <a:r>
              <a:rPr lang="en-US" sz="2400" dirty="0">
                <a:latin typeface="Microsoft YaHei" panose="020B0503020204020204" pitchFamily="34" charset="-122"/>
                <a:ea typeface="Microsoft YaHei" panose="020B0503020204020204" pitchFamily="34" charset="-122"/>
              </a:rPr>
              <a:t>o(c)。</a:t>
            </a:r>
            <a:r>
              <a:rPr lang="en-US" sz="2400" dirty="0" err="1">
                <a:latin typeface="Microsoft YaHei" panose="020B0503020204020204" pitchFamily="34" charset="-122"/>
                <a:ea typeface="Microsoft YaHei" panose="020B0503020204020204" pitchFamily="34" charset="-122"/>
              </a:rPr>
              <a:t>由此</a:t>
            </a:r>
            <a:r>
              <a:rPr lang="zh-CN" altLang="en-US" sz="2400" dirty="0">
                <a:latin typeface="Microsoft YaHei" panose="020B0503020204020204" pitchFamily="34" charset="-122"/>
                <a:ea typeface="Microsoft YaHei" panose="020B0503020204020204" pitchFamily="34" charset="-122"/>
              </a:rPr>
              <a:t>，基于转移的依存句法分析问题转化为了典型的机器学习问题。</a:t>
            </a:r>
          </a:p>
          <a:p>
            <a:pPr>
              <a:lnSpc>
                <a:spcPct val="130000"/>
              </a:lnSpc>
            </a:pP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0072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基于转移的依存句法分析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a:p>
        </p:txBody>
      </p:sp>
      <p:sp>
        <p:nvSpPr>
          <p:cNvPr id="4" name="TextBox 3">
            <a:extLst>
              <a:ext uri="{FF2B5EF4-FFF2-40B4-BE49-F238E27FC236}">
                <a16:creationId xmlns:a16="http://schemas.microsoft.com/office/drawing/2014/main" id="{60566D5B-FB39-563C-2191-06CBDD7A4B5E}"/>
              </a:ext>
            </a:extLst>
          </p:cNvPr>
          <p:cNvSpPr txBox="1"/>
          <p:nvPr/>
        </p:nvSpPr>
        <p:spPr>
          <a:xfrm>
            <a:off x="399257" y="1030287"/>
            <a:ext cx="11414918" cy="1005788"/>
          </a:xfrm>
          <a:prstGeom prst="rect">
            <a:avLst/>
          </a:prstGeom>
          <a:noFill/>
        </p:spPr>
        <p:txBody>
          <a:bodyPr wrap="square">
            <a:spAutoFit/>
          </a:bodyPr>
          <a:lstStyle/>
          <a:p>
            <a:pPr>
              <a:lnSpc>
                <a:spcPct val="130000"/>
              </a:lnSpc>
            </a:pPr>
            <a:r>
              <a:rPr lang="zh-CN" altLang="en-US" sz="2400" dirty="0">
                <a:effectLst/>
                <a:latin typeface="Microsoft YaHei" panose="020B0503020204020204" pitchFamily="34" charset="-122"/>
                <a:ea typeface="Microsoft YaHei" panose="020B0503020204020204" pitchFamily="34" charset="-122"/>
              </a:rPr>
              <a:t>针对状态</a:t>
            </a:r>
            <a:r>
              <a:rPr lang="en-US" sz="2400" dirty="0">
                <a:effectLst/>
                <a:latin typeface="Microsoft YaHei" panose="020B0503020204020204" pitchFamily="34" charset="-122"/>
                <a:ea typeface="Microsoft YaHei" panose="020B0503020204020204" pitchFamily="34" charset="-122"/>
              </a:rPr>
              <a:t>c </a:t>
            </a:r>
            <a:r>
              <a:rPr lang="zh-CN" altLang="en-US" sz="2400" dirty="0">
                <a:effectLst/>
                <a:latin typeface="Microsoft YaHei" panose="020B0503020204020204" pitchFamily="34" charset="-122"/>
                <a:ea typeface="Microsoft YaHei" panose="020B0503020204020204" pitchFamily="34" charset="-122"/>
              </a:rPr>
              <a:t>的表示问题，可以采用从堆栈</a:t>
            </a:r>
            <a:r>
              <a:rPr lang="el-GR" sz="2400" dirty="0">
                <a:effectLst/>
                <a:latin typeface="Microsoft YaHei" panose="020B0503020204020204" pitchFamily="34" charset="-122"/>
                <a:ea typeface="Microsoft YaHei" panose="020B0503020204020204" pitchFamily="34" charset="-122"/>
              </a:rPr>
              <a:t>σ、</a:t>
            </a:r>
            <a:r>
              <a:rPr lang="zh-CN" altLang="en-US" sz="2400" dirty="0">
                <a:effectLst/>
                <a:latin typeface="Microsoft YaHei" panose="020B0503020204020204" pitchFamily="34" charset="-122"/>
                <a:ea typeface="Microsoft YaHei" panose="020B0503020204020204" pitchFamily="34" charset="-122"/>
              </a:rPr>
              <a:t>缓存器</a:t>
            </a:r>
            <a:r>
              <a:rPr lang="el-GR" sz="2400" dirty="0">
                <a:effectLst/>
                <a:latin typeface="Microsoft YaHei" panose="020B0503020204020204" pitchFamily="34" charset="-122"/>
                <a:ea typeface="Microsoft YaHei" panose="020B0503020204020204" pitchFamily="34" charset="-122"/>
              </a:rPr>
              <a:t>β </a:t>
            </a:r>
            <a:r>
              <a:rPr lang="zh-CN" altLang="en-US" sz="2400" dirty="0">
                <a:effectLst/>
                <a:latin typeface="Microsoft YaHei" panose="020B0503020204020204" pitchFamily="34" charset="-122"/>
                <a:ea typeface="Microsoft YaHei" panose="020B0503020204020204" pitchFamily="34" charset="-122"/>
              </a:rPr>
              <a:t>以及边集合</a:t>
            </a:r>
            <a:r>
              <a:rPr lang="en-US" sz="2400" dirty="0">
                <a:effectLst/>
                <a:latin typeface="Microsoft YaHei" panose="020B0503020204020204" pitchFamily="34" charset="-122"/>
                <a:ea typeface="Microsoft YaHei" panose="020B0503020204020204" pitchFamily="34" charset="-122"/>
              </a:rPr>
              <a:t>A</a:t>
            </a:r>
            <a:r>
              <a:rPr lang="zh-CN" altLang="en-US" sz="2400" dirty="0">
                <a:effectLst/>
                <a:latin typeface="Microsoft YaHei" panose="020B0503020204020204" pitchFamily="34" charset="-122"/>
                <a:ea typeface="Microsoft YaHei" panose="020B0503020204020204" pitchFamily="34" charset="-122"/>
              </a:rPr>
              <a:t>中对特定位置的单词、单词词性、树结构等抽取信息构造特征向量的方法</a:t>
            </a:r>
          </a:p>
        </p:txBody>
      </p:sp>
      <p:pic>
        <p:nvPicPr>
          <p:cNvPr id="5" name="Picture 4">
            <a:extLst>
              <a:ext uri="{FF2B5EF4-FFF2-40B4-BE49-F238E27FC236}">
                <a16:creationId xmlns:a16="http://schemas.microsoft.com/office/drawing/2014/main" id="{FBC48841-2F4C-FA10-B1CF-3B4B65EFC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2330450"/>
            <a:ext cx="6972300" cy="4025900"/>
          </a:xfrm>
          <a:prstGeom prst="rect">
            <a:avLst/>
          </a:prstGeom>
        </p:spPr>
      </p:pic>
    </p:spTree>
    <p:extLst>
      <p:ext uri="{BB962C8B-B14F-4D97-AF65-F5344CB8AC3E}">
        <p14:creationId xmlns:p14="http://schemas.microsoft.com/office/powerpoint/2010/main" val="126839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030287"/>
            <a:ext cx="11195049" cy="4659737"/>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根据不同成分之间是否可以进行相互替代而</a:t>
            </a:r>
            <a:r>
              <a:rPr lang="zh-CN" altLang="en-US" sz="2800" b="1" dirty="0">
                <a:latin typeface="Microsoft YaHei" panose="020B0503020204020204" pitchFamily="34" charset="-122"/>
                <a:ea typeface="Microsoft YaHei" panose="020B0503020204020204" pitchFamily="34" charset="-122"/>
              </a:rPr>
              <a:t>不会影响句子语法正确性</a:t>
            </a:r>
            <a:r>
              <a:rPr lang="zh-CN" altLang="en-US" sz="2800" dirty="0">
                <a:latin typeface="Microsoft YaHei" panose="020B0503020204020204" pitchFamily="34" charset="-122"/>
                <a:ea typeface="Microsoft YaHei" panose="020B0503020204020204" pitchFamily="34" charset="-122"/>
              </a:rPr>
              <a:t>，可以进一步地将成分进行分类，</a:t>
            </a:r>
            <a:r>
              <a:rPr lang="zh-CN" altLang="en-US" sz="2800" b="1" dirty="0">
                <a:latin typeface="Microsoft YaHei" panose="020B0503020204020204" pitchFamily="34" charset="-122"/>
                <a:ea typeface="Microsoft YaHei" panose="020B0503020204020204" pitchFamily="34" charset="-122"/>
              </a:rPr>
              <a:t>某一类短语就属于一个句法范畴</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Syntactic Category</a:t>
            </a:r>
            <a:r>
              <a:rPr lang="zh-CN" altLang="en-US" sz="2800" dirty="0">
                <a:latin typeface="Microsoft YaHei" panose="020B0503020204020204" pitchFamily="34" charset="-122"/>
                <a:ea typeface="Microsoft YaHei" panose="020B0503020204020204" pitchFamily="34" charset="-122"/>
              </a:rPr>
              <a:t>）。 </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比如“一本小说”、“一所大学”等都属于一个句法范畴：名词短语（</a:t>
            </a:r>
            <a:r>
              <a:rPr lang="en-US" altLang="zh-CN" sz="2800" dirty="0">
                <a:latin typeface="Microsoft YaHei" panose="020B0503020204020204" pitchFamily="34" charset="-122"/>
                <a:ea typeface="Microsoft YaHei" panose="020B0503020204020204" pitchFamily="34" charset="-122"/>
              </a:rPr>
              <a:t>None Phrase</a:t>
            </a:r>
            <a:r>
              <a:rPr lang="zh-CN" altLang="en-US" sz="2800" dirty="0">
                <a:latin typeface="Microsoft YaHei" panose="020B0503020204020204" pitchFamily="34" charset="-122"/>
                <a:ea typeface="Microsoft YaHei" panose="020B0503020204020204" pitchFamily="34" charset="-122"/>
              </a:rPr>
              <a:t>，</a:t>
            </a:r>
            <a:r>
              <a:rPr lang="en-US" altLang="zh-CN" sz="2800" dirty="0">
                <a:latin typeface="Microsoft YaHei" panose="020B0503020204020204" pitchFamily="34" charset="-122"/>
                <a:ea typeface="Microsoft YaHei" panose="020B0503020204020204" pitchFamily="34" charset="-122"/>
              </a:rPr>
              <a:t>NP</a:t>
            </a:r>
            <a:r>
              <a:rPr lang="zh-CN" altLang="en-US" sz="2800" dirty="0">
                <a:latin typeface="Microsoft YaHei" panose="020B0503020204020204" pitchFamily="34" charset="-122"/>
                <a:ea typeface="Microsoft YaHei" panose="020B0503020204020204" pitchFamily="34" charset="-122"/>
              </a:rPr>
              <a:t>）。 </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句法范畴不仅仅包含名词短语（</a:t>
            </a:r>
            <a:r>
              <a:rPr lang="en-US" altLang="zh-CN" sz="2800" dirty="0">
                <a:latin typeface="Microsoft YaHei" panose="020B0503020204020204" pitchFamily="34" charset="-122"/>
                <a:ea typeface="Microsoft YaHei" panose="020B0503020204020204" pitchFamily="34" charset="-122"/>
              </a:rPr>
              <a:t>NP</a:t>
            </a:r>
            <a:r>
              <a:rPr lang="zh-CN" altLang="en-US" sz="2800" dirty="0">
                <a:latin typeface="Microsoft YaHei" panose="020B0503020204020204" pitchFamily="34" charset="-122"/>
                <a:ea typeface="Microsoft YaHei" panose="020B0503020204020204" pitchFamily="34" charset="-122"/>
              </a:rPr>
              <a:t>）、动词短语（</a:t>
            </a:r>
            <a:r>
              <a:rPr lang="en-US" altLang="zh-CN" sz="2800" dirty="0">
                <a:latin typeface="Microsoft YaHei" panose="020B0503020204020204" pitchFamily="34" charset="-122"/>
                <a:ea typeface="Microsoft YaHei" panose="020B0503020204020204" pitchFamily="34" charset="-122"/>
              </a:rPr>
              <a:t>VP</a:t>
            </a:r>
            <a:r>
              <a:rPr lang="zh-CN" altLang="en-US" sz="2800" dirty="0">
                <a:latin typeface="Microsoft YaHei" panose="020B0503020204020204" pitchFamily="34" charset="-122"/>
                <a:ea typeface="Microsoft YaHei" panose="020B0503020204020204" pitchFamily="34" charset="-122"/>
              </a:rPr>
              <a:t>）、介词短语（</a:t>
            </a:r>
            <a:r>
              <a:rPr lang="en-US" altLang="zh-CN" sz="2800" dirty="0">
                <a:latin typeface="Microsoft YaHei" panose="020B0503020204020204" pitchFamily="34" charset="-122"/>
                <a:ea typeface="Microsoft YaHei" panose="020B0503020204020204" pitchFamily="34" charset="-122"/>
              </a:rPr>
              <a:t>PP</a:t>
            </a:r>
            <a:r>
              <a:rPr lang="zh-CN" altLang="en-US" sz="2800" dirty="0">
                <a:latin typeface="Microsoft YaHei" panose="020B0503020204020204" pitchFamily="34" charset="-122"/>
                <a:ea typeface="Microsoft YaHei" panose="020B0503020204020204" pitchFamily="34" charset="-122"/>
              </a:rPr>
              <a:t>）等短语范畴，也包含名词（</a:t>
            </a:r>
            <a:r>
              <a:rPr lang="en-US" altLang="zh-CN" sz="2800" dirty="0">
                <a:latin typeface="Microsoft YaHei" panose="020B0503020204020204" pitchFamily="34" charset="-122"/>
                <a:ea typeface="Microsoft YaHei" panose="020B0503020204020204" pitchFamily="34" charset="-122"/>
              </a:rPr>
              <a:t>N</a:t>
            </a:r>
            <a:r>
              <a:rPr lang="zh-CN" altLang="en-US" sz="2800" dirty="0">
                <a:latin typeface="Microsoft YaHei" panose="020B0503020204020204" pitchFamily="34" charset="-122"/>
                <a:ea typeface="Microsoft YaHei" panose="020B0503020204020204" pitchFamily="34" charset="-122"/>
              </a:rPr>
              <a:t>）、动词（</a:t>
            </a:r>
            <a:r>
              <a:rPr lang="en-US" altLang="zh-CN" sz="2800" dirty="0">
                <a:latin typeface="Microsoft YaHei" panose="020B0503020204020204" pitchFamily="34" charset="-122"/>
                <a:ea typeface="Microsoft YaHei" panose="020B0503020204020204" pitchFamily="34" charset="-122"/>
              </a:rPr>
              <a:t>V</a:t>
            </a:r>
            <a:r>
              <a:rPr lang="zh-CN" altLang="en-US" sz="2800" dirty="0">
                <a:latin typeface="Microsoft YaHei" panose="020B0503020204020204" pitchFamily="34" charset="-122"/>
                <a:ea typeface="Microsoft YaHei" panose="020B0503020204020204" pitchFamily="34" charset="-122"/>
              </a:rPr>
              <a:t>）、形容词（</a:t>
            </a:r>
            <a:r>
              <a:rPr lang="en-US" altLang="zh-CN" sz="2800" dirty="0">
                <a:latin typeface="Microsoft YaHei" panose="020B0503020204020204" pitchFamily="34" charset="-122"/>
                <a:ea typeface="Microsoft YaHei" panose="020B0503020204020204" pitchFamily="34" charset="-122"/>
              </a:rPr>
              <a:t>Adj</a:t>
            </a:r>
            <a:r>
              <a:rPr lang="zh-CN" altLang="en-US" sz="2800" dirty="0">
                <a:latin typeface="Microsoft YaHei" panose="020B0503020204020204" pitchFamily="34" charset="-122"/>
                <a:ea typeface="Microsoft YaHei" panose="020B0503020204020204" pitchFamily="34" charset="-122"/>
              </a:rPr>
              <a:t>）等词汇范畴。除此之外还包含功能范畴（包括冠词、助动词等）。</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359794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基于神经网络的转移依存句法分析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a:p>
        </p:txBody>
      </p:sp>
      <p:sp>
        <p:nvSpPr>
          <p:cNvPr id="6" name="TextBox 5">
            <a:extLst>
              <a:ext uri="{FF2B5EF4-FFF2-40B4-BE49-F238E27FC236}">
                <a16:creationId xmlns:a16="http://schemas.microsoft.com/office/drawing/2014/main" id="{DF0BBF1F-8B0F-8BB9-2C72-A0EC885304B4}"/>
              </a:ext>
            </a:extLst>
          </p:cNvPr>
          <p:cNvSpPr txBox="1"/>
          <p:nvPr/>
        </p:nvSpPr>
        <p:spPr>
          <a:xfrm>
            <a:off x="377825" y="1009619"/>
            <a:ext cx="6096000" cy="461665"/>
          </a:xfrm>
          <a:prstGeom prst="rect">
            <a:avLst/>
          </a:prstGeom>
          <a:noFill/>
        </p:spPr>
        <p:txBody>
          <a:bodyPr wrap="square">
            <a:spAutoFit/>
          </a:bodyPr>
          <a:lstStyle/>
          <a:p>
            <a:r>
              <a:rPr lang="en-CN" sz="2400" dirty="0">
                <a:latin typeface="Microsoft YaHei" panose="020B0503020204020204" pitchFamily="34" charset="-122"/>
                <a:ea typeface="Microsoft YaHei" panose="020B0503020204020204" pitchFamily="34" charset="-122"/>
              </a:rPr>
              <a:t>基于前馈神经网络的方法</a:t>
            </a:r>
          </a:p>
        </p:txBody>
      </p:sp>
      <p:pic>
        <p:nvPicPr>
          <p:cNvPr id="8" name="Picture 7">
            <a:extLst>
              <a:ext uri="{FF2B5EF4-FFF2-40B4-BE49-F238E27FC236}">
                <a16:creationId xmlns:a16="http://schemas.microsoft.com/office/drawing/2014/main" id="{CD019A3B-2F76-21A7-CFE1-351286D2E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149" y="1782080"/>
            <a:ext cx="7748371" cy="3695700"/>
          </a:xfrm>
          <a:prstGeom prst="rect">
            <a:avLst/>
          </a:prstGeom>
        </p:spPr>
      </p:pic>
      <p:sp>
        <p:nvSpPr>
          <p:cNvPr id="10" name="TextBox 9">
            <a:extLst>
              <a:ext uri="{FF2B5EF4-FFF2-40B4-BE49-F238E27FC236}">
                <a16:creationId xmlns:a16="http://schemas.microsoft.com/office/drawing/2014/main" id="{A74CE9A7-111F-FA60-511B-E460D0F8232C}"/>
              </a:ext>
            </a:extLst>
          </p:cNvPr>
          <p:cNvSpPr txBox="1"/>
          <p:nvPr/>
        </p:nvSpPr>
        <p:spPr>
          <a:xfrm>
            <a:off x="2497137" y="5848381"/>
            <a:ext cx="7432675" cy="400110"/>
          </a:xfrm>
          <a:prstGeom prst="rect">
            <a:avLst/>
          </a:prstGeom>
          <a:noFill/>
        </p:spPr>
        <p:txBody>
          <a:bodyPr wrap="square">
            <a:spAutoFit/>
          </a:bodyPr>
          <a:lstStyle/>
          <a:p>
            <a:pPr algn="ctr"/>
            <a:r>
              <a:rPr lang="en-US"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3.24</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基于神经网络的依存句法分析算法神经网络结构图</a:t>
            </a:r>
          </a:p>
        </p:txBody>
      </p:sp>
    </p:spTree>
    <p:extLst>
      <p:ext uri="{BB962C8B-B14F-4D97-AF65-F5344CB8AC3E}">
        <p14:creationId xmlns:p14="http://schemas.microsoft.com/office/powerpoint/2010/main" val="5501679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基于神经网络的转移依存句法分析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71</a:t>
            </a:fld>
            <a:endParaRPr lang="zh-CN" altLang="en-US"/>
          </a:p>
        </p:txBody>
      </p:sp>
      <p:sp>
        <p:nvSpPr>
          <p:cNvPr id="6" name="TextBox 5">
            <a:extLst>
              <a:ext uri="{FF2B5EF4-FFF2-40B4-BE49-F238E27FC236}">
                <a16:creationId xmlns:a16="http://schemas.microsoft.com/office/drawing/2014/main" id="{DF0BBF1F-8B0F-8BB9-2C72-A0EC885304B4}"/>
              </a:ext>
            </a:extLst>
          </p:cNvPr>
          <p:cNvSpPr txBox="1"/>
          <p:nvPr/>
        </p:nvSpPr>
        <p:spPr>
          <a:xfrm>
            <a:off x="377825" y="1009619"/>
            <a:ext cx="609600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基于堆栈长短时记忆网络的方法</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2F638CEC-F95A-51F5-EF5E-99BF3C301C88}"/>
              </a:ext>
            </a:extLst>
          </p:cNvPr>
          <p:cNvSpPr txBox="1"/>
          <p:nvPr/>
        </p:nvSpPr>
        <p:spPr>
          <a:xfrm>
            <a:off x="825499" y="1674336"/>
            <a:ext cx="10988675" cy="1487971"/>
          </a:xfrm>
          <a:prstGeom prst="rect">
            <a:avLst/>
          </a:prstGeom>
          <a:noFill/>
        </p:spPr>
        <p:txBody>
          <a:bodyPr wrap="square">
            <a:spAutoFit/>
          </a:bodyPr>
          <a:lstStyle/>
          <a:p>
            <a:pPr>
              <a:lnSpc>
                <a:spcPct val="130000"/>
              </a:lnSpc>
            </a:pPr>
            <a:r>
              <a:rPr lang="zh-CN" altLang="en-US" sz="2400" b="0" i="0" dirty="0">
                <a:effectLst/>
                <a:latin typeface="Microsoft YaHei" panose="020B0503020204020204" pitchFamily="34" charset="-122"/>
                <a:ea typeface="Microsoft YaHei" panose="020B0503020204020204" pitchFamily="34" charset="-122"/>
              </a:rPr>
              <a:t>基于转移的依存句法分析中需要使用堆栈完成句法分析，因此堆栈长短时记忆网络针对堆栈的压栈（</a:t>
            </a:r>
            <a:r>
              <a:rPr lang="en-US" sz="2400" b="0" i="0" dirty="0">
                <a:effectLst/>
                <a:latin typeface="Microsoft YaHei" panose="020B0503020204020204" pitchFamily="34" charset="-122"/>
                <a:ea typeface="Microsoft YaHei" panose="020B0503020204020204" pitchFamily="34" charset="-122"/>
              </a:rPr>
              <a:t>push）</a:t>
            </a:r>
            <a:r>
              <a:rPr lang="zh-CN" altLang="en-US" sz="2400" b="0" i="0" dirty="0">
                <a:effectLst/>
                <a:latin typeface="Microsoft YaHei" panose="020B0503020204020204" pitchFamily="34" charset="-122"/>
                <a:ea typeface="Microsoft YaHei" panose="020B0503020204020204" pitchFamily="34" charset="-122"/>
              </a:rPr>
              <a:t>和出栈（</a:t>
            </a:r>
            <a:r>
              <a:rPr lang="en-US" sz="2400" b="0" i="0" dirty="0">
                <a:effectLst/>
                <a:latin typeface="Microsoft YaHei" panose="020B0503020204020204" pitchFamily="34" charset="-122"/>
                <a:ea typeface="Microsoft YaHei" panose="020B0503020204020204" pitchFamily="34" charset="-122"/>
              </a:rPr>
              <a:t>pop）</a:t>
            </a:r>
            <a:r>
              <a:rPr lang="zh-CN" altLang="en-US" sz="2400" b="0" i="0" dirty="0">
                <a:effectLst/>
                <a:latin typeface="Microsoft YaHei" panose="020B0503020204020204" pitchFamily="34" charset="-122"/>
                <a:ea typeface="Microsoft YaHei" panose="020B0503020204020204" pitchFamily="34" charset="-122"/>
              </a:rPr>
              <a:t>操作，增加了“栈指针”（</a:t>
            </a:r>
            <a:r>
              <a:rPr lang="en-US" sz="2400" b="0" i="0" dirty="0">
                <a:effectLst/>
                <a:latin typeface="Microsoft YaHei" panose="020B0503020204020204" pitchFamily="34" charset="-122"/>
                <a:ea typeface="Microsoft YaHei" panose="020B0503020204020204" pitchFamily="34" charset="-122"/>
              </a:rPr>
              <a:t>stack pointer）</a:t>
            </a:r>
            <a:r>
              <a:rPr lang="zh-CN" altLang="en-US" sz="2400" b="0" i="0" dirty="0">
                <a:effectLst/>
                <a:latin typeface="Microsoft YaHei" panose="020B0503020204020204" pitchFamily="34" charset="-122"/>
                <a:ea typeface="Microsoft YaHei" panose="020B0503020204020204" pitchFamily="34" charset="-122"/>
              </a:rPr>
              <a:t>来扩充 </a:t>
            </a:r>
            <a:r>
              <a:rPr lang="en-US" sz="2400" b="0" i="0" dirty="0">
                <a:effectLst/>
                <a:latin typeface="Microsoft YaHei" panose="020B0503020204020204" pitchFamily="34" charset="-122"/>
                <a:ea typeface="Microsoft YaHei" panose="020B0503020204020204" pitchFamily="34" charset="-122"/>
              </a:rPr>
              <a:t>LSTM。</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637380A0-81F9-3FE6-59E8-9E00B7C6F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06" y="3365359"/>
            <a:ext cx="10038807" cy="2383314"/>
          </a:xfrm>
          <a:prstGeom prst="rect">
            <a:avLst/>
          </a:prstGeom>
        </p:spPr>
      </p:pic>
      <p:sp>
        <p:nvSpPr>
          <p:cNvPr id="11" name="TextBox 10">
            <a:extLst>
              <a:ext uri="{FF2B5EF4-FFF2-40B4-BE49-F238E27FC236}">
                <a16:creationId xmlns:a16="http://schemas.microsoft.com/office/drawing/2014/main" id="{2F2AE580-58B5-CAE2-F222-5E17669B88B8}"/>
              </a:ext>
            </a:extLst>
          </p:cNvPr>
          <p:cNvSpPr txBox="1"/>
          <p:nvPr/>
        </p:nvSpPr>
        <p:spPr>
          <a:xfrm>
            <a:off x="3048000" y="6094352"/>
            <a:ext cx="6096000" cy="400110"/>
          </a:xfrm>
          <a:prstGeom prst="rect">
            <a:avLst/>
          </a:prstGeom>
          <a:noFill/>
        </p:spPr>
        <p:txBody>
          <a:bodyPr wrap="square">
            <a:spAutoFit/>
          </a:bodyPr>
          <a:lstStyle/>
          <a:p>
            <a:pPr algn="ctr"/>
            <a:r>
              <a:rPr lang="en-US"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3.25</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堆栈长短时记忆网络压栈和出栈操作样例</a:t>
            </a:r>
          </a:p>
        </p:txBody>
      </p:sp>
    </p:spTree>
    <p:extLst>
      <p:ext uri="{BB962C8B-B14F-4D97-AF65-F5344CB8AC3E}">
        <p14:creationId xmlns:p14="http://schemas.microsoft.com/office/powerpoint/2010/main" val="3529954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基于神经网络的转移依存句法分析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72</a:t>
            </a:fld>
            <a:endParaRPr lang="zh-CN" altLang="en-US"/>
          </a:p>
        </p:txBody>
      </p:sp>
      <p:sp>
        <p:nvSpPr>
          <p:cNvPr id="6" name="TextBox 5">
            <a:extLst>
              <a:ext uri="{FF2B5EF4-FFF2-40B4-BE49-F238E27FC236}">
                <a16:creationId xmlns:a16="http://schemas.microsoft.com/office/drawing/2014/main" id="{DF0BBF1F-8B0F-8BB9-2C72-A0EC885304B4}"/>
              </a:ext>
            </a:extLst>
          </p:cNvPr>
          <p:cNvSpPr txBox="1"/>
          <p:nvPr/>
        </p:nvSpPr>
        <p:spPr>
          <a:xfrm>
            <a:off x="377825" y="1009619"/>
            <a:ext cx="609600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基于堆栈长短时记忆网络的方法</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637380A0-81F9-3FE6-59E8-9E00B7C6F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07" y="1892964"/>
            <a:ext cx="6785594" cy="1610968"/>
          </a:xfrm>
          <a:prstGeom prst="rect">
            <a:avLst/>
          </a:prstGeom>
        </p:spPr>
      </p:pic>
      <p:sp>
        <p:nvSpPr>
          <p:cNvPr id="11" name="TextBox 10">
            <a:extLst>
              <a:ext uri="{FF2B5EF4-FFF2-40B4-BE49-F238E27FC236}">
                <a16:creationId xmlns:a16="http://schemas.microsoft.com/office/drawing/2014/main" id="{2F2AE580-58B5-CAE2-F222-5E17669B88B8}"/>
              </a:ext>
            </a:extLst>
          </p:cNvPr>
          <p:cNvSpPr txBox="1"/>
          <p:nvPr/>
        </p:nvSpPr>
        <p:spPr>
          <a:xfrm>
            <a:off x="431802" y="4021078"/>
            <a:ext cx="11382373" cy="2053832"/>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带有单个元素的堆栈</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左侧</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、堆栈执行出栈操作的结果</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中部</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，以及此后堆栈使用压栈操作的结果</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右侧</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最底层代表堆栈的内容</a:t>
            </a:r>
            <a:r>
              <a:rPr lang="zh-CN" altLang="en-US" sz="2000" dirty="0">
                <a:latin typeface="Microsoft YaHei" panose="020B0503020204020204" pitchFamily="34" charset="-122"/>
                <a:ea typeface="Microsoft YaHei" panose="020B0503020204020204" pitchFamily="34" charset="-122"/>
              </a:rPr>
              <a:t>，是</a:t>
            </a:r>
            <a:r>
              <a:rPr lang="en-US" sz="2000" dirty="0">
                <a:latin typeface="Microsoft YaHei" panose="020B0503020204020204" pitchFamily="34" charset="-122"/>
                <a:ea typeface="Microsoft YaHei" panose="020B0503020204020204" pitchFamily="34" charset="-122"/>
              </a:rPr>
              <a:t>Stack-LSTM</a:t>
            </a:r>
            <a:r>
              <a:rPr lang="zh-CN" altLang="en-US" sz="2000" dirty="0">
                <a:latin typeface="Microsoft YaHei" panose="020B0503020204020204" pitchFamily="34" charset="-122"/>
                <a:ea typeface="Microsoft YaHei" panose="020B0503020204020204" pitchFamily="34" charset="-122"/>
              </a:rPr>
              <a:t>的输入，</a:t>
            </a:r>
            <a:r>
              <a:rPr lang="zh-CN" altLang="en-US" sz="2000" b="1" dirty="0">
                <a:latin typeface="Microsoft YaHei" panose="020B0503020204020204" pitchFamily="34" charset="-122"/>
                <a:ea typeface="Microsoft YaHei" panose="020B0503020204020204" pitchFamily="34" charset="-122"/>
              </a:rPr>
              <a:t>中间层是</a:t>
            </a:r>
            <a:r>
              <a:rPr lang="en-US" sz="2000" b="1" dirty="0">
                <a:latin typeface="Microsoft YaHei" panose="020B0503020204020204" pitchFamily="34" charset="-122"/>
                <a:ea typeface="Microsoft YaHei" panose="020B0503020204020204" pitchFamily="34" charset="-122"/>
              </a:rPr>
              <a:t>LSTM</a:t>
            </a:r>
            <a:r>
              <a:rPr lang="zh-CN" altLang="en-US" sz="2000" b="1" dirty="0">
                <a:latin typeface="Microsoft YaHei" panose="020B0503020204020204" pitchFamily="34" charset="-122"/>
                <a:ea typeface="Microsoft YaHei" panose="020B0503020204020204" pitchFamily="34" charset="-122"/>
              </a:rPr>
              <a:t>单元</a:t>
            </a:r>
            <a:r>
              <a:rPr lang="zh-CN" altLang="en-US" sz="2000" dirty="0">
                <a:latin typeface="Microsoft YaHei" panose="020B0503020204020204" pitchFamily="34" charset="-122"/>
                <a:ea typeface="Microsoft YaHei" panose="020B0503020204020204" pitchFamily="34" charset="-122"/>
              </a:rPr>
              <a:t>，</a:t>
            </a:r>
            <a:r>
              <a:rPr lang="zh-CN" altLang="en-US" sz="2000" b="1" dirty="0">
                <a:latin typeface="Microsoft YaHei" panose="020B0503020204020204" pitchFamily="34" charset="-122"/>
                <a:ea typeface="Microsoft YaHei" panose="020B0503020204020204" pitchFamily="34" charset="-122"/>
              </a:rPr>
              <a:t>上层是输出层</a:t>
            </a:r>
            <a:r>
              <a:rPr lang="zh-CN" altLang="en-US" sz="2000" dirty="0">
                <a:latin typeface="Microsoft YaHei" panose="020B0503020204020204" pitchFamily="34" charset="-122"/>
                <a:ea typeface="Microsoft YaHei" panose="020B0503020204020204" pitchFamily="34" charset="-122"/>
              </a:rPr>
              <a:t>。使用堆栈指针指向的位置作为输出表示。通过上述操作我们可以看到，</a:t>
            </a:r>
            <a:r>
              <a:rPr lang="zh-CN" altLang="en-US" sz="2000" b="1" dirty="0">
                <a:latin typeface="Microsoft YaHei" panose="020B0503020204020204" pitchFamily="34" charset="-122"/>
                <a:ea typeface="Microsoft YaHei" panose="020B0503020204020204" pitchFamily="34" charset="-122"/>
              </a:rPr>
              <a:t>在执行出栈操作时</a:t>
            </a:r>
            <a:r>
              <a:rPr lang="zh-CN" altLang="en-US" sz="2000" dirty="0">
                <a:latin typeface="Microsoft YaHei" panose="020B0503020204020204" pitchFamily="34" charset="-122"/>
                <a:ea typeface="Microsoft YaHei" panose="020B0503020204020204" pitchFamily="34" charset="-122"/>
              </a:rPr>
              <a:t>，</a:t>
            </a:r>
            <a:r>
              <a:rPr lang="en-US" sz="2000" dirty="0">
                <a:latin typeface="Microsoft YaHei" panose="020B0503020204020204" pitchFamily="34" charset="-122"/>
                <a:ea typeface="Microsoft YaHei" panose="020B0503020204020204" pitchFamily="34" charset="-122"/>
              </a:rPr>
              <a:t>Stack-LSTM</a:t>
            </a:r>
            <a:r>
              <a:rPr lang="zh-CN" altLang="en-US" sz="2000" dirty="0">
                <a:latin typeface="Microsoft YaHei" panose="020B0503020204020204" pitchFamily="34" charset="-122"/>
                <a:ea typeface="Microsoft YaHei" panose="020B0503020204020204" pitchFamily="34" charset="-122"/>
              </a:rPr>
              <a:t>中间层</a:t>
            </a:r>
            <a:r>
              <a:rPr lang="en-US"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单元并不发生改变，仅是修改堆栈指针</a:t>
            </a:r>
            <a:r>
              <a:rPr lang="en-US" sz="2000" dirty="0">
                <a:latin typeface="Microsoft YaHei" panose="020B0503020204020204" pitchFamily="34" charset="-122"/>
                <a:ea typeface="Microsoft YaHei" panose="020B0503020204020204" pitchFamily="34" charset="-122"/>
              </a:rPr>
              <a:t>TOP</a:t>
            </a:r>
            <a:r>
              <a:rPr lang="zh-CN" altLang="en-US" sz="2000" dirty="0">
                <a:latin typeface="Microsoft YaHei" panose="020B0503020204020204" pitchFamily="34" charset="-122"/>
                <a:ea typeface="Microsoft YaHei" panose="020B0503020204020204" pitchFamily="34" charset="-122"/>
              </a:rPr>
              <a:t>的位置。</a:t>
            </a:r>
            <a:r>
              <a:rPr lang="zh-CN" altLang="en-US" sz="2000" b="1" dirty="0">
                <a:latin typeface="Microsoft YaHei" panose="020B0503020204020204" pitchFamily="34" charset="-122"/>
                <a:ea typeface="Microsoft YaHei" panose="020B0503020204020204" pitchFamily="34" charset="-122"/>
              </a:rPr>
              <a:t>在执行压栈操作时</a:t>
            </a:r>
            <a:r>
              <a:rPr lang="zh-CN" altLang="en-US" sz="2000" dirty="0">
                <a:latin typeface="Microsoft YaHei" panose="020B0503020204020204" pitchFamily="34" charset="-122"/>
                <a:ea typeface="Microsoft YaHei" panose="020B0503020204020204" pitchFamily="34" charset="-122"/>
              </a:rPr>
              <a:t>，新增加的元素增加在最右端，并与前一个</a:t>
            </a:r>
            <a:r>
              <a:rPr lang="en-US" sz="2000" dirty="0">
                <a:latin typeface="Microsoft YaHei" panose="020B0503020204020204" pitchFamily="34" charset="-122"/>
                <a:ea typeface="Microsoft YaHei" panose="020B0503020204020204" pitchFamily="34" charset="-122"/>
              </a:rPr>
              <a:t>TOP</a:t>
            </a:r>
            <a:r>
              <a:rPr lang="zh-CN" altLang="en-US" sz="2000" dirty="0">
                <a:latin typeface="Microsoft YaHei" panose="020B0503020204020204" pitchFamily="34" charset="-122"/>
                <a:ea typeface="Microsoft YaHei" panose="020B0503020204020204" pitchFamily="34" charset="-122"/>
              </a:rPr>
              <a:t>指针指向的</a:t>
            </a:r>
            <a:r>
              <a:rPr lang="en-US" sz="2000" dirty="0">
                <a:latin typeface="Microsoft YaHei" panose="020B0503020204020204" pitchFamily="34" charset="-122"/>
                <a:ea typeface="Microsoft YaHei" panose="020B0503020204020204" pitchFamily="34" charset="-122"/>
              </a:rPr>
              <a:t>LSTM</a:t>
            </a:r>
            <a:r>
              <a:rPr lang="zh-CN" altLang="en-US" sz="2000" dirty="0">
                <a:latin typeface="Microsoft YaHei" panose="020B0503020204020204" pitchFamily="34" charset="-122"/>
                <a:ea typeface="Microsoft YaHei" panose="020B0503020204020204" pitchFamily="34" charset="-122"/>
              </a:rPr>
              <a:t>单元连接。</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27412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基于神经网络的转移依存句法分析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73</a:t>
            </a:fld>
            <a:endParaRPr lang="zh-CN" altLang="en-US"/>
          </a:p>
        </p:txBody>
      </p:sp>
      <p:sp>
        <p:nvSpPr>
          <p:cNvPr id="6" name="TextBox 5">
            <a:extLst>
              <a:ext uri="{FF2B5EF4-FFF2-40B4-BE49-F238E27FC236}">
                <a16:creationId xmlns:a16="http://schemas.microsoft.com/office/drawing/2014/main" id="{DF0BBF1F-8B0F-8BB9-2C72-A0EC885304B4}"/>
              </a:ext>
            </a:extLst>
          </p:cNvPr>
          <p:cNvSpPr txBox="1"/>
          <p:nvPr/>
        </p:nvSpPr>
        <p:spPr>
          <a:xfrm>
            <a:off x="377825" y="1009619"/>
            <a:ext cx="6096000" cy="461665"/>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基于堆栈长短时记忆网络的方法</a:t>
            </a:r>
            <a:endParaRPr lang="en-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61CCBB63-3C0E-2480-D03B-E2BEC2C0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955" y="2590769"/>
            <a:ext cx="6514089" cy="3860831"/>
          </a:xfrm>
          <a:prstGeom prst="rect">
            <a:avLst/>
          </a:prstGeom>
        </p:spPr>
      </p:pic>
      <p:sp>
        <p:nvSpPr>
          <p:cNvPr id="9" name="TextBox 8">
            <a:extLst>
              <a:ext uri="{FF2B5EF4-FFF2-40B4-BE49-F238E27FC236}">
                <a16:creationId xmlns:a16="http://schemas.microsoft.com/office/drawing/2014/main" id="{AEF86291-6E50-FBA5-B93D-B5442514D4D9}"/>
              </a:ext>
            </a:extLst>
          </p:cNvPr>
          <p:cNvSpPr txBox="1"/>
          <p:nvPr/>
        </p:nvSpPr>
        <p:spPr>
          <a:xfrm>
            <a:off x="2487582" y="6356350"/>
            <a:ext cx="7026275" cy="400110"/>
          </a:xfrm>
          <a:prstGeom prst="rect">
            <a:avLst/>
          </a:prstGeom>
          <a:noFill/>
        </p:spPr>
        <p:txBody>
          <a:bodyPr wrap="square">
            <a:spAutoFit/>
          </a:bodyPr>
          <a:lstStyle/>
          <a:p>
            <a:pPr algn="ctr"/>
            <a:r>
              <a:rPr lang="en-CN" sz="2000" dirty="0">
                <a:latin typeface="Microsoft YaHei" panose="020B0503020204020204" pitchFamily="34" charset="-122"/>
                <a:ea typeface="Microsoft YaHei" panose="020B0503020204020204" pitchFamily="34" charset="-122"/>
              </a:rPr>
              <a:t>图</a:t>
            </a:r>
            <a:r>
              <a:rPr lang="en-US" altLang="zh-CN" sz="2000" dirty="0">
                <a:latin typeface="Microsoft YaHei" panose="020B0503020204020204" pitchFamily="34" charset="-122"/>
                <a:ea typeface="Microsoft YaHei" panose="020B0503020204020204" pitchFamily="34" charset="-122"/>
              </a:rPr>
              <a:t>3.26</a:t>
            </a:r>
            <a:r>
              <a:rPr lang="zh-CN" altLang="en-US" sz="2000" dirty="0">
                <a:latin typeface="Microsoft YaHei" panose="020B0503020204020204" pitchFamily="34" charset="-122"/>
                <a:ea typeface="Microsoft YaHei" panose="020B0503020204020204" pitchFamily="34" charset="-122"/>
              </a:rPr>
              <a:t> </a:t>
            </a:r>
            <a:r>
              <a:rPr lang="en-CN" sz="2000" dirty="0">
                <a:latin typeface="Microsoft YaHei" panose="020B0503020204020204" pitchFamily="34" charset="-122"/>
                <a:ea typeface="Microsoft YaHei" panose="020B0503020204020204" pitchFamily="34" charset="-122"/>
              </a:rPr>
              <a:t>基于堆栈长短时记忆网络的状态表示神经网络结构图</a:t>
            </a:r>
          </a:p>
        </p:txBody>
      </p:sp>
      <p:sp>
        <p:nvSpPr>
          <p:cNvPr id="12" name="TextBox 11">
            <a:extLst>
              <a:ext uri="{FF2B5EF4-FFF2-40B4-BE49-F238E27FC236}">
                <a16:creationId xmlns:a16="http://schemas.microsoft.com/office/drawing/2014/main" id="{BCE8F0BF-ECF9-273B-071A-042183CED31F}"/>
              </a:ext>
            </a:extLst>
          </p:cNvPr>
          <p:cNvSpPr txBox="1"/>
          <p:nvPr/>
        </p:nvSpPr>
        <p:spPr>
          <a:xfrm>
            <a:off x="680728" y="1802884"/>
            <a:ext cx="9771372"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利用三个堆栈长短时记忆网络分别对状态中堆栈、缓存器以及转移动作历史进行表示</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2919617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依存句法分析评价方法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74</a:t>
            </a:fld>
            <a:endParaRPr lang="zh-CN" altLang="en-US"/>
          </a:p>
        </p:txBody>
      </p:sp>
      <p:pic>
        <p:nvPicPr>
          <p:cNvPr id="11" name="Picture 10">
            <a:extLst>
              <a:ext uri="{FF2B5EF4-FFF2-40B4-BE49-F238E27FC236}">
                <a16:creationId xmlns:a16="http://schemas.microsoft.com/office/drawing/2014/main" id="{4309FE0D-B754-F4EA-CD8A-B2654652F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930" y="1472382"/>
            <a:ext cx="10435870" cy="1268520"/>
          </a:xfrm>
          <a:prstGeom prst="rect">
            <a:avLst/>
          </a:prstGeom>
        </p:spPr>
      </p:pic>
      <p:pic>
        <p:nvPicPr>
          <p:cNvPr id="14" name="Picture 13">
            <a:extLst>
              <a:ext uri="{FF2B5EF4-FFF2-40B4-BE49-F238E27FC236}">
                <a16:creationId xmlns:a16="http://schemas.microsoft.com/office/drawing/2014/main" id="{EFDFD92C-67DA-A8A5-903D-2F2ACD130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64" y="2828925"/>
            <a:ext cx="10435871" cy="793750"/>
          </a:xfrm>
          <a:prstGeom prst="rect">
            <a:avLst/>
          </a:prstGeom>
        </p:spPr>
      </p:pic>
      <p:pic>
        <p:nvPicPr>
          <p:cNvPr id="16" name="Picture 15">
            <a:extLst>
              <a:ext uri="{FF2B5EF4-FFF2-40B4-BE49-F238E27FC236}">
                <a16:creationId xmlns:a16="http://schemas.microsoft.com/office/drawing/2014/main" id="{E99A62C5-BF5B-EFA9-C667-542E6531D9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841043"/>
            <a:ext cx="4324350" cy="2831111"/>
          </a:xfrm>
          <a:prstGeom prst="rect">
            <a:avLst/>
          </a:prstGeom>
        </p:spPr>
      </p:pic>
      <p:pic>
        <p:nvPicPr>
          <p:cNvPr id="18" name="Picture 17">
            <a:extLst>
              <a:ext uri="{FF2B5EF4-FFF2-40B4-BE49-F238E27FC236}">
                <a16:creationId xmlns:a16="http://schemas.microsoft.com/office/drawing/2014/main" id="{BCDB58F1-EE52-0A03-2A35-A97647F48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8450" y="4038600"/>
            <a:ext cx="5727700" cy="2108200"/>
          </a:xfrm>
          <a:prstGeom prst="rect">
            <a:avLst/>
          </a:prstGeom>
        </p:spPr>
      </p:pic>
    </p:spTree>
    <p:extLst>
      <p:ext uri="{BB962C8B-B14F-4D97-AF65-F5344CB8AC3E}">
        <p14:creationId xmlns:p14="http://schemas.microsoft.com/office/powerpoint/2010/main" val="3667871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9">
            <a:extLst>
              <a:ext uri="{FF2B5EF4-FFF2-40B4-BE49-F238E27FC236}">
                <a16:creationId xmlns:a16="http://schemas.microsoft.com/office/drawing/2014/main" id="{F3FFE8B9-2767-5278-177D-7C8B48FA88AD}"/>
              </a:ext>
            </a:extLst>
          </p:cNvPr>
          <p:cNvSpPr>
            <a:spLocks noChangeArrowheads="1"/>
          </p:cNvSpPr>
          <p:nvPr/>
        </p:nvSpPr>
        <p:spPr bwMode="auto">
          <a:xfrm>
            <a:off x="749299" y="4920130"/>
            <a:ext cx="5537201" cy="806125"/>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3057901"/>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CN" sz="2000" b="1" dirty="0">
                  <a:solidFill>
                    <a:srgbClr val="0070C0"/>
                  </a:solidFill>
                  <a:latin typeface="微软雅黑" panose="020B0503020204020204" pitchFamily="34" charset="-122"/>
                  <a:ea typeface="微软雅黑" panose="020B0503020204020204" pitchFamily="34" charset="-122"/>
                </a:rPr>
                <a:t>句法概述</a:t>
              </a: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3057902"/>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3" y="376287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成分句法分析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48" y="376287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5848" y="4423278"/>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依存句法分析</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1373" y="4423278"/>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53704" y="1438650"/>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75</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5848" y="5083678"/>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句法分析语料库</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1373" y="5083678"/>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1319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句法分析语料库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76</a:t>
            </a:fld>
            <a:endParaRPr lang="zh-CN" altLang="en-US"/>
          </a:p>
        </p:txBody>
      </p:sp>
      <p:pic>
        <p:nvPicPr>
          <p:cNvPr id="4" name="Picture 3">
            <a:extLst>
              <a:ext uri="{FF2B5EF4-FFF2-40B4-BE49-F238E27FC236}">
                <a16:creationId xmlns:a16="http://schemas.microsoft.com/office/drawing/2014/main" id="{F5728762-4CA5-7C3A-DADA-69A5B70631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00" y="1435100"/>
            <a:ext cx="7670800" cy="4216400"/>
          </a:xfrm>
          <a:prstGeom prst="rect">
            <a:avLst/>
          </a:prstGeom>
        </p:spPr>
      </p:pic>
    </p:spTree>
    <p:extLst>
      <p:ext uri="{BB962C8B-B14F-4D97-AF65-F5344CB8AC3E}">
        <p14:creationId xmlns:p14="http://schemas.microsoft.com/office/powerpoint/2010/main" val="3509831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77</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3905043"/>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句法分析句法分析是句子结构和语义之间的桥梁，具有非常重要的作用，很多自然语言处理算法需要依赖句法分析结果，因此句法分析效果也直接影响到很多自然语言处理应用。句法分析是自然语言处理中长期关注的核心问题之一。</a:t>
            </a:r>
            <a:endParaRPr lang="en-US" altLang="zh-CN" sz="2400" i="0" dirty="0">
              <a:effectLst/>
              <a:latin typeface="Microsoft YaHei" panose="020B0503020204020204" pitchFamily="34" charset="-122"/>
              <a:ea typeface="Microsoft YaHei" panose="020B0503020204020204" pitchFamily="34" charset="-122"/>
            </a:endParaRPr>
          </a:p>
          <a:p>
            <a:pPr>
              <a:lnSpc>
                <a:spcPct val="150000"/>
              </a:lnSpc>
            </a:pPr>
            <a:r>
              <a:rPr lang="zh-CN" altLang="en-US" sz="2400" dirty="0">
                <a:latin typeface="Microsoft YaHei" panose="020B0503020204020204" pitchFamily="34" charset="-122"/>
                <a:ea typeface="Microsoft YaHei" panose="020B0503020204020204" pitchFamily="34" charset="-122"/>
              </a:rPr>
              <a:t>在本章中，句法分析任务限定在得到完整的句法分析树，重点介绍了基于有监督机器学习算法的句法分析方法。对成分句法分析和依存句法分析分别介绍了各类型的分析了评价方法。</a:t>
            </a:r>
          </a:p>
          <a:p>
            <a:pPr>
              <a:lnSpc>
                <a:spcPct val="150000"/>
              </a:lnSpc>
            </a:pP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473868" y="1030287"/>
            <a:ext cx="11195049" cy="5352234"/>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句法范畴之间不是完全对等的，而是</a:t>
            </a:r>
            <a:r>
              <a:rPr lang="zh-CN" altLang="en-US" sz="2800" b="1" dirty="0">
                <a:latin typeface="Microsoft YaHei" panose="020B0503020204020204" pitchFamily="34" charset="-122"/>
                <a:ea typeface="Microsoft YaHei" panose="020B0503020204020204" pitchFamily="34" charset="-122"/>
              </a:rPr>
              <a:t>具有层级关系</a:t>
            </a:r>
            <a:r>
              <a:rPr lang="zh-CN" altLang="en-US" sz="2800" dirty="0">
                <a:latin typeface="Microsoft YaHei" panose="020B0503020204020204" pitchFamily="34" charset="-122"/>
                <a:ea typeface="Microsoft YaHei" panose="020B0503020204020204" pitchFamily="34" charset="-122"/>
              </a:rPr>
              <a:t>。</a:t>
            </a:r>
            <a:endParaRPr lang="en-US" altLang="zh-CN" sz="2800" dirty="0">
              <a:latin typeface="Microsoft YaHei" panose="020B0503020204020204" pitchFamily="34" charset="-122"/>
              <a:ea typeface="Microsoft YaHei" panose="020B0503020204020204" pitchFamily="34" charset="-122"/>
            </a:endParaRPr>
          </a:p>
          <a:p>
            <a:pPr lvl="1"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例如：一个句子可以由一个名词短语和一个动词短语组成，一个名词短语可以由一个限定词和一个名词组成，一个动词短语又可以由一个动词和一个名词短语组成。</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b="1" dirty="0">
                <a:latin typeface="Microsoft YaHei" panose="020B0503020204020204" pitchFamily="34" charset="-122"/>
                <a:ea typeface="Microsoft YaHei" panose="020B0503020204020204" pitchFamily="34" charset="-122"/>
              </a:rPr>
              <a:t>短语结构规则（</a:t>
            </a:r>
            <a:r>
              <a:rPr lang="en-US" altLang="zh-CN" sz="2800" b="1" dirty="0">
                <a:latin typeface="Microsoft YaHei" panose="020B0503020204020204" pitchFamily="34" charset="-122"/>
                <a:ea typeface="Microsoft YaHei" panose="020B0503020204020204" pitchFamily="34" charset="-122"/>
              </a:rPr>
              <a:t>Phrase Structure Rules</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又称改写规则或重写规则，对句法范畴间的关系进行形式化描述。</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通常可以用</a:t>
            </a:r>
            <a:r>
              <a:rPr lang="en-US" altLang="zh-CN" sz="2800" b="1" dirty="0">
                <a:latin typeface="Microsoft YaHei" panose="020B0503020204020204" pitchFamily="34" charset="-122"/>
                <a:ea typeface="Microsoft YaHei" panose="020B0503020204020204" pitchFamily="34" charset="-122"/>
              </a:rPr>
              <a:t>X</a:t>
            </a:r>
            <a:r>
              <a:rPr lang="en-US" altLang="zh-CN" sz="2800" b="1" dirty="0">
                <a:latin typeface="Microsoft YaHei" panose="020B0503020204020204" pitchFamily="34" charset="-122"/>
                <a:ea typeface="Microsoft YaHei" panose="020B0503020204020204" pitchFamily="34" charset="-122"/>
                <a:sym typeface="Wingdings" pitchFamily="2" charset="2"/>
              </a:rPr>
              <a:t>  </a:t>
            </a:r>
            <a:r>
              <a:rPr lang="en-US" altLang="zh-CN" sz="2800" b="1" dirty="0">
                <a:latin typeface="Microsoft YaHei" panose="020B0503020204020204" pitchFamily="34" charset="-122"/>
                <a:ea typeface="Microsoft YaHei" panose="020B0503020204020204" pitchFamily="34" charset="-122"/>
              </a:rPr>
              <a:t>Y Z W </a:t>
            </a:r>
            <a:r>
              <a:rPr lang="en-US" altLang="zh-CN" sz="2800" b="1" baseline="30000" dirty="0">
                <a:latin typeface="Microsoft YaHei" panose="020B0503020204020204" pitchFamily="34" charset="-122"/>
                <a:ea typeface="Microsoft YaHei" panose="020B0503020204020204" pitchFamily="34" charset="-122"/>
              </a:rPr>
              <a:t>…</a:t>
            </a:r>
            <a:r>
              <a:rPr lang="zh-CN" altLang="en-US" sz="2800" b="1" baseline="30000" dirty="0">
                <a:latin typeface="Microsoft YaHei" panose="020B0503020204020204" pitchFamily="34" charset="-122"/>
                <a:ea typeface="Microsoft YaHei" panose="020B0503020204020204" pitchFamily="34" charset="-122"/>
              </a:rPr>
              <a:t> </a:t>
            </a:r>
            <a:r>
              <a:rPr lang="zh-CN" altLang="en-US" sz="2800" dirty="0">
                <a:latin typeface="Microsoft YaHei" panose="020B0503020204020204" pitchFamily="34" charset="-122"/>
                <a:ea typeface="Microsoft YaHei" panose="020B0503020204020204" pitchFamily="34" charset="-122"/>
              </a:rPr>
              <a:t>表示，其中</a:t>
            </a:r>
            <a:r>
              <a:rPr lang="en-US" altLang="zh-CN" sz="2800" dirty="0">
                <a:latin typeface="Microsoft YaHei" panose="020B0503020204020204" pitchFamily="34" charset="-122"/>
                <a:ea typeface="Microsoft YaHei" panose="020B0503020204020204" pitchFamily="34" charset="-122"/>
              </a:rPr>
              <a:t>X</a:t>
            </a:r>
            <a:r>
              <a:rPr lang="zh-CN" altLang="en-US" sz="2800" dirty="0">
                <a:latin typeface="Microsoft YaHei" panose="020B0503020204020204" pitchFamily="34" charset="-122"/>
                <a:ea typeface="Microsoft YaHei" panose="020B0503020204020204" pitchFamily="34" charset="-122"/>
              </a:rPr>
              <a:t>表示短语名称，</a:t>
            </a:r>
            <a:r>
              <a:rPr lang="en-US" altLang="zh-CN" sz="2800" dirty="0">
                <a:latin typeface="Microsoft YaHei" panose="020B0503020204020204" pitchFamily="34" charset="-122"/>
                <a:ea typeface="Microsoft YaHei" panose="020B0503020204020204" pitchFamily="34" charset="-122"/>
                <a:sym typeface="Wingdings" pitchFamily="2" charset="2"/>
              </a:rPr>
              <a:t></a:t>
            </a:r>
            <a:r>
              <a:rPr lang="zh-CN" altLang="en-US" sz="2800" dirty="0">
                <a:latin typeface="Microsoft YaHei" panose="020B0503020204020204" pitchFamily="34" charset="-122"/>
                <a:ea typeface="Microsoft YaHei" panose="020B0503020204020204" pitchFamily="34" charset="-122"/>
              </a:rPr>
              <a:t>表示改写为，</a:t>
            </a:r>
            <a:r>
              <a:rPr lang="en-US" altLang="zh-CN" sz="2800" dirty="0">
                <a:latin typeface="Microsoft YaHei" panose="020B0503020204020204" pitchFamily="34" charset="-122"/>
                <a:ea typeface="Microsoft YaHei" panose="020B0503020204020204" pitchFamily="34" charset="-122"/>
              </a:rPr>
              <a:t>Y Z W</a:t>
            </a:r>
            <a:r>
              <a:rPr lang="en-US" altLang="zh-CN" sz="2800" b="1" baseline="30000"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定义了短语</a:t>
            </a:r>
            <a:r>
              <a:rPr lang="en-US" altLang="zh-CN" sz="2800" dirty="0">
                <a:latin typeface="Microsoft YaHei" panose="020B0503020204020204" pitchFamily="34" charset="-122"/>
                <a:ea typeface="Microsoft YaHei" panose="020B0503020204020204" pitchFamily="34" charset="-122"/>
              </a:rPr>
              <a:t>X</a:t>
            </a:r>
            <a:r>
              <a:rPr lang="zh-CN" altLang="en-US" sz="2800" dirty="0">
                <a:latin typeface="Microsoft YaHei" panose="020B0503020204020204" pitchFamily="34" charset="-122"/>
                <a:ea typeface="Microsoft YaHei" panose="020B0503020204020204" pitchFamily="34" charset="-122"/>
              </a:rPr>
              <a:t>的结构，如果</a:t>
            </a:r>
            <a:r>
              <a:rPr lang="en-US" altLang="zh-CN" sz="2800" dirty="0">
                <a:latin typeface="Microsoft YaHei" panose="020B0503020204020204" pitchFamily="34" charset="-122"/>
                <a:ea typeface="Microsoft YaHei" panose="020B0503020204020204" pitchFamily="34" charset="-122"/>
              </a:rPr>
              <a:t>YZW</a:t>
            </a:r>
            <a:r>
              <a:rPr lang="zh-CN" altLang="en-US" sz="2800" dirty="0">
                <a:latin typeface="Microsoft YaHei" panose="020B0503020204020204" pitchFamily="34" charset="-122"/>
                <a:ea typeface="Microsoft YaHei" panose="020B0503020204020204" pitchFamily="34" charset="-122"/>
              </a:rPr>
              <a:t>是短语，则还需要构造出它们的规则。</a:t>
            </a:r>
            <a:endParaRPr lang="en-US" altLang="zh-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7957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3.1.1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成分语法理论概述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59645" y="1131355"/>
            <a:ext cx="11472709" cy="2353786"/>
          </a:xfrm>
          <a:prstGeom prst="rect">
            <a:avLst/>
          </a:prstGeom>
          <a:noFill/>
        </p:spPr>
        <p:txBody>
          <a:bodyPr wrap="square">
            <a:spAutoFit/>
          </a:bodyPr>
          <a:lstStyle/>
          <a:p>
            <a:pPr>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例如：</a:t>
            </a:r>
            <a:endParaRPr lang="en-US" altLang="zh-CN" sz="2800" dirty="0">
              <a:latin typeface="Microsoft YaHei" panose="020B0503020204020204" pitchFamily="34" charset="-122"/>
              <a:ea typeface="Microsoft YaHei" panose="020B0503020204020204" pitchFamily="34" charset="-122"/>
            </a:endParaRPr>
          </a:p>
          <a:p>
            <a:pPr>
              <a:lnSpc>
                <a:spcPct val="125000"/>
              </a:lnSpc>
              <a:spcBef>
                <a:spcPts val="1200"/>
              </a:spcBef>
            </a:pPr>
            <a:r>
              <a:rPr lang="en-US" sz="2800" b="0" i="0" dirty="0">
                <a:effectLst/>
                <a:latin typeface="Times New Roman" panose="02020603050405020304" pitchFamily="18" charset="0"/>
              </a:rPr>
              <a:t>	( 1 ) S −&gt; NP VP</a:t>
            </a:r>
            <a:br>
              <a:rPr lang="en-US" sz="2800" dirty="0"/>
            </a:br>
            <a:r>
              <a:rPr lang="en-US" sz="2800" dirty="0"/>
              <a:t>	</a:t>
            </a:r>
            <a:r>
              <a:rPr lang="en-US" sz="2800" b="0" i="0" dirty="0">
                <a:effectLst/>
                <a:latin typeface="Times New Roman" panose="02020603050405020304" pitchFamily="18" charset="0"/>
              </a:rPr>
              <a:t>( 2 ) NP −&gt; Det N</a:t>
            </a:r>
            <a:br>
              <a:rPr lang="en-US" sz="2800" dirty="0"/>
            </a:br>
            <a:r>
              <a:rPr lang="en-US" sz="2800" dirty="0"/>
              <a:t>	</a:t>
            </a:r>
            <a:r>
              <a:rPr lang="en-US" sz="2800" b="0" i="0" dirty="0">
                <a:effectLst/>
                <a:latin typeface="Times New Roman" panose="02020603050405020304" pitchFamily="18" charset="0"/>
              </a:rPr>
              <a:t>( 3 ) VP −&gt; V NP</a:t>
            </a:r>
            <a:endParaRPr lang="zh-CN" altLang="en-US" sz="2400" b="0" i="0" dirty="0">
              <a:solidFill>
                <a:srgbClr val="5D6879"/>
              </a:solidFill>
              <a:effectLst/>
              <a:latin typeface="KaiTi_GB2312" panose="02010609030101010101" pitchFamily="49" charset="-122"/>
              <a:ea typeface="KaiTi_GB2312" panose="02010609030101010101" pitchFamily="49" charset="-122"/>
            </a:endParaRPr>
          </a:p>
        </p:txBody>
      </p:sp>
      <p:sp>
        <p:nvSpPr>
          <p:cNvPr id="4" name="TextBox 3">
            <a:extLst>
              <a:ext uri="{FF2B5EF4-FFF2-40B4-BE49-F238E27FC236}">
                <a16:creationId xmlns:a16="http://schemas.microsoft.com/office/drawing/2014/main" id="{84F3958B-6FBC-C45A-C23C-1394D8EBF2D9}"/>
              </a:ext>
            </a:extLst>
          </p:cNvPr>
          <p:cNvSpPr txBox="1"/>
          <p:nvPr/>
        </p:nvSpPr>
        <p:spPr>
          <a:xfrm>
            <a:off x="525152" y="4091287"/>
            <a:ext cx="11235047" cy="1658916"/>
          </a:xfrm>
          <a:prstGeom prst="rect">
            <a:avLst/>
          </a:prstGeom>
          <a:noFill/>
        </p:spPr>
        <p:txBody>
          <a:bodyPr wrap="square">
            <a:spAutoFit/>
          </a:bodyPr>
          <a:lstStyle/>
          <a:p>
            <a:pPr>
              <a:lnSpc>
                <a:spcPct val="125000"/>
              </a:lnSpc>
              <a:spcBef>
                <a:spcPts val="1200"/>
              </a:spcBef>
            </a:pPr>
            <a:r>
              <a:rPr lang="zh-CN" altLang="en-US" sz="2800" b="1" dirty="0">
                <a:latin typeface="Microsoft YaHei" panose="020B0503020204020204" pitchFamily="34" charset="-122"/>
                <a:ea typeface="Microsoft YaHei" panose="020B0503020204020204" pitchFamily="34" charset="-122"/>
              </a:rPr>
              <a:t>成分语法</a:t>
            </a:r>
            <a:r>
              <a:rPr lang="zh-CN" altLang="en-US" sz="2800" dirty="0">
                <a:latin typeface="Microsoft YaHei" panose="020B0503020204020204" pitchFamily="34" charset="-122"/>
                <a:ea typeface="Microsoft YaHei" panose="020B0503020204020204" pitchFamily="34" charset="-122"/>
              </a:rPr>
              <a:t>就是由句法范畴以及短语结构规则定义的语法。由于短语结构规则具有递归性，可以使短语和句子无限循环组合。这也说明了语言的创造性和无限性。</a:t>
            </a:r>
            <a:endParaRPr lang="en-CN" sz="2800" dirty="0">
              <a:latin typeface="Microsoft YaHei" panose="020B0503020204020204" pitchFamily="34" charset="-122"/>
              <a:ea typeface="Microsoft YaHei" panose="020B0503020204020204" pitchFamily="34" charset="-122"/>
            </a:endParaRPr>
          </a:p>
        </p:txBody>
      </p:sp>
      <p:pic>
        <p:nvPicPr>
          <p:cNvPr id="3" name="Picture 2">
            <a:extLst>
              <a:ext uri="{FF2B5EF4-FFF2-40B4-BE49-F238E27FC236}">
                <a16:creationId xmlns:a16="http://schemas.microsoft.com/office/drawing/2014/main" id="{3241B7B7-7704-379E-A632-F0BD7606F7C7}"/>
              </a:ext>
            </a:extLst>
          </p:cNvPr>
          <p:cNvPicPr>
            <a:picLocks noChangeAspect="1"/>
          </p:cNvPicPr>
          <p:nvPr/>
        </p:nvPicPr>
        <p:blipFill>
          <a:blip r:embed="rId3"/>
          <a:stretch>
            <a:fillRect/>
          </a:stretch>
        </p:blipFill>
        <p:spPr>
          <a:xfrm>
            <a:off x="6367462" y="1107797"/>
            <a:ext cx="4876801" cy="3075862"/>
          </a:xfrm>
          <a:prstGeom prst="rect">
            <a:avLst/>
          </a:prstGeom>
        </p:spPr>
      </p:pic>
    </p:spTree>
    <p:extLst>
      <p:ext uri="{BB962C8B-B14F-4D97-AF65-F5344CB8AC3E}">
        <p14:creationId xmlns:p14="http://schemas.microsoft.com/office/powerpoint/2010/main" val="1268023824"/>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7148</TotalTime>
  <Pages>0</Pages>
  <Words>5496</Words>
  <Characters>0</Characters>
  <Application>Microsoft Macintosh PowerPoint</Application>
  <DocSecurity>0</DocSecurity>
  <PresentationFormat>Widescreen</PresentationFormat>
  <Lines>0</Lines>
  <Paragraphs>527</Paragraphs>
  <Slides>77</Slides>
  <Notes>70</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77</vt:i4>
      </vt:variant>
    </vt:vector>
  </HeadingPairs>
  <TitlesOfParts>
    <vt:vector size="98" baseType="lpstr">
      <vt:lpstr>KaiTi_GB2312</vt:lpstr>
      <vt:lpstr>Microsoft YaHei</vt:lpstr>
      <vt:lpstr>Microsoft YaHei</vt:lpstr>
      <vt:lpstr>Arial</vt:lpstr>
      <vt:lpstr>Calibri</vt:lpstr>
      <vt:lpstr>Calibri Light</vt:lpstr>
      <vt:lpstr>Helvetica</vt:lpstr>
      <vt:lpstr>Times New Roman</vt:lpstr>
      <vt:lpstr>Wingdings</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288</cp:revision>
  <dcterms:created xsi:type="dcterms:W3CDTF">2015-08-12T02:06:50Z</dcterms:created>
  <dcterms:modified xsi:type="dcterms:W3CDTF">2023-03-13T03:40:45Z</dcterms:modified>
  <cp:category/>
</cp:coreProperties>
</file>