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5" r:id="rId2"/>
    <p:sldMasterId id="2147483707" r:id="rId3"/>
    <p:sldMasterId id="2147483709" r:id="rId4"/>
    <p:sldMasterId id="2147483710" r:id="rId5"/>
    <p:sldMasterId id="2147483711" r:id="rId6"/>
    <p:sldMasterId id="2147483712" r:id="rId7"/>
    <p:sldMasterId id="2147483713" r:id="rId8"/>
    <p:sldMasterId id="2147483714" r:id="rId9"/>
    <p:sldMasterId id="2147483715" r:id="rId10"/>
    <p:sldMasterId id="2147483716" r:id="rId11"/>
    <p:sldMasterId id="2147483717" r:id="rId12"/>
  </p:sldMasterIdLst>
  <p:notesMasterIdLst>
    <p:notesMasterId r:id="rId109"/>
  </p:notesMasterIdLst>
  <p:sldIdLst>
    <p:sldId id="1118" r:id="rId13"/>
    <p:sldId id="258" r:id="rId14"/>
    <p:sldId id="1286" r:id="rId15"/>
    <p:sldId id="1151" r:id="rId16"/>
    <p:sldId id="1287" r:id="rId17"/>
    <p:sldId id="1288" r:id="rId18"/>
    <p:sldId id="1289" r:id="rId19"/>
    <p:sldId id="1291" r:id="rId20"/>
    <p:sldId id="1290" r:id="rId21"/>
    <p:sldId id="1292" r:id="rId22"/>
    <p:sldId id="1294" r:id="rId23"/>
    <p:sldId id="1293" r:id="rId24"/>
    <p:sldId id="1295" r:id="rId25"/>
    <p:sldId id="1296" r:id="rId26"/>
    <p:sldId id="1297" r:id="rId27"/>
    <p:sldId id="1298" r:id="rId28"/>
    <p:sldId id="1299" r:id="rId29"/>
    <p:sldId id="1300" r:id="rId30"/>
    <p:sldId id="1301" r:id="rId31"/>
    <p:sldId id="1303" r:id="rId32"/>
    <p:sldId id="1302" r:id="rId33"/>
    <p:sldId id="1304" r:id="rId34"/>
    <p:sldId id="1305" r:id="rId35"/>
    <p:sldId id="1306" r:id="rId36"/>
    <p:sldId id="1307" r:id="rId37"/>
    <p:sldId id="1308" r:id="rId38"/>
    <p:sldId id="1309" r:id="rId39"/>
    <p:sldId id="1310" r:id="rId40"/>
    <p:sldId id="1311" r:id="rId41"/>
    <p:sldId id="1312" r:id="rId42"/>
    <p:sldId id="1313" r:id="rId43"/>
    <p:sldId id="1314" r:id="rId44"/>
    <p:sldId id="1315" r:id="rId45"/>
    <p:sldId id="1316" r:id="rId46"/>
    <p:sldId id="1317" r:id="rId47"/>
    <p:sldId id="1318" r:id="rId48"/>
    <p:sldId id="1319" r:id="rId49"/>
    <p:sldId id="1320" r:id="rId50"/>
    <p:sldId id="1321" r:id="rId51"/>
    <p:sldId id="1322" r:id="rId52"/>
    <p:sldId id="1323" r:id="rId53"/>
    <p:sldId id="1324" r:id="rId54"/>
    <p:sldId id="1325" r:id="rId55"/>
    <p:sldId id="1326" r:id="rId56"/>
    <p:sldId id="1327" r:id="rId57"/>
    <p:sldId id="1328" r:id="rId58"/>
    <p:sldId id="1329" r:id="rId59"/>
    <p:sldId id="1330" r:id="rId60"/>
    <p:sldId id="1331" r:id="rId61"/>
    <p:sldId id="1332" r:id="rId62"/>
    <p:sldId id="1333" r:id="rId63"/>
    <p:sldId id="1334" r:id="rId64"/>
    <p:sldId id="1335" r:id="rId65"/>
    <p:sldId id="1336" r:id="rId66"/>
    <p:sldId id="1337" r:id="rId67"/>
    <p:sldId id="1338" r:id="rId68"/>
    <p:sldId id="1340" r:id="rId69"/>
    <p:sldId id="1341" r:id="rId70"/>
    <p:sldId id="1339" r:id="rId71"/>
    <p:sldId id="1342" r:id="rId72"/>
    <p:sldId id="1343" r:id="rId73"/>
    <p:sldId id="1344" r:id="rId74"/>
    <p:sldId id="1345" r:id="rId75"/>
    <p:sldId id="1346" r:id="rId76"/>
    <p:sldId id="1347" r:id="rId77"/>
    <p:sldId id="1348" r:id="rId78"/>
    <p:sldId id="1349" r:id="rId79"/>
    <p:sldId id="1350" r:id="rId80"/>
    <p:sldId id="1351" r:id="rId81"/>
    <p:sldId id="1352" r:id="rId82"/>
    <p:sldId id="1353" r:id="rId83"/>
    <p:sldId id="1354" r:id="rId84"/>
    <p:sldId id="1355" r:id="rId85"/>
    <p:sldId id="1356" r:id="rId86"/>
    <p:sldId id="1357" r:id="rId87"/>
    <p:sldId id="1358" r:id="rId88"/>
    <p:sldId id="1359" r:id="rId89"/>
    <p:sldId id="1360" r:id="rId90"/>
    <p:sldId id="1361" r:id="rId91"/>
    <p:sldId id="1362" r:id="rId92"/>
    <p:sldId id="1363" r:id="rId93"/>
    <p:sldId id="1364" r:id="rId94"/>
    <p:sldId id="1365" r:id="rId95"/>
    <p:sldId id="1366" r:id="rId96"/>
    <p:sldId id="1367" r:id="rId97"/>
    <p:sldId id="1368" r:id="rId98"/>
    <p:sldId id="1369" r:id="rId99"/>
    <p:sldId id="1370" r:id="rId100"/>
    <p:sldId id="1371" r:id="rId101"/>
    <p:sldId id="1372" r:id="rId102"/>
    <p:sldId id="1373" r:id="rId103"/>
    <p:sldId id="1374" r:id="rId104"/>
    <p:sldId id="1375" r:id="rId105"/>
    <p:sldId id="1376" r:id="rId106"/>
    <p:sldId id="1377" r:id="rId107"/>
    <p:sldId id="295" r:id="rId108"/>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28">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30"/>
    <p:restoredTop sz="83072"/>
  </p:normalViewPr>
  <p:slideViewPr>
    <p:cSldViewPr snapToGrid="0">
      <p:cViewPr varScale="1">
        <p:scale>
          <a:sx n="90" d="100"/>
          <a:sy n="90" d="100"/>
        </p:scale>
        <p:origin x="1184" y="200"/>
      </p:cViewPr>
      <p:guideLst>
        <p:guide orient="horz" pos="2228"/>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theme" Target="theme/theme1.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tableStyles" Target="tableStyles.xml"/><Relationship Id="rId80" Type="http://schemas.openxmlformats.org/officeDocument/2006/relationships/slide" Target="slides/slide68.xml"/><Relationship Id="rId85" Type="http://schemas.openxmlformats.org/officeDocument/2006/relationships/slide" Target="slides/slide73.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notesMaster" Target="notesMasters/notesMaster1.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presProps" Target="presProps.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E2816A-2461-974B-94AD-22AC8A99A301}" type="datetimeFigureOut">
              <a:rPr lang="en-CN" smtClean="0"/>
              <a:t>2023/3/2</a:t>
            </a:fld>
            <a:endParaRPr lang="en-C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FE00A-F7D7-9343-8548-BC7E84834634}" type="slidenum">
              <a:rPr lang="en-CN" smtClean="0"/>
              <a:t>‹#›</a:t>
            </a:fld>
            <a:endParaRPr lang="en-CN"/>
          </a:p>
        </p:txBody>
      </p:sp>
    </p:spTree>
    <p:extLst>
      <p:ext uri="{BB962C8B-B14F-4D97-AF65-F5344CB8AC3E}">
        <p14:creationId xmlns:p14="http://schemas.microsoft.com/office/powerpoint/2010/main" val="803480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a:t>
            </a:fld>
            <a:endParaRPr lang="en-CN"/>
          </a:p>
        </p:txBody>
      </p:sp>
    </p:spTree>
    <p:extLst>
      <p:ext uri="{BB962C8B-B14F-4D97-AF65-F5344CB8AC3E}">
        <p14:creationId xmlns:p14="http://schemas.microsoft.com/office/powerpoint/2010/main" val="2711397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13</a:t>
            </a:fld>
            <a:endParaRPr lang="en-CN"/>
          </a:p>
        </p:txBody>
      </p:sp>
    </p:spTree>
    <p:extLst>
      <p:ext uri="{BB962C8B-B14F-4D97-AF65-F5344CB8AC3E}">
        <p14:creationId xmlns:p14="http://schemas.microsoft.com/office/powerpoint/2010/main" val="3298983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14</a:t>
            </a:fld>
            <a:endParaRPr lang="en-CN"/>
          </a:p>
        </p:txBody>
      </p:sp>
    </p:spTree>
    <p:extLst>
      <p:ext uri="{BB962C8B-B14F-4D97-AF65-F5344CB8AC3E}">
        <p14:creationId xmlns:p14="http://schemas.microsoft.com/office/powerpoint/2010/main" val="1853561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15</a:t>
            </a:fld>
            <a:endParaRPr lang="en-CN"/>
          </a:p>
        </p:txBody>
      </p:sp>
    </p:spTree>
    <p:extLst>
      <p:ext uri="{BB962C8B-B14F-4D97-AF65-F5344CB8AC3E}">
        <p14:creationId xmlns:p14="http://schemas.microsoft.com/office/powerpoint/2010/main" val="49259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16</a:t>
            </a:fld>
            <a:endParaRPr lang="en-CN"/>
          </a:p>
        </p:txBody>
      </p:sp>
    </p:spTree>
    <p:extLst>
      <p:ext uri="{BB962C8B-B14F-4D97-AF65-F5344CB8AC3E}">
        <p14:creationId xmlns:p14="http://schemas.microsoft.com/office/powerpoint/2010/main" val="2194702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17</a:t>
            </a:fld>
            <a:endParaRPr lang="en-CN"/>
          </a:p>
        </p:txBody>
      </p:sp>
    </p:spTree>
    <p:extLst>
      <p:ext uri="{BB962C8B-B14F-4D97-AF65-F5344CB8AC3E}">
        <p14:creationId xmlns:p14="http://schemas.microsoft.com/office/powerpoint/2010/main" val="3697141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18</a:t>
            </a:fld>
            <a:endParaRPr lang="en-CN"/>
          </a:p>
        </p:txBody>
      </p:sp>
    </p:spTree>
    <p:extLst>
      <p:ext uri="{BB962C8B-B14F-4D97-AF65-F5344CB8AC3E}">
        <p14:creationId xmlns:p14="http://schemas.microsoft.com/office/powerpoint/2010/main" val="344186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19</a:t>
            </a:fld>
            <a:endParaRPr lang="en-CN"/>
          </a:p>
        </p:txBody>
      </p:sp>
    </p:spTree>
    <p:extLst>
      <p:ext uri="{BB962C8B-B14F-4D97-AF65-F5344CB8AC3E}">
        <p14:creationId xmlns:p14="http://schemas.microsoft.com/office/powerpoint/2010/main" val="3319548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21</a:t>
            </a:fld>
            <a:endParaRPr lang="en-CN"/>
          </a:p>
        </p:txBody>
      </p:sp>
    </p:spTree>
    <p:extLst>
      <p:ext uri="{BB962C8B-B14F-4D97-AF65-F5344CB8AC3E}">
        <p14:creationId xmlns:p14="http://schemas.microsoft.com/office/powerpoint/2010/main" val="766535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22</a:t>
            </a:fld>
            <a:endParaRPr lang="en-CN"/>
          </a:p>
        </p:txBody>
      </p:sp>
    </p:spTree>
    <p:extLst>
      <p:ext uri="{BB962C8B-B14F-4D97-AF65-F5344CB8AC3E}">
        <p14:creationId xmlns:p14="http://schemas.microsoft.com/office/powerpoint/2010/main" val="2987625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23</a:t>
            </a:fld>
            <a:endParaRPr lang="en-CN"/>
          </a:p>
        </p:txBody>
      </p:sp>
    </p:spTree>
    <p:extLst>
      <p:ext uri="{BB962C8B-B14F-4D97-AF65-F5344CB8AC3E}">
        <p14:creationId xmlns:p14="http://schemas.microsoft.com/office/powerpoint/2010/main" val="761032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a:t>
            </a:fld>
            <a:endParaRPr lang="en-CN"/>
          </a:p>
        </p:txBody>
      </p:sp>
    </p:spTree>
    <p:extLst>
      <p:ext uri="{BB962C8B-B14F-4D97-AF65-F5344CB8AC3E}">
        <p14:creationId xmlns:p14="http://schemas.microsoft.com/office/powerpoint/2010/main" val="1234593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24</a:t>
            </a:fld>
            <a:endParaRPr lang="en-CN"/>
          </a:p>
        </p:txBody>
      </p:sp>
    </p:spTree>
    <p:extLst>
      <p:ext uri="{BB962C8B-B14F-4D97-AF65-F5344CB8AC3E}">
        <p14:creationId xmlns:p14="http://schemas.microsoft.com/office/powerpoint/2010/main" val="2054843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25</a:t>
            </a:fld>
            <a:endParaRPr lang="en-CN"/>
          </a:p>
        </p:txBody>
      </p:sp>
    </p:spTree>
    <p:extLst>
      <p:ext uri="{BB962C8B-B14F-4D97-AF65-F5344CB8AC3E}">
        <p14:creationId xmlns:p14="http://schemas.microsoft.com/office/powerpoint/2010/main" val="3222437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26</a:t>
            </a:fld>
            <a:endParaRPr lang="en-CN"/>
          </a:p>
        </p:txBody>
      </p:sp>
    </p:spTree>
    <p:extLst>
      <p:ext uri="{BB962C8B-B14F-4D97-AF65-F5344CB8AC3E}">
        <p14:creationId xmlns:p14="http://schemas.microsoft.com/office/powerpoint/2010/main" val="2054795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27</a:t>
            </a:fld>
            <a:endParaRPr lang="en-CN"/>
          </a:p>
        </p:txBody>
      </p:sp>
    </p:spTree>
    <p:extLst>
      <p:ext uri="{BB962C8B-B14F-4D97-AF65-F5344CB8AC3E}">
        <p14:creationId xmlns:p14="http://schemas.microsoft.com/office/powerpoint/2010/main" val="32949926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28</a:t>
            </a:fld>
            <a:endParaRPr lang="en-CN"/>
          </a:p>
        </p:txBody>
      </p:sp>
    </p:spTree>
    <p:extLst>
      <p:ext uri="{BB962C8B-B14F-4D97-AF65-F5344CB8AC3E}">
        <p14:creationId xmlns:p14="http://schemas.microsoft.com/office/powerpoint/2010/main" val="193937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29</a:t>
            </a:fld>
            <a:endParaRPr lang="en-CN"/>
          </a:p>
        </p:txBody>
      </p:sp>
    </p:spTree>
    <p:extLst>
      <p:ext uri="{BB962C8B-B14F-4D97-AF65-F5344CB8AC3E}">
        <p14:creationId xmlns:p14="http://schemas.microsoft.com/office/powerpoint/2010/main" val="1241702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30</a:t>
            </a:fld>
            <a:endParaRPr lang="en-CN"/>
          </a:p>
        </p:txBody>
      </p:sp>
    </p:spTree>
    <p:extLst>
      <p:ext uri="{BB962C8B-B14F-4D97-AF65-F5344CB8AC3E}">
        <p14:creationId xmlns:p14="http://schemas.microsoft.com/office/powerpoint/2010/main" val="9965129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32</a:t>
            </a:fld>
            <a:endParaRPr lang="en-CN"/>
          </a:p>
        </p:txBody>
      </p:sp>
    </p:spTree>
    <p:extLst>
      <p:ext uri="{BB962C8B-B14F-4D97-AF65-F5344CB8AC3E}">
        <p14:creationId xmlns:p14="http://schemas.microsoft.com/office/powerpoint/2010/main" val="23588559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33</a:t>
            </a:fld>
            <a:endParaRPr lang="en-CN"/>
          </a:p>
        </p:txBody>
      </p:sp>
    </p:spTree>
    <p:extLst>
      <p:ext uri="{BB962C8B-B14F-4D97-AF65-F5344CB8AC3E}">
        <p14:creationId xmlns:p14="http://schemas.microsoft.com/office/powerpoint/2010/main" val="9199312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34</a:t>
            </a:fld>
            <a:endParaRPr lang="en-CN"/>
          </a:p>
        </p:txBody>
      </p:sp>
    </p:spTree>
    <p:extLst>
      <p:ext uri="{BB962C8B-B14F-4D97-AF65-F5344CB8AC3E}">
        <p14:creationId xmlns:p14="http://schemas.microsoft.com/office/powerpoint/2010/main" val="72848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a:t>
            </a:fld>
            <a:endParaRPr lang="en-CN"/>
          </a:p>
        </p:txBody>
      </p:sp>
    </p:spTree>
    <p:extLst>
      <p:ext uri="{BB962C8B-B14F-4D97-AF65-F5344CB8AC3E}">
        <p14:creationId xmlns:p14="http://schemas.microsoft.com/office/powerpoint/2010/main" val="2156840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35</a:t>
            </a:fld>
            <a:endParaRPr lang="en-CN"/>
          </a:p>
        </p:txBody>
      </p:sp>
    </p:spTree>
    <p:extLst>
      <p:ext uri="{BB962C8B-B14F-4D97-AF65-F5344CB8AC3E}">
        <p14:creationId xmlns:p14="http://schemas.microsoft.com/office/powerpoint/2010/main" val="783606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36</a:t>
            </a:fld>
            <a:endParaRPr lang="en-CN"/>
          </a:p>
        </p:txBody>
      </p:sp>
    </p:spTree>
    <p:extLst>
      <p:ext uri="{BB962C8B-B14F-4D97-AF65-F5344CB8AC3E}">
        <p14:creationId xmlns:p14="http://schemas.microsoft.com/office/powerpoint/2010/main" val="2200090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37</a:t>
            </a:fld>
            <a:endParaRPr lang="en-CN"/>
          </a:p>
        </p:txBody>
      </p:sp>
    </p:spTree>
    <p:extLst>
      <p:ext uri="{BB962C8B-B14F-4D97-AF65-F5344CB8AC3E}">
        <p14:creationId xmlns:p14="http://schemas.microsoft.com/office/powerpoint/2010/main" val="794211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38</a:t>
            </a:fld>
            <a:endParaRPr lang="en-CN"/>
          </a:p>
        </p:txBody>
      </p:sp>
    </p:spTree>
    <p:extLst>
      <p:ext uri="{BB962C8B-B14F-4D97-AF65-F5344CB8AC3E}">
        <p14:creationId xmlns:p14="http://schemas.microsoft.com/office/powerpoint/2010/main" val="22623185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39</a:t>
            </a:fld>
            <a:endParaRPr lang="en-CN"/>
          </a:p>
        </p:txBody>
      </p:sp>
    </p:spTree>
    <p:extLst>
      <p:ext uri="{BB962C8B-B14F-4D97-AF65-F5344CB8AC3E}">
        <p14:creationId xmlns:p14="http://schemas.microsoft.com/office/powerpoint/2010/main" val="2478016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40</a:t>
            </a:fld>
            <a:endParaRPr lang="en-CN"/>
          </a:p>
        </p:txBody>
      </p:sp>
    </p:spTree>
    <p:extLst>
      <p:ext uri="{BB962C8B-B14F-4D97-AF65-F5344CB8AC3E}">
        <p14:creationId xmlns:p14="http://schemas.microsoft.com/office/powerpoint/2010/main" val="2037814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41</a:t>
            </a:fld>
            <a:endParaRPr lang="en-CN"/>
          </a:p>
        </p:txBody>
      </p:sp>
    </p:spTree>
    <p:extLst>
      <p:ext uri="{BB962C8B-B14F-4D97-AF65-F5344CB8AC3E}">
        <p14:creationId xmlns:p14="http://schemas.microsoft.com/office/powerpoint/2010/main" val="4470473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42</a:t>
            </a:fld>
            <a:endParaRPr lang="en-CN"/>
          </a:p>
        </p:txBody>
      </p:sp>
    </p:spTree>
    <p:extLst>
      <p:ext uri="{BB962C8B-B14F-4D97-AF65-F5344CB8AC3E}">
        <p14:creationId xmlns:p14="http://schemas.microsoft.com/office/powerpoint/2010/main" val="2293456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43</a:t>
            </a:fld>
            <a:endParaRPr lang="en-CN"/>
          </a:p>
        </p:txBody>
      </p:sp>
    </p:spTree>
    <p:extLst>
      <p:ext uri="{BB962C8B-B14F-4D97-AF65-F5344CB8AC3E}">
        <p14:creationId xmlns:p14="http://schemas.microsoft.com/office/powerpoint/2010/main" val="2302135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44</a:t>
            </a:fld>
            <a:endParaRPr lang="en-CN"/>
          </a:p>
        </p:txBody>
      </p:sp>
    </p:spTree>
    <p:extLst>
      <p:ext uri="{BB962C8B-B14F-4D97-AF65-F5344CB8AC3E}">
        <p14:creationId xmlns:p14="http://schemas.microsoft.com/office/powerpoint/2010/main" val="2027826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a:t>
            </a:fld>
            <a:endParaRPr lang="en-CN"/>
          </a:p>
        </p:txBody>
      </p:sp>
    </p:spTree>
    <p:extLst>
      <p:ext uri="{BB962C8B-B14F-4D97-AF65-F5344CB8AC3E}">
        <p14:creationId xmlns:p14="http://schemas.microsoft.com/office/powerpoint/2010/main" val="3174399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45</a:t>
            </a:fld>
            <a:endParaRPr lang="en-CN"/>
          </a:p>
        </p:txBody>
      </p:sp>
    </p:spTree>
    <p:extLst>
      <p:ext uri="{BB962C8B-B14F-4D97-AF65-F5344CB8AC3E}">
        <p14:creationId xmlns:p14="http://schemas.microsoft.com/office/powerpoint/2010/main" val="6806125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46</a:t>
            </a:fld>
            <a:endParaRPr lang="en-CN"/>
          </a:p>
        </p:txBody>
      </p:sp>
    </p:spTree>
    <p:extLst>
      <p:ext uri="{BB962C8B-B14F-4D97-AF65-F5344CB8AC3E}">
        <p14:creationId xmlns:p14="http://schemas.microsoft.com/office/powerpoint/2010/main" val="11303932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47</a:t>
            </a:fld>
            <a:endParaRPr lang="en-CN"/>
          </a:p>
        </p:txBody>
      </p:sp>
    </p:spTree>
    <p:extLst>
      <p:ext uri="{BB962C8B-B14F-4D97-AF65-F5344CB8AC3E}">
        <p14:creationId xmlns:p14="http://schemas.microsoft.com/office/powerpoint/2010/main" val="25542893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48</a:t>
            </a:fld>
            <a:endParaRPr lang="en-CN"/>
          </a:p>
        </p:txBody>
      </p:sp>
    </p:spTree>
    <p:extLst>
      <p:ext uri="{BB962C8B-B14F-4D97-AF65-F5344CB8AC3E}">
        <p14:creationId xmlns:p14="http://schemas.microsoft.com/office/powerpoint/2010/main" val="9051027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49</a:t>
            </a:fld>
            <a:endParaRPr lang="en-CN"/>
          </a:p>
        </p:txBody>
      </p:sp>
    </p:spTree>
    <p:extLst>
      <p:ext uri="{BB962C8B-B14F-4D97-AF65-F5344CB8AC3E}">
        <p14:creationId xmlns:p14="http://schemas.microsoft.com/office/powerpoint/2010/main" val="7422824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50</a:t>
            </a:fld>
            <a:endParaRPr lang="en-CN"/>
          </a:p>
        </p:txBody>
      </p:sp>
    </p:spTree>
    <p:extLst>
      <p:ext uri="{BB962C8B-B14F-4D97-AF65-F5344CB8AC3E}">
        <p14:creationId xmlns:p14="http://schemas.microsoft.com/office/powerpoint/2010/main" val="29859352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51</a:t>
            </a:fld>
            <a:endParaRPr lang="en-CN"/>
          </a:p>
        </p:txBody>
      </p:sp>
    </p:spTree>
    <p:extLst>
      <p:ext uri="{BB962C8B-B14F-4D97-AF65-F5344CB8AC3E}">
        <p14:creationId xmlns:p14="http://schemas.microsoft.com/office/powerpoint/2010/main" val="2634679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52</a:t>
            </a:fld>
            <a:endParaRPr lang="en-CN"/>
          </a:p>
        </p:txBody>
      </p:sp>
    </p:spTree>
    <p:extLst>
      <p:ext uri="{BB962C8B-B14F-4D97-AF65-F5344CB8AC3E}">
        <p14:creationId xmlns:p14="http://schemas.microsoft.com/office/powerpoint/2010/main" val="12678697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53</a:t>
            </a:fld>
            <a:endParaRPr lang="en-CN"/>
          </a:p>
        </p:txBody>
      </p:sp>
    </p:spTree>
    <p:extLst>
      <p:ext uri="{BB962C8B-B14F-4D97-AF65-F5344CB8AC3E}">
        <p14:creationId xmlns:p14="http://schemas.microsoft.com/office/powerpoint/2010/main" val="2070525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54</a:t>
            </a:fld>
            <a:endParaRPr lang="en-CN"/>
          </a:p>
        </p:txBody>
      </p:sp>
    </p:spTree>
    <p:extLst>
      <p:ext uri="{BB962C8B-B14F-4D97-AF65-F5344CB8AC3E}">
        <p14:creationId xmlns:p14="http://schemas.microsoft.com/office/powerpoint/2010/main" val="874462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a:t>
            </a:fld>
            <a:endParaRPr lang="en-CN"/>
          </a:p>
        </p:txBody>
      </p:sp>
    </p:spTree>
    <p:extLst>
      <p:ext uri="{BB962C8B-B14F-4D97-AF65-F5344CB8AC3E}">
        <p14:creationId xmlns:p14="http://schemas.microsoft.com/office/powerpoint/2010/main" val="23955602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55</a:t>
            </a:fld>
            <a:endParaRPr lang="en-CN"/>
          </a:p>
        </p:txBody>
      </p:sp>
    </p:spTree>
    <p:extLst>
      <p:ext uri="{BB962C8B-B14F-4D97-AF65-F5344CB8AC3E}">
        <p14:creationId xmlns:p14="http://schemas.microsoft.com/office/powerpoint/2010/main" val="2316764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56</a:t>
            </a:fld>
            <a:endParaRPr lang="en-CN"/>
          </a:p>
        </p:txBody>
      </p:sp>
    </p:spTree>
    <p:extLst>
      <p:ext uri="{BB962C8B-B14F-4D97-AF65-F5344CB8AC3E}">
        <p14:creationId xmlns:p14="http://schemas.microsoft.com/office/powerpoint/2010/main" val="28932958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57</a:t>
            </a:fld>
            <a:endParaRPr lang="en-CN"/>
          </a:p>
        </p:txBody>
      </p:sp>
    </p:spTree>
    <p:extLst>
      <p:ext uri="{BB962C8B-B14F-4D97-AF65-F5344CB8AC3E}">
        <p14:creationId xmlns:p14="http://schemas.microsoft.com/office/powerpoint/2010/main" val="276378135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59</a:t>
            </a:fld>
            <a:endParaRPr lang="en-CN"/>
          </a:p>
        </p:txBody>
      </p:sp>
    </p:spTree>
    <p:extLst>
      <p:ext uri="{BB962C8B-B14F-4D97-AF65-F5344CB8AC3E}">
        <p14:creationId xmlns:p14="http://schemas.microsoft.com/office/powerpoint/2010/main" val="4104231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60</a:t>
            </a:fld>
            <a:endParaRPr lang="en-CN"/>
          </a:p>
        </p:txBody>
      </p:sp>
    </p:spTree>
    <p:extLst>
      <p:ext uri="{BB962C8B-B14F-4D97-AF65-F5344CB8AC3E}">
        <p14:creationId xmlns:p14="http://schemas.microsoft.com/office/powerpoint/2010/main" val="152853513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61</a:t>
            </a:fld>
            <a:endParaRPr lang="en-CN"/>
          </a:p>
        </p:txBody>
      </p:sp>
    </p:spTree>
    <p:extLst>
      <p:ext uri="{BB962C8B-B14F-4D97-AF65-F5344CB8AC3E}">
        <p14:creationId xmlns:p14="http://schemas.microsoft.com/office/powerpoint/2010/main" val="7505175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62</a:t>
            </a:fld>
            <a:endParaRPr lang="en-CN"/>
          </a:p>
        </p:txBody>
      </p:sp>
    </p:spTree>
    <p:extLst>
      <p:ext uri="{BB962C8B-B14F-4D97-AF65-F5344CB8AC3E}">
        <p14:creationId xmlns:p14="http://schemas.microsoft.com/office/powerpoint/2010/main" val="39756200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63</a:t>
            </a:fld>
            <a:endParaRPr lang="en-CN"/>
          </a:p>
        </p:txBody>
      </p:sp>
    </p:spTree>
    <p:extLst>
      <p:ext uri="{BB962C8B-B14F-4D97-AF65-F5344CB8AC3E}">
        <p14:creationId xmlns:p14="http://schemas.microsoft.com/office/powerpoint/2010/main" val="10858277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64</a:t>
            </a:fld>
            <a:endParaRPr lang="en-CN"/>
          </a:p>
        </p:txBody>
      </p:sp>
    </p:spTree>
    <p:extLst>
      <p:ext uri="{BB962C8B-B14F-4D97-AF65-F5344CB8AC3E}">
        <p14:creationId xmlns:p14="http://schemas.microsoft.com/office/powerpoint/2010/main" val="17759694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65</a:t>
            </a:fld>
            <a:endParaRPr lang="en-CN"/>
          </a:p>
        </p:txBody>
      </p:sp>
    </p:spTree>
    <p:extLst>
      <p:ext uri="{BB962C8B-B14F-4D97-AF65-F5344CB8AC3E}">
        <p14:creationId xmlns:p14="http://schemas.microsoft.com/office/powerpoint/2010/main" val="342251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a:t>
            </a:fld>
            <a:endParaRPr lang="en-CN"/>
          </a:p>
        </p:txBody>
      </p:sp>
    </p:spTree>
    <p:extLst>
      <p:ext uri="{BB962C8B-B14F-4D97-AF65-F5344CB8AC3E}">
        <p14:creationId xmlns:p14="http://schemas.microsoft.com/office/powerpoint/2010/main" val="17686431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66</a:t>
            </a:fld>
            <a:endParaRPr lang="en-CN"/>
          </a:p>
        </p:txBody>
      </p:sp>
    </p:spTree>
    <p:extLst>
      <p:ext uri="{BB962C8B-B14F-4D97-AF65-F5344CB8AC3E}">
        <p14:creationId xmlns:p14="http://schemas.microsoft.com/office/powerpoint/2010/main" val="363752963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67</a:t>
            </a:fld>
            <a:endParaRPr lang="en-CN"/>
          </a:p>
        </p:txBody>
      </p:sp>
    </p:spTree>
    <p:extLst>
      <p:ext uri="{BB962C8B-B14F-4D97-AF65-F5344CB8AC3E}">
        <p14:creationId xmlns:p14="http://schemas.microsoft.com/office/powerpoint/2010/main" val="28414245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68</a:t>
            </a:fld>
            <a:endParaRPr lang="en-CN"/>
          </a:p>
        </p:txBody>
      </p:sp>
    </p:spTree>
    <p:extLst>
      <p:ext uri="{BB962C8B-B14F-4D97-AF65-F5344CB8AC3E}">
        <p14:creationId xmlns:p14="http://schemas.microsoft.com/office/powerpoint/2010/main" val="27701778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69</a:t>
            </a:fld>
            <a:endParaRPr lang="en-CN"/>
          </a:p>
        </p:txBody>
      </p:sp>
    </p:spTree>
    <p:extLst>
      <p:ext uri="{BB962C8B-B14F-4D97-AF65-F5344CB8AC3E}">
        <p14:creationId xmlns:p14="http://schemas.microsoft.com/office/powerpoint/2010/main" val="38993357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70</a:t>
            </a:fld>
            <a:endParaRPr lang="en-CN"/>
          </a:p>
        </p:txBody>
      </p:sp>
    </p:spTree>
    <p:extLst>
      <p:ext uri="{BB962C8B-B14F-4D97-AF65-F5344CB8AC3E}">
        <p14:creationId xmlns:p14="http://schemas.microsoft.com/office/powerpoint/2010/main" val="1698942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71</a:t>
            </a:fld>
            <a:endParaRPr lang="en-CN"/>
          </a:p>
        </p:txBody>
      </p:sp>
    </p:spTree>
    <p:extLst>
      <p:ext uri="{BB962C8B-B14F-4D97-AF65-F5344CB8AC3E}">
        <p14:creationId xmlns:p14="http://schemas.microsoft.com/office/powerpoint/2010/main" val="22769600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72</a:t>
            </a:fld>
            <a:endParaRPr lang="en-CN"/>
          </a:p>
        </p:txBody>
      </p:sp>
    </p:spTree>
    <p:extLst>
      <p:ext uri="{BB962C8B-B14F-4D97-AF65-F5344CB8AC3E}">
        <p14:creationId xmlns:p14="http://schemas.microsoft.com/office/powerpoint/2010/main" val="39671684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73</a:t>
            </a:fld>
            <a:endParaRPr lang="en-CN"/>
          </a:p>
        </p:txBody>
      </p:sp>
    </p:spTree>
    <p:extLst>
      <p:ext uri="{BB962C8B-B14F-4D97-AF65-F5344CB8AC3E}">
        <p14:creationId xmlns:p14="http://schemas.microsoft.com/office/powerpoint/2010/main" val="18788697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74</a:t>
            </a:fld>
            <a:endParaRPr lang="en-CN"/>
          </a:p>
        </p:txBody>
      </p:sp>
    </p:spTree>
    <p:extLst>
      <p:ext uri="{BB962C8B-B14F-4D97-AF65-F5344CB8AC3E}">
        <p14:creationId xmlns:p14="http://schemas.microsoft.com/office/powerpoint/2010/main" val="36914123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75</a:t>
            </a:fld>
            <a:endParaRPr lang="en-CN"/>
          </a:p>
        </p:txBody>
      </p:sp>
    </p:spTree>
    <p:extLst>
      <p:ext uri="{BB962C8B-B14F-4D97-AF65-F5344CB8AC3E}">
        <p14:creationId xmlns:p14="http://schemas.microsoft.com/office/powerpoint/2010/main" val="1549659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10</a:t>
            </a:fld>
            <a:endParaRPr lang="en-CN"/>
          </a:p>
        </p:txBody>
      </p:sp>
    </p:spTree>
    <p:extLst>
      <p:ext uri="{BB962C8B-B14F-4D97-AF65-F5344CB8AC3E}">
        <p14:creationId xmlns:p14="http://schemas.microsoft.com/office/powerpoint/2010/main" val="1128577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76</a:t>
            </a:fld>
            <a:endParaRPr lang="en-CN"/>
          </a:p>
        </p:txBody>
      </p:sp>
    </p:spTree>
    <p:extLst>
      <p:ext uri="{BB962C8B-B14F-4D97-AF65-F5344CB8AC3E}">
        <p14:creationId xmlns:p14="http://schemas.microsoft.com/office/powerpoint/2010/main" val="6750254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78</a:t>
            </a:fld>
            <a:endParaRPr lang="en-CN"/>
          </a:p>
        </p:txBody>
      </p:sp>
    </p:spTree>
    <p:extLst>
      <p:ext uri="{BB962C8B-B14F-4D97-AF65-F5344CB8AC3E}">
        <p14:creationId xmlns:p14="http://schemas.microsoft.com/office/powerpoint/2010/main" val="32131259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79</a:t>
            </a:fld>
            <a:endParaRPr lang="en-CN"/>
          </a:p>
        </p:txBody>
      </p:sp>
    </p:spTree>
    <p:extLst>
      <p:ext uri="{BB962C8B-B14F-4D97-AF65-F5344CB8AC3E}">
        <p14:creationId xmlns:p14="http://schemas.microsoft.com/office/powerpoint/2010/main" val="18539980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80</a:t>
            </a:fld>
            <a:endParaRPr lang="en-CN"/>
          </a:p>
        </p:txBody>
      </p:sp>
    </p:spTree>
    <p:extLst>
      <p:ext uri="{BB962C8B-B14F-4D97-AF65-F5344CB8AC3E}">
        <p14:creationId xmlns:p14="http://schemas.microsoft.com/office/powerpoint/2010/main" val="4646840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81</a:t>
            </a:fld>
            <a:endParaRPr lang="en-CN"/>
          </a:p>
        </p:txBody>
      </p:sp>
    </p:spTree>
    <p:extLst>
      <p:ext uri="{BB962C8B-B14F-4D97-AF65-F5344CB8AC3E}">
        <p14:creationId xmlns:p14="http://schemas.microsoft.com/office/powerpoint/2010/main" val="333653913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82</a:t>
            </a:fld>
            <a:endParaRPr lang="en-CN"/>
          </a:p>
        </p:txBody>
      </p:sp>
    </p:spTree>
    <p:extLst>
      <p:ext uri="{BB962C8B-B14F-4D97-AF65-F5344CB8AC3E}">
        <p14:creationId xmlns:p14="http://schemas.microsoft.com/office/powerpoint/2010/main" val="3710394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83</a:t>
            </a:fld>
            <a:endParaRPr lang="en-CN"/>
          </a:p>
        </p:txBody>
      </p:sp>
    </p:spTree>
    <p:extLst>
      <p:ext uri="{BB962C8B-B14F-4D97-AF65-F5344CB8AC3E}">
        <p14:creationId xmlns:p14="http://schemas.microsoft.com/office/powerpoint/2010/main" val="333987626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84</a:t>
            </a:fld>
            <a:endParaRPr lang="en-CN"/>
          </a:p>
        </p:txBody>
      </p:sp>
    </p:spTree>
    <p:extLst>
      <p:ext uri="{BB962C8B-B14F-4D97-AF65-F5344CB8AC3E}">
        <p14:creationId xmlns:p14="http://schemas.microsoft.com/office/powerpoint/2010/main" val="29376592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85</a:t>
            </a:fld>
            <a:endParaRPr lang="en-CN"/>
          </a:p>
        </p:txBody>
      </p:sp>
    </p:spTree>
    <p:extLst>
      <p:ext uri="{BB962C8B-B14F-4D97-AF65-F5344CB8AC3E}">
        <p14:creationId xmlns:p14="http://schemas.microsoft.com/office/powerpoint/2010/main" val="5911347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86</a:t>
            </a:fld>
            <a:endParaRPr lang="en-CN"/>
          </a:p>
        </p:txBody>
      </p:sp>
    </p:spTree>
    <p:extLst>
      <p:ext uri="{BB962C8B-B14F-4D97-AF65-F5344CB8AC3E}">
        <p14:creationId xmlns:p14="http://schemas.microsoft.com/office/powerpoint/2010/main" val="2167423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11</a:t>
            </a:fld>
            <a:endParaRPr lang="en-CN"/>
          </a:p>
        </p:txBody>
      </p:sp>
    </p:spTree>
    <p:extLst>
      <p:ext uri="{BB962C8B-B14F-4D97-AF65-F5344CB8AC3E}">
        <p14:creationId xmlns:p14="http://schemas.microsoft.com/office/powerpoint/2010/main" val="409611528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87</a:t>
            </a:fld>
            <a:endParaRPr lang="en-CN"/>
          </a:p>
        </p:txBody>
      </p:sp>
    </p:spTree>
    <p:extLst>
      <p:ext uri="{BB962C8B-B14F-4D97-AF65-F5344CB8AC3E}">
        <p14:creationId xmlns:p14="http://schemas.microsoft.com/office/powerpoint/2010/main" val="28450962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88</a:t>
            </a:fld>
            <a:endParaRPr lang="en-CN"/>
          </a:p>
        </p:txBody>
      </p:sp>
    </p:spTree>
    <p:extLst>
      <p:ext uri="{BB962C8B-B14F-4D97-AF65-F5344CB8AC3E}">
        <p14:creationId xmlns:p14="http://schemas.microsoft.com/office/powerpoint/2010/main" val="7528244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89</a:t>
            </a:fld>
            <a:endParaRPr lang="en-CN"/>
          </a:p>
        </p:txBody>
      </p:sp>
    </p:spTree>
    <p:extLst>
      <p:ext uri="{BB962C8B-B14F-4D97-AF65-F5344CB8AC3E}">
        <p14:creationId xmlns:p14="http://schemas.microsoft.com/office/powerpoint/2010/main" val="9630851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90</a:t>
            </a:fld>
            <a:endParaRPr lang="en-CN"/>
          </a:p>
        </p:txBody>
      </p:sp>
    </p:spTree>
    <p:extLst>
      <p:ext uri="{BB962C8B-B14F-4D97-AF65-F5344CB8AC3E}">
        <p14:creationId xmlns:p14="http://schemas.microsoft.com/office/powerpoint/2010/main" val="326637458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91</a:t>
            </a:fld>
            <a:endParaRPr lang="en-CN"/>
          </a:p>
        </p:txBody>
      </p:sp>
    </p:spTree>
    <p:extLst>
      <p:ext uri="{BB962C8B-B14F-4D97-AF65-F5344CB8AC3E}">
        <p14:creationId xmlns:p14="http://schemas.microsoft.com/office/powerpoint/2010/main" val="7620114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92</a:t>
            </a:fld>
            <a:endParaRPr lang="en-CN"/>
          </a:p>
        </p:txBody>
      </p:sp>
    </p:spTree>
    <p:extLst>
      <p:ext uri="{BB962C8B-B14F-4D97-AF65-F5344CB8AC3E}">
        <p14:creationId xmlns:p14="http://schemas.microsoft.com/office/powerpoint/2010/main" val="112946705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93</a:t>
            </a:fld>
            <a:endParaRPr lang="en-CN"/>
          </a:p>
        </p:txBody>
      </p:sp>
    </p:spTree>
    <p:extLst>
      <p:ext uri="{BB962C8B-B14F-4D97-AF65-F5344CB8AC3E}">
        <p14:creationId xmlns:p14="http://schemas.microsoft.com/office/powerpoint/2010/main" val="10497754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94</a:t>
            </a:fld>
            <a:endParaRPr lang="en-CN"/>
          </a:p>
        </p:txBody>
      </p:sp>
    </p:spTree>
    <p:extLst>
      <p:ext uri="{BB962C8B-B14F-4D97-AF65-F5344CB8AC3E}">
        <p14:creationId xmlns:p14="http://schemas.microsoft.com/office/powerpoint/2010/main" val="24636931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95</a:t>
            </a:fld>
            <a:endParaRPr lang="en-CN"/>
          </a:p>
        </p:txBody>
      </p:sp>
    </p:spTree>
    <p:extLst>
      <p:ext uri="{BB962C8B-B14F-4D97-AF65-F5344CB8AC3E}">
        <p14:creationId xmlns:p14="http://schemas.microsoft.com/office/powerpoint/2010/main" val="3376078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D2BFE00A-F7D7-9343-8548-BC7E84834634}" type="slidenum">
              <a:rPr lang="en-CN" smtClean="0"/>
              <a:t>12</a:t>
            </a:fld>
            <a:endParaRPr lang="en-CN"/>
          </a:p>
        </p:txBody>
      </p:sp>
    </p:spTree>
    <p:extLst>
      <p:ext uri="{BB962C8B-B14F-4D97-AF65-F5344CB8AC3E}">
        <p14:creationId xmlns:p14="http://schemas.microsoft.com/office/powerpoint/2010/main" val="1311813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ADBF7563-6CD6-3F47-A096-77E1073F2599}"/>
              </a:ext>
            </a:extLst>
          </p:cNvPr>
          <p:cNvSpPr>
            <a:spLocks noGrp="1" noChangeArrowheads="1"/>
          </p:cNvSpPr>
          <p:nvPr>
            <p:ph type="dt" sz="half" idx="10"/>
          </p:nvPr>
        </p:nvSpPr>
        <p:spPr>
          <a:ln/>
        </p:spPr>
        <p:txBody>
          <a:bodyPr/>
          <a:lstStyle>
            <a:lvl1pPr>
              <a:defRPr/>
            </a:lvl1pPr>
          </a:lstStyle>
          <a:p>
            <a:pPr>
              <a:defRPr/>
            </a:pPr>
            <a:fld id="{2F9D6548-A377-0642-9732-133CE58A2113}" type="datetime1">
              <a:rPr lang="en-US" altLang="zh-CN" smtClean="0"/>
              <a:t>3/2/23</a:t>
            </a:fld>
            <a:endParaRPr lang="zh-CN" altLang="en-US"/>
          </a:p>
        </p:txBody>
      </p:sp>
      <p:sp>
        <p:nvSpPr>
          <p:cNvPr id="5" name="页脚占位符 4">
            <a:extLst>
              <a:ext uri="{FF2B5EF4-FFF2-40B4-BE49-F238E27FC236}">
                <a16:creationId xmlns:a16="http://schemas.microsoft.com/office/drawing/2014/main" id="{DB148119-8B83-7647-8B73-20FA847AC82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2B47078-B4A1-ED4F-BE7C-057CBBF2D2B3}"/>
              </a:ext>
            </a:extLst>
          </p:cNvPr>
          <p:cNvSpPr>
            <a:spLocks noGrp="1" noChangeArrowheads="1"/>
          </p:cNvSpPr>
          <p:nvPr>
            <p:ph type="sldNum" sz="quarter" idx="12"/>
          </p:nvPr>
        </p:nvSpPr>
        <p:spPr>
          <a:ln/>
        </p:spPr>
        <p:txBody>
          <a:bodyPr/>
          <a:lstStyle>
            <a:lvl1pPr>
              <a:defRPr/>
            </a:lvl1pPr>
          </a:lstStyle>
          <a:p>
            <a:fld id="{72A03926-2D3D-8649-9DE1-76B3DE7A464C}" type="slidenum">
              <a:rPr lang="zh-CN" altLang="en-US"/>
              <a:pPr/>
              <a:t>‹#›</a:t>
            </a:fld>
            <a:endParaRPr lang="zh-CN" altLang="en-US"/>
          </a:p>
        </p:txBody>
      </p:sp>
      <p:pic>
        <p:nvPicPr>
          <p:cNvPr id="7" name="Picture 6">
            <a:extLst>
              <a:ext uri="{FF2B5EF4-FFF2-40B4-BE49-F238E27FC236}">
                <a16:creationId xmlns:a16="http://schemas.microsoft.com/office/drawing/2014/main" id="{4DE4673A-0947-C844-BDE7-7B54659557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363355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CD92ABD-9244-2D40-932E-46880D660039}"/>
              </a:ext>
            </a:extLst>
          </p:cNvPr>
          <p:cNvSpPr>
            <a:spLocks noGrp="1" noChangeArrowheads="1"/>
          </p:cNvSpPr>
          <p:nvPr>
            <p:ph type="dt" sz="half" idx="10"/>
          </p:nvPr>
        </p:nvSpPr>
        <p:spPr>
          <a:ln/>
        </p:spPr>
        <p:txBody>
          <a:bodyPr/>
          <a:lstStyle>
            <a:lvl1pPr>
              <a:defRPr/>
            </a:lvl1pPr>
          </a:lstStyle>
          <a:p>
            <a:pPr>
              <a:defRPr/>
            </a:pPr>
            <a:fld id="{F21E142D-7120-DB42-8427-AA78B6457CC0}" type="datetime1">
              <a:rPr lang="en-US" altLang="zh-CN" smtClean="0"/>
              <a:t>3/2/23</a:t>
            </a:fld>
            <a:endParaRPr lang="zh-CN" altLang="en-US"/>
          </a:p>
        </p:txBody>
      </p:sp>
      <p:sp>
        <p:nvSpPr>
          <p:cNvPr id="6" name="页脚占位符 4">
            <a:extLst>
              <a:ext uri="{FF2B5EF4-FFF2-40B4-BE49-F238E27FC236}">
                <a16:creationId xmlns:a16="http://schemas.microsoft.com/office/drawing/2014/main" id="{C4BA64E1-9636-564A-82E5-AF648A8B65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84577C-4DE3-554C-8CA7-72578567DA59}"/>
              </a:ext>
            </a:extLst>
          </p:cNvPr>
          <p:cNvSpPr>
            <a:spLocks noGrp="1" noChangeArrowheads="1"/>
          </p:cNvSpPr>
          <p:nvPr>
            <p:ph type="sldNum" sz="quarter" idx="12"/>
          </p:nvPr>
        </p:nvSpPr>
        <p:spPr>
          <a:ln/>
        </p:spPr>
        <p:txBody>
          <a:bodyPr/>
          <a:lstStyle>
            <a:lvl1pPr>
              <a:defRPr/>
            </a:lvl1pPr>
          </a:lstStyle>
          <a:p>
            <a:fld id="{2B6B7FD4-0909-D847-8425-469726E4B71B}" type="slidenum">
              <a:rPr lang="zh-CN" altLang="en-US"/>
              <a:pPr/>
              <a:t>‹#›</a:t>
            </a:fld>
            <a:endParaRPr lang="zh-CN" altLang="en-US"/>
          </a:p>
        </p:txBody>
      </p:sp>
      <p:pic>
        <p:nvPicPr>
          <p:cNvPr id="8" name="Picture 7">
            <a:extLst>
              <a:ext uri="{FF2B5EF4-FFF2-40B4-BE49-F238E27FC236}">
                <a16:creationId xmlns:a16="http://schemas.microsoft.com/office/drawing/2014/main" id="{AB8BA509-A240-3941-AFAF-03ACCC7206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48738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DBE7F55-DFA0-7E4E-BC57-AEFC3BB0B9CC}"/>
              </a:ext>
            </a:extLst>
          </p:cNvPr>
          <p:cNvSpPr>
            <a:spLocks noGrp="1" noChangeArrowheads="1"/>
          </p:cNvSpPr>
          <p:nvPr>
            <p:ph type="dt" sz="half" idx="10"/>
          </p:nvPr>
        </p:nvSpPr>
        <p:spPr>
          <a:ln/>
        </p:spPr>
        <p:txBody>
          <a:bodyPr/>
          <a:lstStyle>
            <a:lvl1pPr>
              <a:defRPr/>
            </a:lvl1pPr>
          </a:lstStyle>
          <a:p>
            <a:pPr>
              <a:defRPr/>
            </a:pPr>
            <a:fld id="{B1848CA6-D9CC-7546-9330-55CD55F3BC31}" type="datetime1">
              <a:rPr lang="en-US" altLang="zh-CN" smtClean="0"/>
              <a:t>3/2/23</a:t>
            </a:fld>
            <a:endParaRPr lang="zh-CN" altLang="en-US"/>
          </a:p>
        </p:txBody>
      </p:sp>
      <p:sp>
        <p:nvSpPr>
          <p:cNvPr id="5" name="页脚占位符 5">
            <a:extLst>
              <a:ext uri="{FF2B5EF4-FFF2-40B4-BE49-F238E27FC236}">
                <a16:creationId xmlns:a16="http://schemas.microsoft.com/office/drawing/2014/main" id="{419D4118-DF1C-3940-B31C-B8E2B07078C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8DE85D1-D317-7146-9820-CB3E6AE22FBE}"/>
              </a:ext>
            </a:extLst>
          </p:cNvPr>
          <p:cNvSpPr>
            <a:spLocks noGrp="1" noChangeArrowheads="1"/>
          </p:cNvSpPr>
          <p:nvPr>
            <p:ph type="sldNum" sz="quarter" idx="12"/>
          </p:nvPr>
        </p:nvSpPr>
        <p:spPr>
          <a:ln/>
        </p:spPr>
        <p:txBody>
          <a:bodyPr/>
          <a:lstStyle>
            <a:lvl1pPr>
              <a:defRPr/>
            </a:lvl1pPr>
          </a:lstStyle>
          <a:p>
            <a:fld id="{603DCD65-BE4B-7746-9C5D-B7EBB9417E0A}" type="slidenum">
              <a:rPr lang="zh-CN" altLang="en-US"/>
              <a:pPr/>
              <a:t>‹#›</a:t>
            </a:fld>
            <a:endParaRPr lang="zh-CN" altLang="en-US"/>
          </a:p>
        </p:txBody>
      </p:sp>
    </p:spTree>
    <p:extLst>
      <p:ext uri="{BB962C8B-B14F-4D97-AF65-F5344CB8AC3E}">
        <p14:creationId xmlns:p14="http://schemas.microsoft.com/office/powerpoint/2010/main" val="15091459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A260DF43-E282-9345-A25A-D298D7EBF6A3}"/>
              </a:ext>
            </a:extLst>
          </p:cNvPr>
          <p:cNvSpPr>
            <a:spLocks noGrp="1" noChangeArrowheads="1"/>
          </p:cNvSpPr>
          <p:nvPr>
            <p:ph type="dt" sz="half" idx="10"/>
          </p:nvPr>
        </p:nvSpPr>
        <p:spPr>
          <a:ln/>
        </p:spPr>
        <p:txBody>
          <a:bodyPr/>
          <a:lstStyle>
            <a:lvl1pPr>
              <a:defRPr/>
            </a:lvl1pPr>
          </a:lstStyle>
          <a:p>
            <a:pPr>
              <a:defRPr/>
            </a:pPr>
            <a:fld id="{C74C97F3-9886-2949-ADA4-4D245D3A1486}" type="datetime1">
              <a:rPr lang="en-US" altLang="zh-CN" smtClean="0"/>
              <a:t>3/2/23</a:t>
            </a:fld>
            <a:endParaRPr lang="zh-CN" altLang="en-US"/>
          </a:p>
        </p:txBody>
      </p:sp>
      <p:sp>
        <p:nvSpPr>
          <p:cNvPr id="5" name="页脚占位符 5">
            <a:extLst>
              <a:ext uri="{FF2B5EF4-FFF2-40B4-BE49-F238E27FC236}">
                <a16:creationId xmlns:a16="http://schemas.microsoft.com/office/drawing/2014/main" id="{6D07272F-4F4E-3F47-A847-976ADAF5DA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E58DF4F5-07BB-9341-972E-16C1F266DA91}"/>
              </a:ext>
            </a:extLst>
          </p:cNvPr>
          <p:cNvSpPr>
            <a:spLocks noGrp="1" noChangeArrowheads="1"/>
          </p:cNvSpPr>
          <p:nvPr>
            <p:ph type="sldNum" sz="quarter" idx="12"/>
          </p:nvPr>
        </p:nvSpPr>
        <p:spPr>
          <a:ln/>
        </p:spPr>
        <p:txBody>
          <a:bodyPr/>
          <a:lstStyle>
            <a:lvl1pPr>
              <a:defRPr/>
            </a:lvl1pPr>
          </a:lstStyle>
          <a:p>
            <a:fld id="{4F45F684-B793-2040-9B85-EF8479B351E0}" type="slidenum">
              <a:rPr lang="zh-CN" altLang="en-US"/>
              <a:pPr/>
              <a:t>‹#›</a:t>
            </a:fld>
            <a:endParaRPr lang="zh-CN" altLang="en-US"/>
          </a:p>
        </p:txBody>
      </p:sp>
    </p:spTree>
    <p:extLst>
      <p:ext uri="{BB962C8B-B14F-4D97-AF65-F5344CB8AC3E}">
        <p14:creationId xmlns:p14="http://schemas.microsoft.com/office/powerpoint/2010/main" val="100637868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11CA94C3-74D9-014B-9A21-1BF62BCB6D2D}"/>
              </a:ext>
            </a:extLst>
          </p:cNvPr>
          <p:cNvSpPr>
            <a:spLocks noGrp="1" noChangeArrowheads="1"/>
          </p:cNvSpPr>
          <p:nvPr>
            <p:ph type="dt" sz="half" idx="10"/>
          </p:nvPr>
        </p:nvSpPr>
        <p:spPr>
          <a:ln/>
        </p:spPr>
        <p:txBody>
          <a:bodyPr/>
          <a:lstStyle>
            <a:lvl1pPr>
              <a:defRPr/>
            </a:lvl1pPr>
          </a:lstStyle>
          <a:p>
            <a:pPr>
              <a:defRPr/>
            </a:pPr>
            <a:fld id="{1A0A649B-B31B-2D4F-89E7-0BBE4A711E1B}" type="datetime1">
              <a:rPr lang="en-US" altLang="zh-CN" smtClean="0"/>
              <a:t>3/2/23</a:t>
            </a:fld>
            <a:endParaRPr lang="zh-CN" altLang="en-US"/>
          </a:p>
        </p:txBody>
      </p:sp>
      <p:sp>
        <p:nvSpPr>
          <p:cNvPr id="5" name="页脚占位符 5">
            <a:extLst>
              <a:ext uri="{FF2B5EF4-FFF2-40B4-BE49-F238E27FC236}">
                <a16:creationId xmlns:a16="http://schemas.microsoft.com/office/drawing/2014/main" id="{5DEB5EBF-977F-2847-9DEF-C253DD2401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37557231-9AB0-E749-B5A8-B5DF985623CD}"/>
              </a:ext>
            </a:extLst>
          </p:cNvPr>
          <p:cNvSpPr>
            <a:spLocks noGrp="1" noChangeArrowheads="1"/>
          </p:cNvSpPr>
          <p:nvPr>
            <p:ph type="sldNum" sz="quarter" idx="12"/>
          </p:nvPr>
        </p:nvSpPr>
        <p:spPr>
          <a:ln/>
        </p:spPr>
        <p:txBody>
          <a:bodyPr/>
          <a:lstStyle>
            <a:lvl1pPr>
              <a:defRPr/>
            </a:lvl1pPr>
          </a:lstStyle>
          <a:p>
            <a:fld id="{28C993C0-5B18-4348-AB6E-FCD45C38E6C3}" type="slidenum">
              <a:rPr lang="zh-CN" altLang="en-US"/>
              <a:pPr/>
              <a:t>‹#›</a:t>
            </a:fld>
            <a:endParaRPr lang="zh-CN" altLang="en-US"/>
          </a:p>
        </p:txBody>
      </p:sp>
    </p:spTree>
    <p:extLst>
      <p:ext uri="{BB962C8B-B14F-4D97-AF65-F5344CB8AC3E}">
        <p14:creationId xmlns:p14="http://schemas.microsoft.com/office/powerpoint/2010/main" val="33742770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2C95C442-B75B-4446-A3AE-13ED655AF30C}"/>
              </a:ext>
            </a:extLst>
          </p:cNvPr>
          <p:cNvSpPr>
            <a:spLocks noGrp="1" noChangeArrowheads="1"/>
          </p:cNvSpPr>
          <p:nvPr>
            <p:ph type="dt" sz="half" idx="10"/>
          </p:nvPr>
        </p:nvSpPr>
        <p:spPr>
          <a:ln/>
        </p:spPr>
        <p:txBody>
          <a:bodyPr/>
          <a:lstStyle>
            <a:lvl1pPr>
              <a:defRPr/>
            </a:lvl1pPr>
          </a:lstStyle>
          <a:p>
            <a:pPr>
              <a:defRPr/>
            </a:pPr>
            <a:fld id="{DFAEB705-417F-F648-985D-8B6DF5DEEB29}" type="datetime1">
              <a:rPr lang="en-US" altLang="zh-CN" smtClean="0"/>
              <a:t>3/2/23</a:t>
            </a:fld>
            <a:endParaRPr lang="zh-CN" altLang="en-US"/>
          </a:p>
        </p:txBody>
      </p:sp>
      <p:sp>
        <p:nvSpPr>
          <p:cNvPr id="5" name="页脚占位符 5">
            <a:extLst>
              <a:ext uri="{FF2B5EF4-FFF2-40B4-BE49-F238E27FC236}">
                <a16:creationId xmlns:a16="http://schemas.microsoft.com/office/drawing/2014/main" id="{75FBAB4B-65BF-EE44-B0C2-DCE1DA571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95288FB-8C4F-BB4F-A674-1E5AEF9EBB6D}"/>
              </a:ext>
            </a:extLst>
          </p:cNvPr>
          <p:cNvSpPr>
            <a:spLocks noGrp="1" noChangeArrowheads="1"/>
          </p:cNvSpPr>
          <p:nvPr>
            <p:ph type="sldNum" sz="quarter" idx="12"/>
          </p:nvPr>
        </p:nvSpPr>
        <p:spPr>
          <a:ln/>
        </p:spPr>
        <p:txBody>
          <a:bodyPr/>
          <a:lstStyle>
            <a:lvl1pPr>
              <a:defRPr/>
            </a:lvl1pPr>
          </a:lstStyle>
          <a:p>
            <a:fld id="{635A44F6-D451-3049-B2BC-A92990A56FEE}" type="slidenum">
              <a:rPr lang="zh-CN" altLang="en-US"/>
              <a:pPr/>
              <a:t>‹#›</a:t>
            </a:fld>
            <a:endParaRPr lang="zh-CN" altLang="en-US"/>
          </a:p>
        </p:txBody>
      </p:sp>
    </p:spTree>
    <p:extLst>
      <p:ext uri="{BB962C8B-B14F-4D97-AF65-F5344CB8AC3E}">
        <p14:creationId xmlns:p14="http://schemas.microsoft.com/office/powerpoint/2010/main" val="426663034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DBCD8B-726E-3341-865D-A430498B4AE2}"/>
              </a:ext>
            </a:extLst>
          </p:cNvPr>
          <p:cNvSpPr>
            <a:spLocks noGrp="1" noChangeArrowheads="1"/>
          </p:cNvSpPr>
          <p:nvPr>
            <p:ph type="dt" sz="half" idx="10"/>
          </p:nvPr>
        </p:nvSpPr>
        <p:spPr>
          <a:ln/>
        </p:spPr>
        <p:txBody>
          <a:bodyPr/>
          <a:lstStyle>
            <a:lvl1pPr>
              <a:defRPr/>
            </a:lvl1pPr>
          </a:lstStyle>
          <a:p>
            <a:pPr>
              <a:defRPr/>
            </a:pPr>
            <a:fld id="{00635847-39AB-7549-BBF1-BF15C7210830}" type="datetime1">
              <a:rPr lang="en-US" altLang="zh-CN" smtClean="0"/>
              <a:t>3/2/23</a:t>
            </a:fld>
            <a:endParaRPr lang="zh-CN" altLang="en-US"/>
          </a:p>
        </p:txBody>
      </p:sp>
      <p:sp>
        <p:nvSpPr>
          <p:cNvPr id="6" name="页脚占位符 5">
            <a:extLst>
              <a:ext uri="{FF2B5EF4-FFF2-40B4-BE49-F238E27FC236}">
                <a16:creationId xmlns:a16="http://schemas.microsoft.com/office/drawing/2014/main" id="{173787C5-2AED-BE4F-8808-C5A85377B6F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95C49730-DCDC-044A-9B06-858CA21B63B0}"/>
              </a:ext>
            </a:extLst>
          </p:cNvPr>
          <p:cNvSpPr>
            <a:spLocks noGrp="1" noChangeArrowheads="1"/>
          </p:cNvSpPr>
          <p:nvPr>
            <p:ph type="sldNum" sz="quarter" idx="12"/>
          </p:nvPr>
        </p:nvSpPr>
        <p:spPr>
          <a:ln/>
        </p:spPr>
        <p:txBody>
          <a:bodyPr/>
          <a:lstStyle>
            <a:lvl1pPr>
              <a:defRPr/>
            </a:lvl1pPr>
          </a:lstStyle>
          <a:p>
            <a:fld id="{3CC42477-1F48-1848-9CA6-603CE5FFA427}" type="slidenum">
              <a:rPr lang="zh-CN" altLang="en-US"/>
              <a:pPr/>
              <a:t>‹#›</a:t>
            </a:fld>
            <a:endParaRPr lang="zh-CN" altLang="en-US"/>
          </a:p>
        </p:txBody>
      </p:sp>
    </p:spTree>
    <p:extLst>
      <p:ext uri="{BB962C8B-B14F-4D97-AF65-F5344CB8AC3E}">
        <p14:creationId xmlns:p14="http://schemas.microsoft.com/office/powerpoint/2010/main" val="25832684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CA5D63A1-6242-4346-A876-01C1B0CAB6F9}"/>
              </a:ext>
            </a:extLst>
          </p:cNvPr>
          <p:cNvSpPr>
            <a:spLocks noGrp="1" noChangeArrowheads="1"/>
          </p:cNvSpPr>
          <p:nvPr>
            <p:ph type="dt" sz="half" idx="10"/>
          </p:nvPr>
        </p:nvSpPr>
        <p:spPr>
          <a:ln/>
        </p:spPr>
        <p:txBody>
          <a:bodyPr/>
          <a:lstStyle>
            <a:lvl1pPr>
              <a:defRPr/>
            </a:lvl1pPr>
          </a:lstStyle>
          <a:p>
            <a:pPr>
              <a:defRPr/>
            </a:pPr>
            <a:fld id="{B40C1D8F-2D47-F948-B221-EA101555A50C}" type="datetime1">
              <a:rPr lang="en-US" altLang="zh-CN" smtClean="0"/>
              <a:t>3/2/23</a:t>
            </a:fld>
            <a:endParaRPr lang="zh-CN" altLang="en-US"/>
          </a:p>
        </p:txBody>
      </p:sp>
      <p:sp>
        <p:nvSpPr>
          <p:cNvPr id="8" name="页脚占位符 5">
            <a:extLst>
              <a:ext uri="{FF2B5EF4-FFF2-40B4-BE49-F238E27FC236}">
                <a16:creationId xmlns:a16="http://schemas.microsoft.com/office/drawing/2014/main" id="{A236746E-EDBD-C345-AC2E-ADD761AD1E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217323DD-F328-9847-B993-3DEB7C1AA850}"/>
              </a:ext>
            </a:extLst>
          </p:cNvPr>
          <p:cNvSpPr>
            <a:spLocks noGrp="1" noChangeArrowheads="1"/>
          </p:cNvSpPr>
          <p:nvPr>
            <p:ph type="sldNum" sz="quarter" idx="12"/>
          </p:nvPr>
        </p:nvSpPr>
        <p:spPr>
          <a:ln/>
        </p:spPr>
        <p:txBody>
          <a:bodyPr/>
          <a:lstStyle>
            <a:lvl1pPr>
              <a:defRPr/>
            </a:lvl1pPr>
          </a:lstStyle>
          <a:p>
            <a:fld id="{4E00D7A0-F7A4-C641-A984-D298EEBDC02D}" type="slidenum">
              <a:rPr lang="zh-CN" altLang="en-US"/>
              <a:pPr/>
              <a:t>‹#›</a:t>
            </a:fld>
            <a:endParaRPr lang="zh-CN" altLang="en-US"/>
          </a:p>
        </p:txBody>
      </p:sp>
    </p:spTree>
    <p:extLst>
      <p:ext uri="{BB962C8B-B14F-4D97-AF65-F5344CB8AC3E}">
        <p14:creationId xmlns:p14="http://schemas.microsoft.com/office/powerpoint/2010/main" val="59643704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9066703A-0AB5-4240-ACD6-E8D0D3F2EAC7}"/>
              </a:ext>
            </a:extLst>
          </p:cNvPr>
          <p:cNvSpPr>
            <a:spLocks noGrp="1" noChangeArrowheads="1"/>
          </p:cNvSpPr>
          <p:nvPr>
            <p:ph type="dt" sz="half" idx="10"/>
          </p:nvPr>
        </p:nvSpPr>
        <p:spPr>
          <a:ln/>
        </p:spPr>
        <p:txBody>
          <a:bodyPr/>
          <a:lstStyle>
            <a:lvl1pPr>
              <a:defRPr/>
            </a:lvl1pPr>
          </a:lstStyle>
          <a:p>
            <a:pPr>
              <a:defRPr/>
            </a:pPr>
            <a:fld id="{A519387E-AD36-F840-B52A-06B07D9F5B14}" type="datetime1">
              <a:rPr lang="en-US" altLang="zh-CN" smtClean="0"/>
              <a:t>3/2/23</a:t>
            </a:fld>
            <a:endParaRPr lang="zh-CN" altLang="en-US"/>
          </a:p>
        </p:txBody>
      </p:sp>
      <p:sp>
        <p:nvSpPr>
          <p:cNvPr id="4" name="页脚占位符 5">
            <a:extLst>
              <a:ext uri="{FF2B5EF4-FFF2-40B4-BE49-F238E27FC236}">
                <a16:creationId xmlns:a16="http://schemas.microsoft.com/office/drawing/2014/main" id="{533EF589-7935-FC48-B3CD-D69B04EAA7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70D4997A-3BE2-B94B-92FB-4B2A5435B8A4}"/>
              </a:ext>
            </a:extLst>
          </p:cNvPr>
          <p:cNvSpPr>
            <a:spLocks noGrp="1" noChangeArrowheads="1"/>
          </p:cNvSpPr>
          <p:nvPr>
            <p:ph type="sldNum" sz="quarter" idx="12"/>
          </p:nvPr>
        </p:nvSpPr>
        <p:spPr>
          <a:ln/>
        </p:spPr>
        <p:txBody>
          <a:bodyPr/>
          <a:lstStyle>
            <a:lvl1pPr>
              <a:defRPr/>
            </a:lvl1pPr>
          </a:lstStyle>
          <a:p>
            <a:fld id="{73B1BE9A-2E3A-D944-B600-FD78ECE517DC}" type="slidenum">
              <a:rPr lang="zh-CN" altLang="en-US"/>
              <a:pPr/>
              <a:t>‹#›</a:t>
            </a:fld>
            <a:endParaRPr lang="zh-CN" altLang="en-US"/>
          </a:p>
        </p:txBody>
      </p:sp>
    </p:spTree>
    <p:extLst>
      <p:ext uri="{BB962C8B-B14F-4D97-AF65-F5344CB8AC3E}">
        <p14:creationId xmlns:p14="http://schemas.microsoft.com/office/powerpoint/2010/main" val="1735423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EF5056DB-7073-D646-BF42-F0ADBA256640}"/>
              </a:ext>
            </a:extLst>
          </p:cNvPr>
          <p:cNvSpPr>
            <a:spLocks noGrp="1" noChangeArrowheads="1"/>
          </p:cNvSpPr>
          <p:nvPr>
            <p:ph type="dt" sz="half" idx="10"/>
          </p:nvPr>
        </p:nvSpPr>
        <p:spPr>
          <a:ln/>
        </p:spPr>
        <p:txBody>
          <a:bodyPr/>
          <a:lstStyle>
            <a:lvl1pPr>
              <a:defRPr/>
            </a:lvl1pPr>
          </a:lstStyle>
          <a:p>
            <a:pPr>
              <a:defRPr/>
            </a:pPr>
            <a:fld id="{2D4ACB4F-5CB0-3547-A8FD-1C9A4734A25B}" type="datetime1">
              <a:rPr lang="en-US" altLang="zh-CN" smtClean="0"/>
              <a:t>3/2/23</a:t>
            </a:fld>
            <a:endParaRPr lang="zh-CN" altLang="en-US"/>
          </a:p>
        </p:txBody>
      </p:sp>
      <p:sp>
        <p:nvSpPr>
          <p:cNvPr id="3" name="页脚占位符 5">
            <a:extLst>
              <a:ext uri="{FF2B5EF4-FFF2-40B4-BE49-F238E27FC236}">
                <a16:creationId xmlns:a16="http://schemas.microsoft.com/office/drawing/2014/main" id="{0B7BD68A-1B72-0542-87EE-8833A6F8D33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71EEC956-8694-A14E-AD70-0997C7492DF5}"/>
              </a:ext>
            </a:extLst>
          </p:cNvPr>
          <p:cNvSpPr>
            <a:spLocks noGrp="1" noChangeArrowheads="1"/>
          </p:cNvSpPr>
          <p:nvPr>
            <p:ph type="sldNum" sz="quarter" idx="12"/>
          </p:nvPr>
        </p:nvSpPr>
        <p:spPr>
          <a:ln/>
        </p:spPr>
        <p:txBody>
          <a:bodyPr/>
          <a:lstStyle>
            <a:lvl1pPr>
              <a:defRPr/>
            </a:lvl1pPr>
          </a:lstStyle>
          <a:p>
            <a:fld id="{C54CB762-3337-8945-A920-C05E78563C9E}" type="slidenum">
              <a:rPr lang="zh-CN" altLang="en-US"/>
              <a:pPr/>
              <a:t>‹#›</a:t>
            </a:fld>
            <a:endParaRPr lang="zh-CN" altLang="en-US"/>
          </a:p>
        </p:txBody>
      </p:sp>
    </p:spTree>
    <p:extLst>
      <p:ext uri="{BB962C8B-B14F-4D97-AF65-F5344CB8AC3E}">
        <p14:creationId xmlns:p14="http://schemas.microsoft.com/office/powerpoint/2010/main" val="4913422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9098ECC-7D14-2449-B645-1F8FBF78AE5C}"/>
              </a:ext>
            </a:extLst>
          </p:cNvPr>
          <p:cNvSpPr>
            <a:spLocks noGrp="1" noChangeArrowheads="1"/>
          </p:cNvSpPr>
          <p:nvPr>
            <p:ph type="dt" sz="half" idx="10"/>
          </p:nvPr>
        </p:nvSpPr>
        <p:spPr>
          <a:ln/>
        </p:spPr>
        <p:txBody>
          <a:bodyPr/>
          <a:lstStyle>
            <a:lvl1pPr>
              <a:defRPr/>
            </a:lvl1pPr>
          </a:lstStyle>
          <a:p>
            <a:pPr>
              <a:defRPr/>
            </a:pPr>
            <a:fld id="{8C2153BD-65AB-DD48-9E97-54E43E5EC59A}" type="datetime1">
              <a:rPr lang="en-US" altLang="zh-CN" smtClean="0"/>
              <a:t>3/2/23</a:t>
            </a:fld>
            <a:endParaRPr lang="zh-CN" altLang="en-US"/>
          </a:p>
        </p:txBody>
      </p:sp>
      <p:sp>
        <p:nvSpPr>
          <p:cNvPr id="6" name="页脚占位符 5">
            <a:extLst>
              <a:ext uri="{FF2B5EF4-FFF2-40B4-BE49-F238E27FC236}">
                <a16:creationId xmlns:a16="http://schemas.microsoft.com/office/drawing/2014/main" id="{FCC20EE8-B7EC-044C-AEC3-DFD30251F4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035A30A5-1673-AF4D-9E21-070E0AAF6955}"/>
              </a:ext>
            </a:extLst>
          </p:cNvPr>
          <p:cNvSpPr>
            <a:spLocks noGrp="1" noChangeArrowheads="1"/>
          </p:cNvSpPr>
          <p:nvPr>
            <p:ph type="sldNum" sz="quarter" idx="12"/>
          </p:nvPr>
        </p:nvSpPr>
        <p:spPr>
          <a:ln/>
        </p:spPr>
        <p:txBody>
          <a:bodyPr/>
          <a:lstStyle>
            <a:lvl1pPr>
              <a:defRPr/>
            </a:lvl1pPr>
          </a:lstStyle>
          <a:p>
            <a:fld id="{EC50BB63-AF7F-7141-A78F-FB22CFF88B62}" type="slidenum">
              <a:rPr lang="zh-CN" altLang="en-US"/>
              <a:pPr/>
              <a:t>‹#›</a:t>
            </a:fld>
            <a:endParaRPr lang="zh-CN" altLang="en-US"/>
          </a:p>
        </p:txBody>
      </p:sp>
    </p:spTree>
    <p:extLst>
      <p:ext uri="{BB962C8B-B14F-4D97-AF65-F5344CB8AC3E}">
        <p14:creationId xmlns:p14="http://schemas.microsoft.com/office/powerpoint/2010/main" val="325257594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CCDAD5-0018-2A46-B3F0-90001D0AEA7F}"/>
              </a:ext>
            </a:extLst>
          </p:cNvPr>
          <p:cNvSpPr>
            <a:spLocks noGrp="1" noChangeArrowheads="1"/>
          </p:cNvSpPr>
          <p:nvPr>
            <p:ph type="dt" sz="half" idx="10"/>
          </p:nvPr>
        </p:nvSpPr>
        <p:spPr>
          <a:ln/>
        </p:spPr>
        <p:txBody>
          <a:bodyPr/>
          <a:lstStyle>
            <a:lvl1pPr>
              <a:defRPr/>
            </a:lvl1pPr>
          </a:lstStyle>
          <a:p>
            <a:pPr>
              <a:defRPr/>
            </a:pPr>
            <a:fld id="{A6917744-19CD-BD4C-ACC3-B38DE07B96CB}" type="datetime1">
              <a:rPr lang="en-US" altLang="zh-CN" smtClean="0"/>
              <a:t>3/2/23</a:t>
            </a:fld>
            <a:endParaRPr lang="zh-CN" altLang="en-US"/>
          </a:p>
        </p:txBody>
      </p:sp>
      <p:sp>
        <p:nvSpPr>
          <p:cNvPr id="6" name="页脚占位符 5">
            <a:extLst>
              <a:ext uri="{FF2B5EF4-FFF2-40B4-BE49-F238E27FC236}">
                <a16:creationId xmlns:a16="http://schemas.microsoft.com/office/drawing/2014/main" id="{AE58531A-183F-7144-8356-053AC8A1AA5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7817B323-55AB-5642-81B6-3BD1B608BB3C}"/>
              </a:ext>
            </a:extLst>
          </p:cNvPr>
          <p:cNvSpPr>
            <a:spLocks noGrp="1" noChangeArrowheads="1"/>
          </p:cNvSpPr>
          <p:nvPr>
            <p:ph type="sldNum" sz="quarter" idx="12"/>
          </p:nvPr>
        </p:nvSpPr>
        <p:spPr>
          <a:ln/>
        </p:spPr>
        <p:txBody>
          <a:bodyPr/>
          <a:lstStyle>
            <a:lvl1pPr>
              <a:defRPr/>
            </a:lvl1pPr>
          </a:lstStyle>
          <a:p>
            <a:fld id="{257225B1-C709-B549-AD5A-23301F8F24F8}" type="slidenum">
              <a:rPr lang="zh-CN" altLang="en-US"/>
              <a:pPr/>
              <a:t>‹#›</a:t>
            </a:fld>
            <a:endParaRPr lang="zh-CN" altLang="en-US"/>
          </a:p>
        </p:txBody>
      </p:sp>
    </p:spTree>
    <p:extLst>
      <p:ext uri="{BB962C8B-B14F-4D97-AF65-F5344CB8AC3E}">
        <p14:creationId xmlns:p14="http://schemas.microsoft.com/office/powerpoint/2010/main" val="2214399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F42353E-2F37-6749-8942-E1FA0954BA38}"/>
              </a:ext>
            </a:extLst>
          </p:cNvPr>
          <p:cNvSpPr>
            <a:spLocks noGrp="1" noChangeArrowheads="1"/>
          </p:cNvSpPr>
          <p:nvPr>
            <p:ph type="dt" sz="half" idx="10"/>
          </p:nvPr>
        </p:nvSpPr>
        <p:spPr>
          <a:ln/>
        </p:spPr>
        <p:txBody>
          <a:bodyPr/>
          <a:lstStyle>
            <a:lvl1pPr>
              <a:defRPr/>
            </a:lvl1pPr>
          </a:lstStyle>
          <a:p>
            <a:pPr>
              <a:defRPr/>
            </a:pPr>
            <a:fld id="{5125165A-0E99-2B44-A981-9201EFC6F912}" type="datetime1">
              <a:rPr lang="en-US" altLang="zh-CN" smtClean="0"/>
              <a:t>3/2/23</a:t>
            </a:fld>
            <a:endParaRPr lang="zh-CN" altLang="en-US"/>
          </a:p>
        </p:txBody>
      </p:sp>
      <p:sp>
        <p:nvSpPr>
          <p:cNvPr id="5" name="页脚占位符 4">
            <a:extLst>
              <a:ext uri="{FF2B5EF4-FFF2-40B4-BE49-F238E27FC236}">
                <a16:creationId xmlns:a16="http://schemas.microsoft.com/office/drawing/2014/main" id="{3851B46F-E6A3-3649-B8E1-DF319187D0B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2B69F61-1C9B-9046-95D9-3B50B80D9AB1}"/>
              </a:ext>
            </a:extLst>
          </p:cNvPr>
          <p:cNvSpPr>
            <a:spLocks noGrp="1" noChangeArrowheads="1"/>
          </p:cNvSpPr>
          <p:nvPr>
            <p:ph type="sldNum" sz="quarter" idx="12"/>
          </p:nvPr>
        </p:nvSpPr>
        <p:spPr>
          <a:ln/>
        </p:spPr>
        <p:txBody>
          <a:bodyPr/>
          <a:lstStyle>
            <a:lvl1pPr>
              <a:defRPr/>
            </a:lvl1pPr>
          </a:lstStyle>
          <a:p>
            <a:fld id="{27985554-D745-2B45-8045-11F49D9921B7}" type="slidenum">
              <a:rPr lang="zh-CN" altLang="en-US"/>
              <a:pPr/>
              <a:t>‹#›</a:t>
            </a:fld>
            <a:endParaRPr lang="zh-CN" altLang="en-US"/>
          </a:p>
        </p:txBody>
      </p:sp>
      <p:pic>
        <p:nvPicPr>
          <p:cNvPr id="7" name="Picture 6">
            <a:extLst>
              <a:ext uri="{FF2B5EF4-FFF2-40B4-BE49-F238E27FC236}">
                <a16:creationId xmlns:a16="http://schemas.microsoft.com/office/drawing/2014/main" id="{B85592A1-46A7-A140-8575-9D246D49D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01004472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C2EEBD8-EE85-4A4F-B2C1-B352BEAFFFD9}"/>
              </a:ext>
            </a:extLst>
          </p:cNvPr>
          <p:cNvSpPr>
            <a:spLocks noGrp="1" noChangeArrowheads="1"/>
          </p:cNvSpPr>
          <p:nvPr>
            <p:ph type="dt" sz="half" idx="10"/>
          </p:nvPr>
        </p:nvSpPr>
        <p:spPr>
          <a:ln/>
        </p:spPr>
        <p:txBody>
          <a:bodyPr/>
          <a:lstStyle>
            <a:lvl1pPr>
              <a:defRPr/>
            </a:lvl1pPr>
          </a:lstStyle>
          <a:p>
            <a:pPr>
              <a:defRPr/>
            </a:pPr>
            <a:fld id="{B553A6E7-50F1-F547-9FA8-BE48A58AA6D8}" type="datetime1">
              <a:rPr lang="en-US" altLang="zh-CN" smtClean="0"/>
              <a:t>3/2/23</a:t>
            </a:fld>
            <a:endParaRPr lang="zh-CN" altLang="en-US"/>
          </a:p>
        </p:txBody>
      </p:sp>
      <p:sp>
        <p:nvSpPr>
          <p:cNvPr id="5" name="页脚占位符 5">
            <a:extLst>
              <a:ext uri="{FF2B5EF4-FFF2-40B4-BE49-F238E27FC236}">
                <a16:creationId xmlns:a16="http://schemas.microsoft.com/office/drawing/2014/main" id="{F5E438EE-0222-BA49-ABCC-AB5DD2087F6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67CCF922-5BAA-9E44-AF50-CB4CA398AD06}"/>
              </a:ext>
            </a:extLst>
          </p:cNvPr>
          <p:cNvSpPr>
            <a:spLocks noGrp="1" noChangeArrowheads="1"/>
          </p:cNvSpPr>
          <p:nvPr>
            <p:ph type="sldNum" sz="quarter" idx="12"/>
          </p:nvPr>
        </p:nvSpPr>
        <p:spPr>
          <a:ln/>
        </p:spPr>
        <p:txBody>
          <a:bodyPr/>
          <a:lstStyle>
            <a:lvl1pPr>
              <a:defRPr/>
            </a:lvl1pPr>
          </a:lstStyle>
          <a:p>
            <a:fld id="{3CB0051C-61E0-5B43-9EAE-D6648830660B}" type="slidenum">
              <a:rPr lang="zh-CN" altLang="en-US"/>
              <a:pPr/>
              <a:t>‹#›</a:t>
            </a:fld>
            <a:endParaRPr lang="zh-CN" altLang="en-US"/>
          </a:p>
        </p:txBody>
      </p:sp>
    </p:spTree>
    <p:extLst>
      <p:ext uri="{BB962C8B-B14F-4D97-AF65-F5344CB8AC3E}">
        <p14:creationId xmlns:p14="http://schemas.microsoft.com/office/powerpoint/2010/main" val="32011229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8A9CBA3A-0617-3C43-AE12-858749723CB5}"/>
              </a:ext>
            </a:extLst>
          </p:cNvPr>
          <p:cNvSpPr>
            <a:spLocks noGrp="1" noChangeArrowheads="1"/>
          </p:cNvSpPr>
          <p:nvPr>
            <p:ph type="dt" sz="half" idx="10"/>
          </p:nvPr>
        </p:nvSpPr>
        <p:spPr>
          <a:ln/>
        </p:spPr>
        <p:txBody>
          <a:bodyPr/>
          <a:lstStyle>
            <a:lvl1pPr>
              <a:defRPr/>
            </a:lvl1pPr>
          </a:lstStyle>
          <a:p>
            <a:pPr>
              <a:defRPr/>
            </a:pPr>
            <a:fld id="{F309B754-6AB5-A543-AFD6-DC1A030E1269}" type="datetime1">
              <a:rPr lang="en-US" altLang="zh-CN" smtClean="0"/>
              <a:t>3/2/23</a:t>
            </a:fld>
            <a:endParaRPr lang="zh-CN" altLang="en-US"/>
          </a:p>
        </p:txBody>
      </p:sp>
      <p:sp>
        <p:nvSpPr>
          <p:cNvPr id="5" name="页脚占位符 5">
            <a:extLst>
              <a:ext uri="{FF2B5EF4-FFF2-40B4-BE49-F238E27FC236}">
                <a16:creationId xmlns:a16="http://schemas.microsoft.com/office/drawing/2014/main" id="{C369AD1A-DD04-954C-ADFF-218D4F7F6D8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53B4E73D-FD2C-8248-967A-D8985AC9B1AC}"/>
              </a:ext>
            </a:extLst>
          </p:cNvPr>
          <p:cNvSpPr>
            <a:spLocks noGrp="1" noChangeArrowheads="1"/>
          </p:cNvSpPr>
          <p:nvPr>
            <p:ph type="sldNum" sz="quarter" idx="12"/>
          </p:nvPr>
        </p:nvSpPr>
        <p:spPr>
          <a:ln/>
        </p:spPr>
        <p:txBody>
          <a:bodyPr/>
          <a:lstStyle>
            <a:lvl1pPr>
              <a:defRPr/>
            </a:lvl1pPr>
          </a:lstStyle>
          <a:p>
            <a:fld id="{203BF901-B82C-C846-AC14-55A6A376F6B5}" type="slidenum">
              <a:rPr lang="zh-CN" altLang="en-US"/>
              <a:pPr/>
              <a:t>‹#›</a:t>
            </a:fld>
            <a:endParaRPr lang="zh-CN" altLang="en-US"/>
          </a:p>
        </p:txBody>
      </p:sp>
    </p:spTree>
    <p:extLst>
      <p:ext uri="{BB962C8B-B14F-4D97-AF65-F5344CB8AC3E}">
        <p14:creationId xmlns:p14="http://schemas.microsoft.com/office/powerpoint/2010/main" val="1631766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B7418279-5836-5E4E-B0AA-FD99D338F749}"/>
              </a:ext>
            </a:extLst>
          </p:cNvPr>
          <p:cNvSpPr>
            <a:spLocks noGrp="1" noChangeArrowheads="1"/>
          </p:cNvSpPr>
          <p:nvPr>
            <p:ph type="dt" sz="half" idx="10"/>
          </p:nvPr>
        </p:nvSpPr>
        <p:spPr>
          <a:ln/>
        </p:spPr>
        <p:txBody>
          <a:bodyPr/>
          <a:lstStyle>
            <a:lvl1pPr>
              <a:defRPr/>
            </a:lvl1pPr>
          </a:lstStyle>
          <a:p>
            <a:pPr>
              <a:defRPr/>
            </a:pPr>
            <a:fld id="{33DFEFC7-CAC9-D446-9555-3EB076A1AA69}" type="datetime1">
              <a:rPr lang="en-US" altLang="zh-CN" smtClean="0"/>
              <a:t>3/2/23</a:t>
            </a:fld>
            <a:endParaRPr lang="zh-CN" altLang="en-US"/>
          </a:p>
        </p:txBody>
      </p:sp>
      <p:sp>
        <p:nvSpPr>
          <p:cNvPr id="5" name="页脚占位符 4">
            <a:extLst>
              <a:ext uri="{FF2B5EF4-FFF2-40B4-BE49-F238E27FC236}">
                <a16:creationId xmlns:a16="http://schemas.microsoft.com/office/drawing/2014/main" id="{590C0718-03FE-4743-B3F0-344B8C216DC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FE3711D-3B2E-0346-B964-7815DA8F11F0}"/>
              </a:ext>
            </a:extLst>
          </p:cNvPr>
          <p:cNvSpPr>
            <a:spLocks noGrp="1" noChangeArrowheads="1"/>
          </p:cNvSpPr>
          <p:nvPr>
            <p:ph type="sldNum" sz="quarter" idx="12"/>
          </p:nvPr>
        </p:nvSpPr>
        <p:spPr>
          <a:ln/>
        </p:spPr>
        <p:txBody>
          <a:bodyPr/>
          <a:lstStyle>
            <a:lvl1pPr>
              <a:defRPr/>
            </a:lvl1pPr>
          </a:lstStyle>
          <a:p>
            <a:fld id="{1FDD35FC-781B-EC42-AC3F-DAF392B7BE7C}" type="slidenum">
              <a:rPr lang="zh-CN" altLang="en-US"/>
              <a:pPr/>
              <a:t>‹#›</a:t>
            </a:fld>
            <a:endParaRPr lang="zh-CN" altLang="en-US"/>
          </a:p>
        </p:txBody>
      </p:sp>
    </p:spTree>
    <p:extLst>
      <p:ext uri="{BB962C8B-B14F-4D97-AF65-F5344CB8AC3E}">
        <p14:creationId xmlns:p14="http://schemas.microsoft.com/office/powerpoint/2010/main" val="164102226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B6693B8-6F35-E545-A746-968A949D056E}"/>
              </a:ext>
            </a:extLst>
          </p:cNvPr>
          <p:cNvSpPr>
            <a:spLocks noGrp="1" noChangeArrowheads="1"/>
          </p:cNvSpPr>
          <p:nvPr>
            <p:ph type="dt" sz="half" idx="10"/>
          </p:nvPr>
        </p:nvSpPr>
        <p:spPr>
          <a:ln/>
        </p:spPr>
        <p:txBody>
          <a:bodyPr/>
          <a:lstStyle>
            <a:lvl1pPr>
              <a:defRPr/>
            </a:lvl1pPr>
          </a:lstStyle>
          <a:p>
            <a:pPr>
              <a:defRPr/>
            </a:pPr>
            <a:fld id="{3C9087D5-EE1D-854F-BB1A-C813D18F2DEF}" type="datetime1">
              <a:rPr lang="en-US" altLang="zh-CN" smtClean="0"/>
              <a:t>3/2/23</a:t>
            </a:fld>
            <a:endParaRPr lang="zh-CN" altLang="en-US"/>
          </a:p>
        </p:txBody>
      </p:sp>
      <p:sp>
        <p:nvSpPr>
          <p:cNvPr id="5" name="页脚占位符 4">
            <a:extLst>
              <a:ext uri="{FF2B5EF4-FFF2-40B4-BE49-F238E27FC236}">
                <a16:creationId xmlns:a16="http://schemas.microsoft.com/office/drawing/2014/main" id="{8A99E5E5-C102-9046-B481-A8B40C36D9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36BAC71-6F1D-A04E-9CB8-AED0EBA39BE3}"/>
              </a:ext>
            </a:extLst>
          </p:cNvPr>
          <p:cNvSpPr>
            <a:spLocks noGrp="1" noChangeArrowheads="1"/>
          </p:cNvSpPr>
          <p:nvPr>
            <p:ph type="sldNum" sz="quarter" idx="12"/>
          </p:nvPr>
        </p:nvSpPr>
        <p:spPr>
          <a:ln/>
        </p:spPr>
        <p:txBody>
          <a:bodyPr/>
          <a:lstStyle>
            <a:lvl1pPr>
              <a:defRPr/>
            </a:lvl1pPr>
          </a:lstStyle>
          <a:p>
            <a:fld id="{69E548D4-152F-C04E-A88C-9B4842267FAD}" type="slidenum">
              <a:rPr lang="zh-CN" altLang="en-US"/>
              <a:pPr/>
              <a:t>‹#›</a:t>
            </a:fld>
            <a:endParaRPr lang="zh-CN" altLang="en-US"/>
          </a:p>
        </p:txBody>
      </p:sp>
    </p:spTree>
    <p:extLst>
      <p:ext uri="{BB962C8B-B14F-4D97-AF65-F5344CB8AC3E}">
        <p14:creationId xmlns:p14="http://schemas.microsoft.com/office/powerpoint/2010/main" val="16668481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2B8A2FAC-2A2F-5E4C-8FD5-B1CDFE6C469F}"/>
              </a:ext>
            </a:extLst>
          </p:cNvPr>
          <p:cNvSpPr>
            <a:spLocks noGrp="1" noChangeArrowheads="1"/>
          </p:cNvSpPr>
          <p:nvPr>
            <p:ph type="dt" sz="half" idx="10"/>
          </p:nvPr>
        </p:nvSpPr>
        <p:spPr>
          <a:ln/>
        </p:spPr>
        <p:txBody>
          <a:bodyPr/>
          <a:lstStyle>
            <a:lvl1pPr>
              <a:defRPr/>
            </a:lvl1pPr>
          </a:lstStyle>
          <a:p>
            <a:pPr>
              <a:defRPr/>
            </a:pPr>
            <a:fld id="{0ECF0BB5-F0D6-1F46-B04B-FD472505B191}" type="datetime1">
              <a:rPr lang="en-US" altLang="zh-CN" smtClean="0"/>
              <a:t>3/2/23</a:t>
            </a:fld>
            <a:endParaRPr lang="zh-CN" altLang="en-US"/>
          </a:p>
        </p:txBody>
      </p:sp>
      <p:sp>
        <p:nvSpPr>
          <p:cNvPr id="5" name="页脚占位符 4">
            <a:extLst>
              <a:ext uri="{FF2B5EF4-FFF2-40B4-BE49-F238E27FC236}">
                <a16:creationId xmlns:a16="http://schemas.microsoft.com/office/drawing/2014/main" id="{36A47DF8-993A-7449-A602-4BC5FBA6D8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CE2AFAE-43ED-AC4A-BDA3-757D2E827245}"/>
              </a:ext>
            </a:extLst>
          </p:cNvPr>
          <p:cNvSpPr>
            <a:spLocks noGrp="1" noChangeArrowheads="1"/>
          </p:cNvSpPr>
          <p:nvPr>
            <p:ph type="sldNum" sz="quarter" idx="12"/>
          </p:nvPr>
        </p:nvSpPr>
        <p:spPr>
          <a:ln/>
        </p:spPr>
        <p:txBody>
          <a:bodyPr/>
          <a:lstStyle>
            <a:lvl1pPr>
              <a:defRPr/>
            </a:lvl1pPr>
          </a:lstStyle>
          <a:p>
            <a:fld id="{A3E7FA86-86A4-3444-A1D4-5128ECD2AE2D}" type="slidenum">
              <a:rPr lang="zh-CN" altLang="en-US"/>
              <a:pPr/>
              <a:t>‹#›</a:t>
            </a:fld>
            <a:endParaRPr lang="zh-CN" altLang="en-US"/>
          </a:p>
        </p:txBody>
      </p:sp>
    </p:spTree>
    <p:extLst>
      <p:ext uri="{BB962C8B-B14F-4D97-AF65-F5344CB8AC3E}">
        <p14:creationId xmlns:p14="http://schemas.microsoft.com/office/powerpoint/2010/main" val="12815622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8E55409-4CF4-B246-97CE-B6EEFC28B4D3}"/>
              </a:ext>
            </a:extLst>
          </p:cNvPr>
          <p:cNvSpPr>
            <a:spLocks noGrp="1" noChangeArrowheads="1"/>
          </p:cNvSpPr>
          <p:nvPr>
            <p:ph type="dt" sz="half" idx="10"/>
          </p:nvPr>
        </p:nvSpPr>
        <p:spPr>
          <a:ln/>
        </p:spPr>
        <p:txBody>
          <a:bodyPr/>
          <a:lstStyle>
            <a:lvl1pPr>
              <a:defRPr/>
            </a:lvl1pPr>
          </a:lstStyle>
          <a:p>
            <a:pPr>
              <a:defRPr/>
            </a:pPr>
            <a:fld id="{60B33E72-C55A-DC4D-87AB-EC8352FDD494}" type="datetime1">
              <a:rPr lang="en-US" altLang="zh-CN" smtClean="0"/>
              <a:t>3/2/23</a:t>
            </a:fld>
            <a:endParaRPr lang="zh-CN" altLang="en-US"/>
          </a:p>
        </p:txBody>
      </p:sp>
      <p:sp>
        <p:nvSpPr>
          <p:cNvPr id="6" name="页脚占位符 4">
            <a:extLst>
              <a:ext uri="{FF2B5EF4-FFF2-40B4-BE49-F238E27FC236}">
                <a16:creationId xmlns:a16="http://schemas.microsoft.com/office/drawing/2014/main" id="{8477B00F-46BE-014D-88A5-6772D0F5A87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A4E5FFF-DCAF-D54C-A188-304F99EE94BF}"/>
              </a:ext>
            </a:extLst>
          </p:cNvPr>
          <p:cNvSpPr>
            <a:spLocks noGrp="1" noChangeArrowheads="1"/>
          </p:cNvSpPr>
          <p:nvPr>
            <p:ph type="sldNum" sz="quarter" idx="12"/>
          </p:nvPr>
        </p:nvSpPr>
        <p:spPr>
          <a:ln/>
        </p:spPr>
        <p:txBody>
          <a:bodyPr/>
          <a:lstStyle>
            <a:lvl1pPr>
              <a:defRPr/>
            </a:lvl1pPr>
          </a:lstStyle>
          <a:p>
            <a:fld id="{A266712B-AAD8-B24F-B38A-9A614F828418}" type="slidenum">
              <a:rPr lang="zh-CN" altLang="en-US"/>
              <a:pPr/>
              <a:t>‹#›</a:t>
            </a:fld>
            <a:endParaRPr lang="zh-CN" altLang="en-US"/>
          </a:p>
        </p:txBody>
      </p:sp>
    </p:spTree>
    <p:extLst>
      <p:ext uri="{BB962C8B-B14F-4D97-AF65-F5344CB8AC3E}">
        <p14:creationId xmlns:p14="http://schemas.microsoft.com/office/powerpoint/2010/main" val="1227964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41B19E6-BC1F-5947-B0CD-280DD8975372}"/>
              </a:ext>
            </a:extLst>
          </p:cNvPr>
          <p:cNvSpPr>
            <a:spLocks noGrp="1" noChangeArrowheads="1"/>
          </p:cNvSpPr>
          <p:nvPr>
            <p:ph type="dt" sz="half" idx="10"/>
          </p:nvPr>
        </p:nvSpPr>
        <p:spPr>
          <a:ln/>
        </p:spPr>
        <p:txBody>
          <a:bodyPr/>
          <a:lstStyle>
            <a:lvl1pPr>
              <a:defRPr/>
            </a:lvl1pPr>
          </a:lstStyle>
          <a:p>
            <a:pPr>
              <a:defRPr/>
            </a:pPr>
            <a:fld id="{8F991044-5780-8047-AB32-8442925684C4}" type="datetime1">
              <a:rPr lang="en-US" altLang="zh-CN" smtClean="0"/>
              <a:t>3/2/23</a:t>
            </a:fld>
            <a:endParaRPr lang="zh-CN" altLang="en-US"/>
          </a:p>
        </p:txBody>
      </p:sp>
      <p:sp>
        <p:nvSpPr>
          <p:cNvPr id="8" name="页脚占位符 4">
            <a:extLst>
              <a:ext uri="{FF2B5EF4-FFF2-40B4-BE49-F238E27FC236}">
                <a16:creationId xmlns:a16="http://schemas.microsoft.com/office/drawing/2014/main" id="{478AB694-65FB-6441-8CCB-8E255F5DC12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CDBAB34F-926A-DC41-AC70-22562A0D12B3}"/>
              </a:ext>
            </a:extLst>
          </p:cNvPr>
          <p:cNvSpPr>
            <a:spLocks noGrp="1" noChangeArrowheads="1"/>
          </p:cNvSpPr>
          <p:nvPr>
            <p:ph type="sldNum" sz="quarter" idx="12"/>
          </p:nvPr>
        </p:nvSpPr>
        <p:spPr>
          <a:ln/>
        </p:spPr>
        <p:txBody>
          <a:bodyPr/>
          <a:lstStyle>
            <a:lvl1pPr>
              <a:defRPr/>
            </a:lvl1pPr>
          </a:lstStyle>
          <a:p>
            <a:fld id="{4BB39C5C-B68D-FD4A-87DE-315398F1D801}" type="slidenum">
              <a:rPr lang="zh-CN" altLang="en-US"/>
              <a:pPr/>
              <a:t>‹#›</a:t>
            </a:fld>
            <a:endParaRPr lang="zh-CN" altLang="en-US"/>
          </a:p>
        </p:txBody>
      </p:sp>
    </p:spTree>
    <p:extLst>
      <p:ext uri="{BB962C8B-B14F-4D97-AF65-F5344CB8AC3E}">
        <p14:creationId xmlns:p14="http://schemas.microsoft.com/office/powerpoint/2010/main" val="5320446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2019CB-E21B-5A49-AEC6-E43CBB8813E7}"/>
              </a:ext>
            </a:extLst>
          </p:cNvPr>
          <p:cNvSpPr>
            <a:spLocks noGrp="1" noChangeArrowheads="1"/>
          </p:cNvSpPr>
          <p:nvPr>
            <p:ph type="dt" sz="half" idx="10"/>
          </p:nvPr>
        </p:nvSpPr>
        <p:spPr>
          <a:ln/>
        </p:spPr>
        <p:txBody>
          <a:bodyPr/>
          <a:lstStyle>
            <a:lvl1pPr>
              <a:defRPr/>
            </a:lvl1pPr>
          </a:lstStyle>
          <a:p>
            <a:pPr>
              <a:defRPr/>
            </a:pPr>
            <a:fld id="{30348DC1-FF2C-2449-BA4D-D48C86B125A1}" type="datetime1">
              <a:rPr lang="en-US" altLang="zh-CN" smtClean="0"/>
              <a:t>3/2/23</a:t>
            </a:fld>
            <a:endParaRPr lang="zh-CN" altLang="en-US"/>
          </a:p>
        </p:txBody>
      </p:sp>
      <p:sp>
        <p:nvSpPr>
          <p:cNvPr id="4" name="页脚占位符 4">
            <a:extLst>
              <a:ext uri="{FF2B5EF4-FFF2-40B4-BE49-F238E27FC236}">
                <a16:creationId xmlns:a16="http://schemas.microsoft.com/office/drawing/2014/main" id="{778D7013-B443-514B-98CD-5D37B17ED3C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6CD6247F-DA5E-3F4F-92BE-07FA2A3A62DC}"/>
              </a:ext>
            </a:extLst>
          </p:cNvPr>
          <p:cNvSpPr>
            <a:spLocks noGrp="1" noChangeArrowheads="1"/>
          </p:cNvSpPr>
          <p:nvPr>
            <p:ph type="sldNum" sz="quarter" idx="12"/>
          </p:nvPr>
        </p:nvSpPr>
        <p:spPr>
          <a:ln/>
        </p:spPr>
        <p:txBody>
          <a:bodyPr/>
          <a:lstStyle>
            <a:lvl1pPr>
              <a:defRPr/>
            </a:lvl1pPr>
          </a:lstStyle>
          <a:p>
            <a:fld id="{A3284F26-4F21-7E4D-B67B-3A952E6573CD}" type="slidenum">
              <a:rPr lang="zh-CN" altLang="en-US"/>
              <a:pPr/>
              <a:t>‹#›</a:t>
            </a:fld>
            <a:endParaRPr lang="zh-CN" altLang="en-US"/>
          </a:p>
        </p:txBody>
      </p:sp>
    </p:spTree>
    <p:extLst>
      <p:ext uri="{BB962C8B-B14F-4D97-AF65-F5344CB8AC3E}">
        <p14:creationId xmlns:p14="http://schemas.microsoft.com/office/powerpoint/2010/main" val="32512227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F02C1BB-20CB-204C-B061-A336F3C8BAD6}"/>
              </a:ext>
            </a:extLst>
          </p:cNvPr>
          <p:cNvSpPr>
            <a:spLocks noGrp="1" noChangeArrowheads="1"/>
          </p:cNvSpPr>
          <p:nvPr>
            <p:ph type="dt" sz="half" idx="10"/>
          </p:nvPr>
        </p:nvSpPr>
        <p:spPr>
          <a:ln/>
        </p:spPr>
        <p:txBody>
          <a:bodyPr/>
          <a:lstStyle>
            <a:lvl1pPr>
              <a:defRPr/>
            </a:lvl1pPr>
          </a:lstStyle>
          <a:p>
            <a:pPr>
              <a:defRPr/>
            </a:pPr>
            <a:fld id="{9856A7A4-13E5-DA4B-A893-D8EB1C5F9A1E}" type="datetime1">
              <a:rPr lang="en-US" altLang="zh-CN" smtClean="0"/>
              <a:t>3/2/23</a:t>
            </a:fld>
            <a:endParaRPr lang="zh-CN" altLang="en-US"/>
          </a:p>
        </p:txBody>
      </p:sp>
      <p:sp>
        <p:nvSpPr>
          <p:cNvPr id="3" name="页脚占位符 4">
            <a:extLst>
              <a:ext uri="{FF2B5EF4-FFF2-40B4-BE49-F238E27FC236}">
                <a16:creationId xmlns:a16="http://schemas.microsoft.com/office/drawing/2014/main" id="{B1DD9F11-0717-174A-9785-F6C7931535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23B33EA9-A8C4-F44E-8CDC-AD13EE8129DF}"/>
              </a:ext>
            </a:extLst>
          </p:cNvPr>
          <p:cNvSpPr>
            <a:spLocks noGrp="1" noChangeArrowheads="1"/>
          </p:cNvSpPr>
          <p:nvPr>
            <p:ph type="sldNum" sz="quarter" idx="12"/>
          </p:nvPr>
        </p:nvSpPr>
        <p:spPr>
          <a:ln/>
        </p:spPr>
        <p:txBody>
          <a:bodyPr/>
          <a:lstStyle>
            <a:lvl1pPr>
              <a:defRPr/>
            </a:lvl1pPr>
          </a:lstStyle>
          <a:p>
            <a:fld id="{91748A91-654E-E642-A6FD-C60B1E82567A}" type="slidenum">
              <a:rPr lang="zh-CN" altLang="en-US"/>
              <a:pPr/>
              <a:t>‹#›</a:t>
            </a:fld>
            <a:endParaRPr lang="zh-CN" altLang="en-US"/>
          </a:p>
        </p:txBody>
      </p:sp>
    </p:spTree>
    <p:extLst>
      <p:ext uri="{BB962C8B-B14F-4D97-AF65-F5344CB8AC3E}">
        <p14:creationId xmlns:p14="http://schemas.microsoft.com/office/powerpoint/2010/main" val="7283783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006916E5-88AC-C64F-8EA2-F743E21E6B23}"/>
              </a:ext>
            </a:extLst>
          </p:cNvPr>
          <p:cNvSpPr>
            <a:spLocks noGrp="1" noChangeArrowheads="1"/>
          </p:cNvSpPr>
          <p:nvPr>
            <p:ph type="dt" sz="half" idx="10"/>
          </p:nvPr>
        </p:nvSpPr>
        <p:spPr>
          <a:ln/>
        </p:spPr>
        <p:txBody>
          <a:bodyPr/>
          <a:lstStyle>
            <a:lvl1pPr>
              <a:defRPr/>
            </a:lvl1pPr>
          </a:lstStyle>
          <a:p>
            <a:pPr>
              <a:defRPr/>
            </a:pPr>
            <a:fld id="{B0B43A93-3955-AD4E-8F44-42394EC3C4D5}" type="datetime1">
              <a:rPr lang="en-US" altLang="zh-CN" smtClean="0"/>
              <a:t>3/2/23</a:t>
            </a:fld>
            <a:endParaRPr lang="zh-CN" altLang="en-US"/>
          </a:p>
        </p:txBody>
      </p:sp>
      <p:sp>
        <p:nvSpPr>
          <p:cNvPr id="6" name="页脚占位符 4">
            <a:extLst>
              <a:ext uri="{FF2B5EF4-FFF2-40B4-BE49-F238E27FC236}">
                <a16:creationId xmlns:a16="http://schemas.microsoft.com/office/drawing/2014/main" id="{FA854175-4F67-7946-8C01-5FDEC345D60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00AD62-FEB5-E348-976F-F612083914EF}"/>
              </a:ext>
            </a:extLst>
          </p:cNvPr>
          <p:cNvSpPr>
            <a:spLocks noGrp="1" noChangeArrowheads="1"/>
          </p:cNvSpPr>
          <p:nvPr>
            <p:ph type="sldNum" sz="quarter" idx="12"/>
          </p:nvPr>
        </p:nvSpPr>
        <p:spPr>
          <a:ln/>
        </p:spPr>
        <p:txBody>
          <a:bodyPr/>
          <a:lstStyle>
            <a:lvl1pPr>
              <a:defRPr/>
            </a:lvl1pPr>
          </a:lstStyle>
          <a:p>
            <a:fld id="{8FF09E2A-99F4-4F4F-973F-65227356958A}" type="slidenum">
              <a:rPr lang="zh-CN" altLang="en-US"/>
              <a:pPr/>
              <a:t>‹#›</a:t>
            </a:fld>
            <a:endParaRPr lang="zh-CN" altLang="en-US"/>
          </a:p>
        </p:txBody>
      </p:sp>
    </p:spTree>
    <p:extLst>
      <p:ext uri="{BB962C8B-B14F-4D97-AF65-F5344CB8AC3E}">
        <p14:creationId xmlns:p14="http://schemas.microsoft.com/office/powerpoint/2010/main" val="2440380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4BAC60-0DA8-624D-A7C4-D2A2A4BB854D}"/>
              </a:ext>
            </a:extLst>
          </p:cNvPr>
          <p:cNvSpPr>
            <a:spLocks noGrp="1" noChangeArrowheads="1"/>
          </p:cNvSpPr>
          <p:nvPr>
            <p:ph type="dt" sz="half" idx="10"/>
          </p:nvPr>
        </p:nvSpPr>
        <p:spPr>
          <a:ln/>
        </p:spPr>
        <p:txBody>
          <a:bodyPr/>
          <a:lstStyle>
            <a:lvl1pPr>
              <a:defRPr/>
            </a:lvl1pPr>
          </a:lstStyle>
          <a:p>
            <a:pPr>
              <a:defRPr/>
            </a:pPr>
            <a:fld id="{AC1606D7-FCA3-9443-9D76-5676C1E13511}" type="datetime1">
              <a:rPr lang="en-US" altLang="zh-CN" smtClean="0"/>
              <a:t>3/2/23</a:t>
            </a:fld>
            <a:endParaRPr lang="zh-CN" altLang="en-US"/>
          </a:p>
        </p:txBody>
      </p:sp>
      <p:sp>
        <p:nvSpPr>
          <p:cNvPr id="5" name="页脚占位符 4">
            <a:extLst>
              <a:ext uri="{FF2B5EF4-FFF2-40B4-BE49-F238E27FC236}">
                <a16:creationId xmlns:a16="http://schemas.microsoft.com/office/drawing/2014/main" id="{A4203938-891F-BD44-8F19-151DF59D4AF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E1EC3-E7F3-D744-9326-1FF4A891E0B8}"/>
              </a:ext>
            </a:extLst>
          </p:cNvPr>
          <p:cNvSpPr>
            <a:spLocks noGrp="1" noChangeArrowheads="1"/>
          </p:cNvSpPr>
          <p:nvPr>
            <p:ph type="sldNum" sz="quarter" idx="12"/>
          </p:nvPr>
        </p:nvSpPr>
        <p:spPr>
          <a:ln/>
        </p:spPr>
        <p:txBody>
          <a:bodyPr/>
          <a:lstStyle>
            <a:lvl1pPr>
              <a:defRPr/>
            </a:lvl1pPr>
          </a:lstStyle>
          <a:p>
            <a:fld id="{E3AFD05E-26CD-0F44-849A-F3ED722806A8}" type="slidenum">
              <a:rPr lang="zh-CN" altLang="en-US"/>
              <a:pPr/>
              <a:t>‹#›</a:t>
            </a:fld>
            <a:endParaRPr lang="zh-CN" altLang="en-US"/>
          </a:p>
        </p:txBody>
      </p:sp>
      <p:pic>
        <p:nvPicPr>
          <p:cNvPr id="7" name="Picture 6">
            <a:extLst>
              <a:ext uri="{FF2B5EF4-FFF2-40B4-BE49-F238E27FC236}">
                <a16:creationId xmlns:a16="http://schemas.microsoft.com/office/drawing/2014/main" id="{362E706E-194A-5E4D-B772-16D05B01AC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4498533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17ADB10-D499-0048-9A11-49F9C14D4EAF}"/>
              </a:ext>
            </a:extLst>
          </p:cNvPr>
          <p:cNvSpPr>
            <a:spLocks noGrp="1" noChangeArrowheads="1"/>
          </p:cNvSpPr>
          <p:nvPr>
            <p:ph type="dt" sz="half" idx="10"/>
          </p:nvPr>
        </p:nvSpPr>
        <p:spPr>
          <a:ln/>
        </p:spPr>
        <p:txBody>
          <a:bodyPr/>
          <a:lstStyle>
            <a:lvl1pPr>
              <a:defRPr/>
            </a:lvl1pPr>
          </a:lstStyle>
          <a:p>
            <a:pPr>
              <a:defRPr/>
            </a:pPr>
            <a:fld id="{BD4CF4D0-C78D-1746-8BBC-FD3FF766128F}" type="datetime1">
              <a:rPr lang="en-US" altLang="zh-CN" smtClean="0"/>
              <a:t>3/2/23</a:t>
            </a:fld>
            <a:endParaRPr lang="zh-CN" altLang="en-US"/>
          </a:p>
        </p:txBody>
      </p:sp>
      <p:sp>
        <p:nvSpPr>
          <p:cNvPr id="6" name="页脚占位符 4">
            <a:extLst>
              <a:ext uri="{FF2B5EF4-FFF2-40B4-BE49-F238E27FC236}">
                <a16:creationId xmlns:a16="http://schemas.microsoft.com/office/drawing/2014/main" id="{BC361501-2F4E-774F-ACCB-F34AA22E1F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8A8DE0-A504-7249-AAC7-BF341F449EBD}"/>
              </a:ext>
            </a:extLst>
          </p:cNvPr>
          <p:cNvSpPr>
            <a:spLocks noGrp="1" noChangeArrowheads="1"/>
          </p:cNvSpPr>
          <p:nvPr>
            <p:ph type="sldNum" sz="quarter" idx="12"/>
          </p:nvPr>
        </p:nvSpPr>
        <p:spPr>
          <a:ln/>
        </p:spPr>
        <p:txBody>
          <a:bodyPr/>
          <a:lstStyle>
            <a:lvl1pPr>
              <a:defRPr/>
            </a:lvl1pPr>
          </a:lstStyle>
          <a:p>
            <a:fld id="{E7949832-7897-A448-AC2E-A168D8A7C167}" type="slidenum">
              <a:rPr lang="zh-CN" altLang="en-US"/>
              <a:pPr/>
              <a:t>‹#›</a:t>
            </a:fld>
            <a:endParaRPr lang="zh-CN" altLang="en-US"/>
          </a:p>
        </p:txBody>
      </p:sp>
    </p:spTree>
    <p:extLst>
      <p:ext uri="{BB962C8B-B14F-4D97-AF65-F5344CB8AC3E}">
        <p14:creationId xmlns:p14="http://schemas.microsoft.com/office/powerpoint/2010/main" val="174214793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726E5EC-872B-1A4A-B16C-716F2511D1CC}"/>
              </a:ext>
            </a:extLst>
          </p:cNvPr>
          <p:cNvSpPr>
            <a:spLocks noGrp="1" noChangeArrowheads="1"/>
          </p:cNvSpPr>
          <p:nvPr>
            <p:ph type="dt" sz="half" idx="10"/>
          </p:nvPr>
        </p:nvSpPr>
        <p:spPr>
          <a:ln/>
        </p:spPr>
        <p:txBody>
          <a:bodyPr/>
          <a:lstStyle>
            <a:lvl1pPr>
              <a:defRPr/>
            </a:lvl1pPr>
          </a:lstStyle>
          <a:p>
            <a:pPr>
              <a:defRPr/>
            </a:pPr>
            <a:fld id="{7F5555E0-EF7B-094B-A080-0B99E63AAFB0}" type="datetime1">
              <a:rPr lang="en-US" altLang="zh-CN" smtClean="0"/>
              <a:t>3/2/23</a:t>
            </a:fld>
            <a:endParaRPr lang="zh-CN" altLang="en-US"/>
          </a:p>
        </p:txBody>
      </p:sp>
      <p:sp>
        <p:nvSpPr>
          <p:cNvPr id="5" name="页脚占位符 4">
            <a:extLst>
              <a:ext uri="{FF2B5EF4-FFF2-40B4-BE49-F238E27FC236}">
                <a16:creationId xmlns:a16="http://schemas.microsoft.com/office/drawing/2014/main" id="{693B583E-514D-5A46-814D-1DA65BCBA39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F75F6E61-A7F7-A142-AF06-5882022F957E}"/>
              </a:ext>
            </a:extLst>
          </p:cNvPr>
          <p:cNvSpPr>
            <a:spLocks noGrp="1" noChangeArrowheads="1"/>
          </p:cNvSpPr>
          <p:nvPr>
            <p:ph type="sldNum" sz="quarter" idx="12"/>
          </p:nvPr>
        </p:nvSpPr>
        <p:spPr>
          <a:ln/>
        </p:spPr>
        <p:txBody>
          <a:bodyPr/>
          <a:lstStyle>
            <a:lvl1pPr>
              <a:defRPr/>
            </a:lvl1pPr>
          </a:lstStyle>
          <a:p>
            <a:fld id="{06CB85B9-2ECF-E74B-A413-C50AE856B2DC}" type="slidenum">
              <a:rPr lang="zh-CN" altLang="en-US"/>
              <a:pPr/>
              <a:t>‹#›</a:t>
            </a:fld>
            <a:endParaRPr lang="zh-CN" altLang="en-US"/>
          </a:p>
        </p:txBody>
      </p:sp>
    </p:spTree>
    <p:extLst>
      <p:ext uri="{BB962C8B-B14F-4D97-AF65-F5344CB8AC3E}">
        <p14:creationId xmlns:p14="http://schemas.microsoft.com/office/powerpoint/2010/main" val="114719313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BC445DE-A7D2-444C-A767-6BF9B468D482}"/>
              </a:ext>
            </a:extLst>
          </p:cNvPr>
          <p:cNvSpPr>
            <a:spLocks noGrp="1" noChangeArrowheads="1"/>
          </p:cNvSpPr>
          <p:nvPr>
            <p:ph type="dt" sz="half" idx="10"/>
          </p:nvPr>
        </p:nvSpPr>
        <p:spPr>
          <a:ln/>
        </p:spPr>
        <p:txBody>
          <a:bodyPr/>
          <a:lstStyle>
            <a:lvl1pPr>
              <a:defRPr/>
            </a:lvl1pPr>
          </a:lstStyle>
          <a:p>
            <a:pPr>
              <a:defRPr/>
            </a:pPr>
            <a:fld id="{862D9A4D-29DD-4C48-A829-E7013E7AF0E5}" type="datetime1">
              <a:rPr lang="en-US" altLang="zh-CN" smtClean="0"/>
              <a:t>3/2/23</a:t>
            </a:fld>
            <a:endParaRPr lang="zh-CN" altLang="en-US"/>
          </a:p>
        </p:txBody>
      </p:sp>
      <p:sp>
        <p:nvSpPr>
          <p:cNvPr id="5" name="页脚占位符 4">
            <a:extLst>
              <a:ext uri="{FF2B5EF4-FFF2-40B4-BE49-F238E27FC236}">
                <a16:creationId xmlns:a16="http://schemas.microsoft.com/office/drawing/2014/main" id="{2DE837A1-E71D-9840-8EF3-8C7BB1477C7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6328214-2835-CB43-AC9B-5DCABF7D9852}"/>
              </a:ext>
            </a:extLst>
          </p:cNvPr>
          <p:cNvSpPr>
            <a:spLocks noGrp="1" noChangeArrowheads="1"/>
          </p:cNvSpPr>
          <p:nvPr>
            <p:ph type="sldNum" sz="quarter" idx="12"/>
          </p:nvPr>
        </p:nvSpPr>
        <p:spPr>
          <a:ln/>
        </p:spPr>
        <p:txBody>
          <a:bodyPr/>
          <a:lstStyle>
            <a:lvl1pPr>
              <a:defRPr/>
            </a:lvl1pPr>
          </a:lstStyle>
          <a:p>
            <a:fld id="{B6A0ED7A-4F4A-F94F-8DEF-B5098261059C}" type="slidenum">
              <a:rPr lang="zh-CN" altLang="en-US"/>
              <a:pPr/>
              <a:t>‹#›</a:t>
            </a:fld>
            <a:endParaRPr lang="zh-CN" altLang="en-US"/>
          </a:p>
        </p:txBody>
      </p:sp>
    </p:spTree>
    <p:extLst>
      <p:ext uri="{BB962C8B-B14F-4D97-AF65-F5344CB8AC3E}">
        <p14:creationId xmlns:p14="http://schemas.microsoft.com/office/powerpoint/2010/main" val="134835906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EB987CDA-69D9-FA43-A5DB-C7DE73ED68F7}"/>
              </a:ext>
            </a:extLst>
          </p:cNvPr>
          <p:cNvSpPr>
            <a:spLocks noGrp="1" noChangeArrowheads="1"/>
          </p:cNvSpPr>
          <p:nvPr>
            <p:ph type="dt" sz="half" idx="10"/>
          </p:nvPr>
        </p:nvSpPr>
        <p:spPr>
          <a:ln/>
        </p:spPr>
        <p:txBody>
          <a:bodyPr/>
          <a:lstStyle>
            <a:lvl1pPr>
              <a:defRPr/>
            </a:lvl1pPr>
          </a:lstStyle>
          <a:p>
            <a:pPr>
              <a:defRPr/>
            </a:pPr>
            <a:fld id="{64D0BEFC-BACC-CD43-B7EE-23578DFDC932}" type="datetime1">
              <a:rPr lang="en-US" altLang="zh-CN" smtClean="0"/>
              <a:t>3/2/23</a:t>
            </a:fld>
            <a:endParaRPr lang="zh-CN" altLang="en-US"/>
          </a:p>
        </p:txBody>
      </p:sp>
      <p:sp>
        <p:nvSpPr>
          <p:cNvPr id="5" name="页脚占位符 4">
            <a:extLst>
              <a:ext uri="{FF2B5EF4-FFF2-40B4-BE49-F238E27FC236}">
                <a16:creationId xmlns:a16="http://schemas.microsoft.com/office/drawing/2014/main" id="{97BC74C2-AEBA-8745-BC5F-5A2E051F15D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87FD01FA-1FAD-8242-A4C7-AE361A755953}"/>
              </a:ext>
            </a:extLst>
          </p:cNvPr>
          <p:cNvSpPr>
            <a:spLocks noGrp="1" noChangeArrowheads="1"/>
          </p:cNvSpPr>
          <p:nvPr>
            <p:ph type="sldNum" sz="quarter" idx="12"/>
          </p:nvPr>
        </p:nvSpPr>
        <p:spPr>
          <a:ln/>
        </p:spPr>
        <p:txBody>
          <a:bodyPr/>
          <a:lstStyle>
            <a:lvl1pPr>
              <a:defRPr/>
            </a:lvl1pPr>
          </a:lstStyle>
          <a:p>
            <a:fld id="{49B16118-DFA5-B143-AD5F-4388C0AA9B6B}" type="slidenum">
              <a:rPr lang="zh-CN" altLang="en-US"/>
              <a:pPr/>
              <a:t>‹#›</a:t>
            </a:fld>
            <a:endParaRPr lang="zh-CN" altLang="en-US"/>
          </a:p>
        </p:txBody>
      </p:sp>
    </p:spTree>
    <p:extLst>
      <p:ext uri="{BB962C8B-B14F-4D97-AF65-F5344CB8AC3E}">
        <p14:creationId xmlns:p14="http://schemas.microsoft.com/office/powerpoint/2010/main" val="203312934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ECE1BF9-F848-7042-B836-6DECA9BF42F7}"/>
              </a:ext>
            </a:extLst>
          </p:cNvPr>
          <p:cNvSpPr>
            <a:spLocks noGrp="1" noChangeArrowheads="1"/>
          </p:cNvSpPr>
          <p:nvPr>
            <p:ph type="dt" sz="half" idx="10"/>
          </p:nvPr>
        </p:nvSpPr>
        <p:spPr>
          <a:ln/>
        </p:spPr>
        <p:txBody>
          <a:bodyPr/>
          <a:lstStyle>
            <a:lvl1pPr>
              <a:defRPr/>
            </a:lvl1pPr>
          </a:lstStyle>
          <a:p>
            <a:pPr>
              <a:defRPr/>
            </a:pPr>
            <a:fld id="{447743F6-92A9-F94D-8068-C4D750DA3174}" type="datetime1">
              <a:rPr lang="en-US" altLang="zh-CN" smtClean="0"/>
              <a:t>3/2/23</a:t>
            </a:fld>
            <a:endParaRPr lang="zh-CN" altLang="en-US"/>
          </a:p>
        </p:txBody>
      </p:sp>
      <p:sp>
        <p:nvSpPr>
          <p:cNvPr id="5" name="页脚占位符 4">
            <a:extLst>
              <a:ext uri="{FF2B5EF4-FFF2-40B4-BE49-F238E27FC236}">
                <a16:creationId xmlns:a16="http://schemas.microsoft.com/office/drawing/2014/main" id="{17838C3E-22E3-C442-93B7-A643F550AE5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C1C91ACA-7C6F-C948-B465-FA696480564B}"/>
              </a:ext>
            </a:extLst>
          </p:cNvPr>
          <p:cNvSpPr>
            <a:spLocks noGrp="1" noChangeArrowheads="1"/>
          </p:cNvSpPr>
          <p:nvPr>
            <p:ph type="sldNum" sz="quarter" idx="12"/>
          </p:nvPr>
        </p:nvSpPr>
        <p:spPr>
          <a:ln/>
        </p:spPr>
        <p:txBody>
          <a:bodyPr/>
          <a:lstStyle>
            <a:lvl1pPr>
              <a:defRPr/>
            </a:lvl1pPr>
          </a:lstStyle>
          <a:p>
            <a:fld id="{ADEC248D-9754-4D4D-8D2E-B6C1D84BD2CE}" type="slidenum">
              <a:rPr lang="zh-CN" altLang="en-US"/>
              <a:pPr/>
              <a:t>‹#›</a:t>
            </a:fld>
            <a:endParaRPr lang="zh-CN" altLang="en-US"/>
          </a:p>
        </p:txBody>
      </p:sp>
    </p:spTree>
    <p:extLst>
      <p:ext uri="{BB962C8B-B14F-4D97-AF65-F5344CB8AC3E}">
        <p14:creationId xmlns:p14="http://schemas.microsoft.com/office/powerpoint/2010/main" val="142386400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BE1985B-72C3-314B-A996-83C4D924FCF2}"/>
              </a:ext>
            </a:extLst>
          </p:cNvPr>
          <p:cNvSpPr>
            <a:spLocks noGrp="1" noChangeArrowheads="1"/>
          </p:cNvSpPr>
          <p:nvPr>
            <p:ph type="dt" sz="half" idx="10"/>
          </p:nvPr>
        </p:nvSpPr>
        <p:spPr>
          <a:ln/>
        </p:spPr>
        <p:txBody>
          <a:bodyPr/>
          <a:lstStyle>
            <a:lvl1pPr>
              <a:defRPr/>
            </a:lvl1pPr>
          </a:lstStyle>
          <a:p>
            <a:pPr>
              <a:defRPr/>
            </a:pPr>
            <a:fld id="{B7492A9F-EC36-1645-9619-88421F82AF85}" type="datetime1">
              <a:rPr lang="en-US" altLang="zh-CN" smtClean="0"/>
              <a:t>3/2/23</a:t>
            </a:fld>
            <a:endParaRPr lang="zh-CN" altLang="en-US"/>
          </a:p>
        </p:txBody>
      </p:sp>
      <p:sp>
        <p:nvSpPr>
          <p:cNvPr id="5" name="页脚占位符 4">
            <a:extLst>
              <a:ext uri="{FF2B5EF4-FFF2-40B4-BE49-F238E27FC236}">
                <a16:creationId xmlns:a16="http://schemas.microsoft.com/office/drawing/2014/main" id="{17C180E8-8221-F444-B330-816DC5CD80B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DA39966-C2F0-734F-B864-95DCD918FB8B}"/>
              </a:ext>
            </a:extLst>
          </p:cNvPr>
          <p:cNvSpPr>
            <a:spLocks noGrp="1" noChangeArrowheads="1"/>
          </p:cNvSpPr>
          <p:nvPr>
            <p:ph type="sldNum" sz="quarter" idx="12"/>
          </p:nvPr>
        </p:nvSpPr>
        <p:spPr>
          <a:ln/>
        </p:spPr>
        <p:txBody>
          <a:bodyPr/>
          <a:lstStyle>
            <a:lvl1pPr>
              <a:defRPr/>
            </a:lvl1pPr>
          </a:lstStyle>
          <a:p>
            <a:fld id="{1C70E08A-2701-E04C-B159-47940852741B}" type="slidenum">
              <a:rPr lang="zh-CN" altLang="en-US"/>
              <a:pPr/>
              <a:t>‹#›</a:t>
            </a:fld>
            <a:endParaRPr lang="zh-CN" altLang="en-US"/>
          </a:p>
        </p:txBody>
      </p:sp>
    </p:spTree>
    <p:extLst>
      <p:ext uri="{BB962C8B-B14F-4D97-AF65-F5344CB8AC3E}">
        <p14:creationId xmlns:p14="http://schemas.microsoft.com/office/powerpoint/2010/main" val="87644052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E1D3AFE2-3D20-ED43-838F-35A5CAE4EC36}"/>
              </a:ext>
            </a:extLst>
          </p:cNvPr>
          <p:cNvSpPr>
            <a:spLocks noGrp="1" noChangeArrowheads="1"/>
          </p:cNvSpPr>
          <p:nvPr>
            <p:ph type="dt" sz="half" idx="10"/>
          </p:nvPr>
        </p:nvSpPr>
        <p:spPr>
          <a:ln/>
        </p:spPr>
        <p:txBody>
          <a:bodyPr/>
          <a:lstStyle>
            <a:lvl1pPr>
              <a:defRPr/>
            </a:lvl1pPr>
          </a:lstStyle>
          <a:p>
            <a:pPr>
              <a:defRPr/>
            </a:pPr>
            <a:fld id="{A82FA575-31E6-9D45-8BDA-72DFAA24510D}" type="datetime1">
              <a:rPr lang="en-US" altLang="zh-CN" smtClean="0"/>
              <a:t>3/2/23</a:t>
            </a:fld>
            <a:endParaRPr lang="zh-CN" altLang="en-US"/>
          </a:p>
        </p:txBody>
      </p:sp>
      <p:sp>
        <p:nvSpPr>
          <p:cNvPr id="6" name="页脚占位符 4">
            <a:extLst>
              <a:ext uri="{FF2B5EF4-FFF2-40B4-BE49-F238E27FC236}">
                <a16:creationId xmlns:a16="http://schemas.microsoft.com/office/drawing/2014/main" id="{BFBF344A-ADAB-B345-934D-E6BF7CBF2F0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38AC03F2-1B3A-2F4F-9894-0B9234DB54AC}"/>
              </a:ext>
            </a:extLst>
          </p:cNvPr>
          <p:cNvSpPr>
            <a:spLocks noGrp="1" noChangeArrowheads="1"/>
          </p:cNvSpPr>
          <p:nvPr>
            <p:ph type="sldNum" sz="quarter" idx="12"/>
          </p:nvPr>
        </p:nvSpPr>
        <p:spPr>
          <a:ln/>
        </p:spPr>
        <p:txBody>
          <a:bodyPr/>
          <a:lstStyle>
            <a:lvl1pPr>
              <a:defRPr/>
            </a:lvl1pPr>
          </a:lstStyle>
          <a:p>
            <a:fld id="{5FEFF8B6-6F94-894A-8922-B2FC0650379E}" type="slidenum">
              <a:rPr lang="zh-CN" altLang="en-US"/>
              <a:pPr/>
              <a:t>‹#›</a:t>
            </a:fld>
            <a:endParaRPr lang="zh-CN" altLang="en-US"/>
          </a:p>
        </p:txBody>
      </p:sp>
    </p:spTree>
    <p:extLst>
      <p:ext uri="{BB962C8B-B14F-4D97-AF65-F5344CB8AC3E}">
        <p14:creationId xmlns:p14="http://schemas.microsoft.com/office/powerpoint/2010/main" val="268161673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B629BC42-E80F-F74B-8D05-7F7EA1463D83}"/>
              </a:ext>
            </a:extLst>
          </p:cNvPr>
          <p:cNvSpPr>
            <a:spLocks noGrp="1" noChangeArrowheads="1"/>
          </p:cNvSpPr>
          <p:nvPr>
            <p:ph type="dt" sz="half" idx="10"/>
          </p:nvPr>
        </p:nvSpPr>
        <p:spPr>
          <a:ln/>
        </p:spPr>
        <p:txBody>
          <a:bodyPr/>
          <a:lstStyle>
            <a:lvl1pPr>
              <a:defRPr/>
            </a:lvl1pPr>
          </a:lstStyle>
          <a:p>
            <a:pPr>
              <a:defRPr/>
            </a:pPr>
            <a:fld id="{07389617-B08B-6D40-938F-A7C8D6B51345}" type="datetime1">
              <a:rPr lang="en-US" altLang="zh-CN" smtClean="0"/>
              <a:t>3/2/23</a:t>
            </a:fld>
            <a:endParaRPr lang="zh-CN" altLang="en-US"/>
          </a:p>
        </p:txBody>
      </p:sp>
      <p:sp>
        <p:nvSpPr>
          <p:cNvPr id="8" name="页脚占位符 4">
            <a:extLst>
              <a:ext uri="{FF2B5EF4-FFF2-40B4-BE49-F238E27FC236}">
                <a16:creationId xmlns:a16="http://schemas.microsoft.com/office/drawing/2014/main" id="{FD9CC50D-4BA5-0345-B904-294FF6C15E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26EDC1F-213F-A84E-B977-855511835DC9}"/>
              </a:ext>
            </a:extLst>
          </p:cNvPr>
          <p:cNvSpPr>
            <a:spLocks noGrp="1" noChangeArrowheads="1"/>
          </p:cNvSpPr>
          <p:nvPr>
            <p:ph type="sldNum" sz="quarter" idx="12"/>
          </p:nvPr>
        </p:nvSpPr>
        <p:spPr>
          <a:ln/>
        </p:spPr>
        <p:txBody>
          <a:bodyPr/>
          <a:lstStyle>
            <a:lvl1pPr>
              <a:defRPr/>
            </a:lvl1pPr>
          </a:lstStyle>
          <a:p>
            <a:fld id="{A9887F62-FA4A-E74E-9B4E-3EC9F1D28173}" type="slidenum">
              <a:rPr lang="zh-CN" altLang="en-US"/>
              <a:pPr/>
              <a:t>‹#›</a:t>
            </a:fld>
            <a:endParaRPr lang="zh-CN" altLang="en-US"/>
          </a:p>
        </p:txBody>
      </p:sp>
    </p:spTree>
    <p:extLst>
      <p:ext uri="{BB962C8B-B14F-4D97-AF65-F5344CB8AC3E}">
        <p14:creationId xmlns:p14="http://schemas.microsoft.com/office/powerpoint/2010/main" val="3045469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B77580E-2D61-344A-B297-86472B071436}"/>
              </a:ext>
            </a:extLst>
          </p:cNvPr>
          <p:cNvSpPr>
            <a:spLocks noGrp="1" noChangeArrowheads="1"/>
          </p:cNvSpPr>
          <p:nvPr>
            <p:ph type="dt" sz="half" idx="10"/>
          </p:nvPr>
        </p:nvSpPr>
        <p:spPr>
          <a:ln/>
        </p:spPr>
        <p:txBody>
          <a:bodyPr/>
          <a:lstStyle>
            <a:lvl1pPr>
              <a:defRPr/>
            </a:lvl1pPr>
          </a:lstStyle>
          <a:p>
            <a:pPr>
              <a:defRPr/>
            </a:pPr>
            <a:fld id="{278EFDEA-B256-7C41-A12C-AC14B532FD22}" type="datetime1">
              <a:rPr lang="en-US" altLang="zh-CN" smtClean="0"/>
              <a:t>3/2/23</a:t>
            </a:fld>
            <a:endParaRPr lang="zh-CN" altLang="en-US"/>
          </a:p>
        </p:txBody>
      </p:sp>
      <p:sp>
        <p:nvSpPr>
          <p:cNvPr id="4" name="页脚占位符 4">
            <a:extLst>
              <a:ext uri="{FF2B5EF4-FFF2-40B4-BE49-F238E27FC236}">
                <a16:creationId xmlns:a16="http://schemas.microsoft.com/office/drawing/2014/main" id="{4BC2F982-888E-E045-AE71-DDF93A89385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0CA8FC03-6F84-F94B-AE8A-AE1A42513FEC}"/>
              </a:ext>
            </a:extLst>
          </p:cNvPr>
          <p:cNvSpPr>
            <a:spLocks noGrp="1" noChangeArrowheads="1"/>
          </p:cNvSpPr>
          <p:nvPr>
            <p:ph type="sldNum" sz="quarter" idx="12"/>
          </p:nvPr>
        </p:nvSpPr>
        <p:spPr>
          <a:ln/>
        </p:spPr>
        <p:txBody>
          <a:bodyPr/>
          <a:lstStyle>
            <a:lvl1pPr>
              <a:defRPr/>
            </a:lvl1pPr>
          </a:lstStyle>
          <a:p>
            <a:fld id="{3F2CCB82-3FBE-134B-B2C6-D7AECAB1881A}" type="slidenum">
              <a:rPr lang="zh-CN" altLang="en-US"/>
              <a:pPr/>
              <a:t>‹#›</a:t>
            </a:fld>
            <a:endParaRPr lang="zh-CN" altLang="en-US"/>
          </a:p>
        </p:txBody>
      </p:sp>
    </p:spTree>
    <p:extLst>
      <p:ext uri="{BB962C8B-B14F-4D97-AF65-F5344CB8AC3E}">
        <p14:creationId xmlns:p14="http://schemas.microsoft.com/office/powerpoint/2010/main" val="223586459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2EAD9BC4-96A1-0C45-BB04-F4CED1BCBD14}"/>
              </a:ext>
            </a:extLst>
          </p:cNvPr>
          <p:cNvSpPr>
            <a:spLocks noGrp="1" noChangeArrowheads="1"/>
          </p:cNvSpPr>
          <p:nvPr>
            <p:ph type="dt" sz="half" idx="10"/>
          </p:nvPr>
        </p:nvSpPr>
        <p:spPr>
          <a:ln/>
        </p:spPr>
        <p:txBody>
          <a:bodyPr/>
          <a:lstStyle>
            <a:lvl1pPr>
              <a:defRPr/>
            </a:lvl1pPr>
          </a:lstStyle>
          <a:p>
            <a:pPr>
              <a:defRPr/>
            </a:pPr>
            <a:fld id="{0D099908-E06C-774D-8F42-F0406DD7C18E}" type="datetime1">
              <a:rPr lang="en-US" altLang="zh-CN" smtClean="0"/>
              <a:t>3/2/23</a:t>
            </a:fld>
            <a:endParaRPr lang="zh-CN" altLang="en-US"/>
          </a:p>
        </p:txBody>
      </p:sp>
      <p:sp>
        <p:nvSpPr>
          <p:cNvPr id="3" name="页脚占位符 4">
            <a:extLst>
              <a:ext uri="{FF2B5EF4-FFF2-40B4-BE49-F238E27FC236}">
                <a16:creationId xmlns:a16="http://schemas.microsoft.com/office/drawing/2014/main" id="{C5C48603-1DD7-8F45-BEBD-C70F7D55497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3316D5D4-C5C0-4345-BC86-1ECE10814910}"/>
              </a:ext>
            </a:extLst>
          </p:cNvPr>
          <p:cNvSpPr>
            <a:spLocks noGrp="1" noChangeArrowheads="1"/>
          </p:cNvSpPr>
          <p:nvPr>
            <p:ph type="sldNum" sz="quarter" idx="12"/>
          </p:nvPr>
        </p:nvSpPr>
        <p:spPr>
          <a:ln/>
        </p:spPr>
        <p:txBody>
          <a:bodyPr/>
          <a:lstStyle>
            <a:lvl1pPr>
              <a:defRPr/>
            </a:lvl1pPr>
          </a:lstStyle>
          <a:p>
            <a:fld id="{162CF3DC-31C8-F54A-8301-39B099F030C3}" type="slidenum">
              <a:rPr lang="zh-CN" altLang="en-US"/>
              <a:pPr/>
              <a:t>‹#›</a:t>
            </a:fld>
            <a:endParaRPr lang="zh-CN" altLang="en-US"/>
          </a:p>
        </p:txBody>
      </p:sp>
    </p:spTree>
    <p:extLst>
      <p:ext uri="{BB962C8B-B14F-4D97-AF65-F5344CB8AC3E}">
        <p14:creationId xmlns:p14="http://schemas.microsoft.com/office/powerpoint/2010/main" val="3827182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4FC386E4-9B00-3647-95EB-1E9579EEF50E}"/>
              </a:ext>
            </a:extLst>
          </p:cNvPr>
          <p:cNvSpPr>
            <a:spLocks noGrp="1" noChangeArrowheads="1"/>
          </p:cNvSpPr>
          <p:nvPr>
            <p:ph type="dt" sz="half" idx="10"/>
          </p:nvPr>
        </p:nvSpPr>
        <p:spPr>
          <a:ln/>
        </p:spPr>
        <p:txBody>
          <a:bodyPr/>
          <a:lstStyle>
            <a:lvl1pPr>
              <a:defRPr/>
            </a:lvl1pPr>
          </a:lstStyle>
          <a:p>
            <a:pPr>
              <a:defRPr/>
            </a:pPr>
            <a:fld id="{A9A710BE-B11D-DD46-AD47-6DF4C517F15D}" type="datetime1">
              <a:rPr lang="en-US" altLang="zh-CN" smtClean="0"/>
              <a:t>3/2/23</a:t>
            </a:fld>
            <a:endParaRPr lang="zh-CN" altLang="en-US"/>
          </a:p>
        </p:txBody>
      </p:sp>
      <p:sp>
        <p:nvSpPr>
          <p:cNvPr id="5" name="页脚占位符 4">
            <a:extLst>
              <a:ext uri="{FF2B5EF4-FFF2-40B4-BE49-F238E27FC236}">
                <a16:creationId xmlns:a16="http://schemas.microsoft.com/office/drawing/2014/main" id="{C7471154-000A-5249-B65E-2031FEE447C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AFCD58B-95CE-2A43-A385-306442689AE5}"/>
              </a:ext>
            </a:extLst>
          </p:cNvPr>
          <p:cNvSpPr>
            <a:spLocks noGrp="1" noChangeArrowheads="1"/>
          </p:cNvSpPr>
          <p:nvPr>
            <p:ph type="sldNum" sz="quarter" idx="12"/>
          </p:nvPr>
        </p:nvSpPr>
        <p:spPr>
          <a:ln/>
        </p:spPr>
        <p:txBody>
          <a:bodyPr/>
          <a:lstStyle>
            <a:lvl1pPr>
              <a:defRPr/>
            </a:lvl1pPr>
          </a:lstStyle>
          <a:p>
            <a:fld id="{291CE621-0033-7E4C-A060-0449550BA686}" type="slidenum">
              <a:rPr lang="zh-CN" altLang="en-US"/>
              <a:pPr/>
              <a:t>‹#›</a:t>
            </a:fld>
            <a:endParaRPr lang="zh-CN" altLang="en-US"/>
          </a:p>
        </p:txBody>
      </p:sp>
    </p:spTree>
    <p:extLst>
      <p:ext uri="{BB962C8B-B14F-4D97-AF65-F5344CB8AC3E}">
        <p14:creationId xmlns:p14="http://schemas.microsoft.com/office/powerpoint/2010/main" val="27367220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47A5126-6601-1645-8B82-0CDF42DCF0A5}"/>
              </a:ext>
            </a:extLst>
          </p:cNvPr>
          <p:cNvSpPr>
            <a:spLocks noGrp="1" noChangeArrowheads="1"/>
          </p:cNvSpPr>
          <p:nvPr>
            <p:ph type="dt" sz="half" idx="10"/>
          </p:nvPr>
        </p:nvSpPr>
        <p:spPr>
          <a:ln/>
        </p:spPr>
        <p:txBody>
          <a:bodyPr/>
          <a:lstStyle>
            <a:lvl1pPr>
              <a:defRPr/>
            </a:lvl1pPr>
          </a:lstStyle>
          <a:p>
            <a:pPr>
              <a:defRPr/>
            </a:pPr>
            <a:fld id="{FE830608-1959-A74A-A772-185542E666D7}" type="datetime1">
              <a:rPr lang="en-US" altLang="zh-CN" smtClean="0"/>
              <a:t>3/2/23</a:t>
            </a:fld>
            <a:endParaRPr lang="zh-CN" altLang="en-US"/>
          </a:p>
        </p:txBody>
      </p:sp>
      <p:sp>
        <p:nvSpPr>
          <p:cNvPr id="6" name="页脚占位符 4">
            <a:extLst>
              <a:ext uri="{FF2B5EF4-FFF2-40B4-BE49-F238E27FC236}">
                <a16:creationId xmlns:a16="http://schemas.microsoft.com/office/drawing/2014/main" id="{CD9D7DAD-0A27-0643-BECC-E7D53A9AE88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B35A4186-5ABD-0A45-8666-399B393977AC}"/>
              </a:ext>
            </a:extLst>
          </p:cNvPr>
          <p:cNvSpPr>
            <a:spLocks noGrp="1" noChangeArrowheads="1"/>
          </p:cNvSpPr>
          <p:nvPr>
            <p:ph type="sldNum" sz="quarter" idx="12"/>
          </p:nvPr>
        </p:nvSpPr>
        <p:spPr>
          <a:ln/>
        </p:spPr>
        <p:txBody>
          <a:bodyPr/>
          <a:lstStyle>
            <a:lvl1pPr>
              <a:defRPr/>
            </a:lvl1pPr>
          </a:lstStyle>
          <a:p>
            <a:fld id="{01097C93-B2AB-9049-BC76-DC00BAA73BAA}" type="slidenum">
              <a:rPr lang="zh-CN" altLang="en-US"/>
              <a:pPr/>
              <a:t>‹#›</a:t>
            </a:fld>
            <a:endParaRPr lang="zh-CN" altLang="en-US"/>
          </a:p>
        </p:txBody>
      </p:sp>
    </p:spTree>
    <p:extLst>
      <p:ext uri="{BB962C8B-B14F-4D97-AF65-F5344CB8AC3E}">
        <p14:creationId xmlns:p14="http://schemas.microsoft.com/office/powerpoint/2010/main" val="23336505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D1A6CED-910A-BB40-BB0C-09A2BBA37F6B}"/>
              </a:ext>
            </a:extLst>
          </p:cNvPr>
          <p:cNvSpPr>
            <a:spLocks noGrp="1" noChangeArrowheads="1"/>
          </p:cNvSpPr>
          <p:nvPr>
            <p:ph type="dt" sz="half" idx="10"/>
          </p:nvPr>
        </p:nvSpPr>
        <p:spPr>
          <a:ln/>
        </p:spPr>
        <p:txBody>
          <a:bodyPr/>
          <a:lstStyle>
            <a:lvl1pPr>
              <a:defRPr/>
            </a:lvl1pPr>
          </a:lstStyle>
          <a:p>
            <a:pPr>
              <a:defRPr/>
            </a:pPr>
            <a:fld id="{8BF83EAE-26E6-EB45-8CC6-3BBE08CC429B}" type="datetime1">
              <a:rPr lang="en-US" altLang="zh-CN" smtClean="0"/>
              <a:t>3/2/23</a:t>
            </a:fld>
            <a:endParaRPr lang="zh-CN" altLang="en-US"/>
          </a:p>
        </p:txBody>
      </p:sp>
      <p:sp>
        <p:nvSpPr>
          <p:cNvPr id="6" name="页脚占位符 4">
            <a:extLst>
              <a:ext uri="{FF2B5EF4-FFF2-40B4-BE49-F238E27FC236}">
                <a16:creationId xmlns:a16="http://schemas.microsoft.com/office/drawing/2014/main" id="{997BE68B-2181-344C-A3AC-9F6C4617CCA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75721D5-A1FA-2949-A2C3-EB085E663243}"/>
              </a:ext>
            </a:extLst>
          </p:cNvPr>
          <p:cNvSpPr>
            <a:spLocks noGrp="1" noChangeArrowheads="1"/>
          </p:cNvSpPr>
          <p:nvPr>
            <p:ph type="sldNum" sz="quarter" idx="12"/>
          </p:nvPr>
        </p:nvSpPr>
        <p:spPr>
          <a:ln/>
        </p:spPr>
        <p:txBody>
          <a:bodyPr/>
          <a:lstStyle>
            <a:lvl1pPr>
              <a:defRPr/>
            </a:lvl1pPr>
          </a:lstStyle>
          <a:p>
            <a:fld id="{83CF1818-3177-E041-A4DD-00DE8C5F9B0A}" type="slidenum">
              <a:rPr lang="zh-CN" altLang="en-US"/>
              <a:pPr/>
              <a:t>‹#›</a:t>
            </a:fld>
            <a:endParaRPr lang="zh-CN" altLang="en-US"/>
          </a:p>
        </p:txBody>
      </p:sp>
    </p:spTree>
    <p:extLst>
      <p:ext uri="{BB962C8B-B14F-4D97-AF65-F5344CB8AC3E}">
        <p14:creationId xmlns:p14="http://schemas.microsoft.com/office/powerpoint/2010/main" val="12307710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762844C-324F-E140-97F6-C340D8983B76}"/>
              </a:ext>
            </a:extLst>
          </p:cNvPr>
          <p:cNvSpPr>
            <a:spLocks noGrp="1" noChangeArrowheads="1"/>
          </p:cNvSpPr>
          <p:nvPr>
            <p:ph type="dt" sz="half" idx="10"/>
          </p:nvPr>
        </p:nvSpPr>
        <p:spPr>
          <a:ln/>
        </p:spPr>
        <p:txBody>
          <a:bodyPr/>
          <a:lstStyle>
            <a:lvl1pPr>
              <a:defRPr/>
            </a:lvl1pPr>
          </a:lstStyle>
          <a:p>
            <a:pPr>
              <a:defRPr/>
            </a:pPr>
            <a:fld id="{A370FF0E-D202-144F-8F82-6CE186AAD015}" type="datetime1">
              <a:rPr lang="en-US" altLang="zh-CN" smtClean="0"/>
              <a:t>3/2/23</a:t>
            </a:fld>
            <a:endParaRPr lang="zh-CN" altLang="en-US"/>
          </a:p>
        </p:txBody>
      </p:sp>
      <p:sp>
        <p:nvSpPr>
          <p:cNvPr id="5" name="页脚占位符 4">
            <a:extLst>
              <a:ext uri="{FF2B5EF4-FFF2-40B4-BE49-F238E27FC236}">
                <a16:creationId xmlns:a16="http://schemas.microsoft.com/office/drawing/2014/main" id="{1CD7E75D-0630-5942-AA79-692CDE43E85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6CEA118-6D07-4340-9DAF-6E4BEC7A6961}"/>
              </a:ext>
            </a:extLst>
          </p:cNvPr>
          <p:cNvSpPr>
            <a:spLocks noGrp="1" noChangeArrowheads="1"/>
          </p:cNvSpPr>
          <p:nvPr>
            <p:ph type="sldNum" sz="quarter" idx="12"/>
          </p:nvPr>
        </p:nvSpPr>
        <p:spPr>
          <a:ln/>
        </p:spPr>
        <p:txBody>
          <a:bodyPr/>
          <a:lstStyle>
            <a:lvl1pPr>
              <a:defRPr/>
            </a:lvl1pPr>
          </a:lstStyle>
          <a:p>
            <a:fld id="{CBAA6F08-1033-4F42-9D11-F008C7474706}" type="slidenum">
              <a:rPr lang="zh-CN" altLang="en-US"/>
              <a:pPr/>
              <a:t>‹#›</a:t>
            </a:fld>
            <a:endParaRPr lang="zh-CN" altLang="en-US"/>
          </a:p>
        </p:txBody>
      </p:sp>
    </p:spTree>
    <p:extLst>
      <p:ext uri="{BB962C8B-B14F-4D97-AF65-F5344CB8AC3E}">
        <p14:creationId xmlns:p14="http://schemas.microsoft.com/office/powerpoint/2010/main" val="225623796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22B852C-24DC-DA4E-BD1E-DB92BD1F9CB8}"/>
              </a:ext>
            </a:extLst>
          </p:cNvPr>
          <p:cNvSpPr>
            <a:spLocks noGrp="1" noChangeArrowheads="1"/>
          </p:cNvSpPr>
          <p:nvPr>
            <p:ph type="dt" sz="half" idx="10"/>
          </p:nvPr>
        </p:nvSpPr>
        <p:spPr>
          <a:ln/>
        </p:spPr>
        <p:txBody>
          <a:bodyPr/>
          <a:lstStyle>
            <a:lvl1pPr>
              <a:defRPr/>
            </a:lvl1pPr>
          </a:lstStyle>
          <a:p>
            <a:pPr>
              <a:defRPr/>
            </a:pPr>
            <a:fld id="{E2AF48C0-B409-294F-807D-1CA7945CEB66}" type="datetime1">
              <a:rPr lang="en-US" altLang="zh-CN" smtClean="0"/>
              <a:t>3/2/23</a:t>
            </a:fld>
            <a:endParaRPr lang="zh-CN" altLang="en-US"/>
          </a:p>
        </p:txBody>
      </p:sp>
      <p:sp>
        <p:nvSpPr>
          <p:cNvPr id="5" name="页脚占位符 4">
            <a:extLst>
              <a:ext uri="{FF2B5EF4-FFF2-40B4-BE49-F238E27FC236}">
                <a16:creationId xmlns:a16="http://schemas.microsoft.com/office/drawing/2014/main" id="{47DEAAF2-F105-0C4A-84EB-1E1041A3F1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091DBDF-6756-814B-BCFD-E58A8C899518}"/>
              </a:ext>
            </a:extLst>
          </p:cNvPr>
          <p:cNvSpPr>
            <a:spLocks noGrp="1" noChangeArrowheads="1"/>
          </p:cNvSpPr>
          <p:nvPr>
            <p:ph type="sldNum" sz="quarter" idx="12"/>
          </p:nvPr>
        </p:nvSpPr>
        <p:spPr>
          <a:ln/>
        </p:spPr>
        <p:txBody>
          <a:bodyPr/>
          <a:lstStyle>
            <a:lvl1pPr>
              <a:defRPr/>
            </a:lvl1pPr>
          </a:lstStyle>
          <a:p>
            <a:fld id="{065CA4CA-0384-9346-B2DC-484D1E9885EB}" type="slidenum">
              <a:rPr lang="zh-CN" altLang="en-US"/>
              <a:pPr/>
              <a:t>‹#›</a:t>
            </a:fld>
            <a:endParaRPr lang="zh-CN" altLang="en-US"/>
          </a:p>
        </p:txBody>
      </p:sp>
    </p:spTree>
    <p:extLst>
      <p:ext uri="{BB962C8B-B14F-4D97-AF65-F5344CB8AC3E}">
        <p14:creationId xmlns:p14="http://schemas.microsoft.com/office/powerpoint/2010/main" val="600219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7B15F4F-F6D4-A24D-A1B1-79C08D1D7F97}"/>
              </a:ext>
            </a:extLst>
          </p:cNvPr>
          <p:cNvSpPr>
            <a:spLocks noGrp="1" noChangeArrowheads="1"/>
          </p:cNvSpPr>
          <p:nvPr>
            <p:ph type="dt" sz="half" idx="10"/>
          </p:nvPr>
        </p:nvSpPr>
        <p:spPr>
          <a:ln/>
        </p:spPr>
        <p:txBody>
          <a:bodyPr/>
          <a:lstStyle>
            <a:lvl1pPr>
              <a:defRPr/>
            </a:lvl1pPr>
          </a:lstStyle>
          <a:p>
            <a:pPr>
              <a:defRPr/>
            </a:pPr>
            <a:fld id="{67FBD57B-381A-A944-A370-5B46B98E3244}" type="datetime1">
              <a:rPr lang="en-US" altLang="zh-CN" smtClean="0"/>
              <a:t>3/2/23</a:t>
            </a:fld>
            <a:endParaRPr lang="zh-CN" altLang="en-US"/>
          </a:p>
        </p:txBody>
      </p:sp>
      <p:sp>
        <p:nvSpPr>
          <p:cNvPr id="5" name="页脚占位符 4">
            <a:extLst>
              <a:ext uri="{FF2B5EF4-FFF2-40B4-BE49-F238E27FC236}">
                <a16:creationId xmlns:a16="http://schemas.microsoft.com/office/drawing/2014/main" id="{9B158CEC-7598-2E4A-B9B7-763610B2C9C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A27366A-21A0-2D47-B352-F31A8B520E79}"/>
              </a:ext>
            </a:extLst>
          </p:cNvPr>
          <p:cNvSpPr>
            <a:spLocks noGrp="1" noChangeArrowheads="1"/>
          </p:cNvSpPr>
          <p:nvPr>
            <p:ph type="sldNum" sz="quarter" idx="12"/>
          </p:nvPr>
        </p:nvSpPr>
        <p:spPr>
          <a:ln/>
        </p:spPr>
        <p:txBody>
          <a:bodyPr/>
          <a:lstStyle>
            <a:lvl1pPr>
              <a:defRPr/>
            </a:lvl1pPr>
          </a:lstStyle>
          <a:p>
            <a:fld id="{3674A802-6447-534B-B2FA-22C82A806070}" type="slidenum">
              <a:rPr lang="zh-CN" altLang="en-US"/>
              <a:pPr/>
              <a:t>‹#›</a:t>
            </a:fld>
            <a:endParaRPr lang="zh-CN" altLang="en-US"/>
          </a:p>
        </p:txBody>
      </p:sp>
    </p:spTree>
    <p:extLst>
      <p:ext uri="{BB962C8B-B14F-4D97-AF65-F5344CB8AC3E}">
        <p14:creationId xmlns:p14="http://schemas.microsoft.com/office/powerpoint/2010/main" val="3287667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FFC373F-F06D-5D4A-AA71-0B3DC81F183F}"/>
              </a:ext>
            </a:extLst>
          </p:cNvPr>
          <p:cNvSpPr>
            <a:spLocks noGrp="1" noChangeArrowheads="1"/>
          </p:cNvSpPr>
          <p:nvPr>
            <p:ph type="dt" sz="half" idx="10"/>
          </p:nvPr>
        </p:nvSpPr>
        <p:spPr>
          <a:ln/>
        </p:spPr>
        <p:txBody>
          <a:bodyPr/>
          <a:lstStyle>
            <a:lvl1pPr>
              <a:defRPr/>
            </a:lvl1pPr>
          </a:lstStyle>
          <a:p>
            <a:pPr>
              <a:defRPr/>
            </a:pPr>
            <a:fld id="{95BFD650-DFAB-534B-8283-35660BC01D39}" type="datetime1">
              <a:rPr lang="en-US" altLang="zh-CN" smtClean="0"/>
              <a:t>3/2/23</a:t>
            </a:fld>
            <a:endParaRPr lang="zh-CN" altLang="en-US"/>
          </a:p>
        </p:txBody>
      </p:sp>
      <p:sp>
        <p:nvSpPr>
          <p:cNvPr id="5" name="页脚占位符 4">
            <a:extLst>
              <a:ext uri="{FF2B5EF4-FFF2-40B4-BE49-F238E27FC236}">
                <a16:creationId xmlns:a16="http://schemas.microsoft.com/office/drawing/2014/main" id="{D7DE4DBB-2CD5-CD40-B08C-2D2B1B58A46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00CA55D-3D75-5F44-A91E-A6D059C5A6B5}"/>
              </a:ext>
            </a:extLst>
          </p:cNvPr>
          <p:cNvSpPr>
            <a:spLocks noGrp="1" noChangeArrowheads="1"/>
          </p:cNvSpPr>
          <p:nvPr>
            <p:ph type="sldNum" sz="quarter" idx="12"/>
          </p:nvPr>
        </p:nvSpPr>
        <p:spPr>
          <a:ln/>
        </p:spPr>
        <p:txBody>
          <a:bodyPr/>
          <a:lstStyle>
            <a:lvl1pPr>
              <a:defRPr/>
            </a:lvl1pPr>
          </a:lstStyle>
          <a:p>
            <a:fld id="{18CA1DEE-ABD4-E14D-8689-86EC6F393CD6}" type="slidenum">
              <a:rPr lang="zh-CN" altLang="en-US"/>
              <a:pPr/>
              <a:t>‹#›</a:t>
            </a:fld>
            <a:endParaRPr lang="zh-CN" altLang="en-US"/>
          </a:p>
        </p:txBody>
      </p:sp>
    </p:spTree>
    <p:extLst>
      <p:ext uri="{BB962C8B-B14F-4D97-AF65-F5344CB8AC3E}">
        <p14:creationId xmlns:p14="http://schemas.microsoft.com/office/powerpoint/2010/main" val="3861083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0B31AFA-423F-754D-8BE4-BA4B610040D6}"/>
              </a:ext>
            </a:extLst>
          </p:cNvPr>
          <p:cNvSpPr>
            <a:spLocks noGrp="1" noChangeArrowheads="1"/>
          </p:cNvSpPr>
          <p:nvPr>
            <p:ph type="dt" sz="half" idx="10"/>
          </p:nvPr>
        </p:nvSpPr>
        <p:spPr>
          <a:ln/>
        </p:spPr>
        <p:txBody>
          <a:bodyPr/>
          <a:lstStyle>
            <a:lvl1pPr>
              <a:defRPr/>
            </a:lvl1pPr>
          </a:lstStyle>
          <a:p>
            <a:pPr>
              <a:defRPr/>
            </a:pPr>
            <a:fld id="{1F3D1EFF-3751-194D-867E-0618A3314D10}" type="datetime1">
              <a:rPr lang="en-US" altLang="zh-CN" smtClean="0"/>
              <a:t>3/2/23</a:t>
            </a:fld>
            <a:endParaRPr lang="zh-CN" altLang="en-US"/>
          </a:p>
        </p:txBody>
      </p:sp>
      <p:sp>
        <p:nvSpPr>
          <p:cNvPr id="6" name="页脚占位符 4">
            <a:extLst>
              <a:ext uri="{FF2B5EF4-FFF2-40B4-BE49-F238E27FC236}">
                <a16:creationId xmlns:a16="http://schemas.microsoft.com/office/drawing/2014/main" id="{709AC27A-021D-544D-86D4-83ED566D667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D2070219-DE52-D14E-B0EE-6DED77915ACF}"/>
              </a:ext>
            </a:extLst>
          </p:cNvPr>
          <p:cNvSpPr>
            <a:spLocks noGrp="1" noChangeArrowheads="1"/>
          </p:cNvSpPr>
          <p:nvPr>
            <p:ph type="sldNum" sz="quarter" idx="12"/>
          </p:nvPr>
        </p:nvSpPr>
        <p:spPr>
          <a:ln/>
        </p:spPr>
        <p:txBody>
          <a:bodyPr/>
          <a:lstStyle>
            <a:lvl1pPr>
              <a:defRPr/>
            </a:lvl1pPr>
          </a:lstStyle>
          <a:p>
            <a:fld id="{636B769D-CE2F-9740-901A-A558EC8003E2}" type="slidenum">
              <a:rPr lang="zh-CN" altLang="en-US"/>
              <a:pPr/>
              <a:t>‹#›</a:t>
            </a:fld>
            <a:endParaRPr lang="zh-CN" altLang="en-US"/>
          </a:p>
        </p:txBody>
      </p:sp>
    </p:spTree>
    <p:extLst>
      <p:ext uri="{BB962C8B-B14F-4D97-AF65-F5344CB8AC3E}">
        <p14:creationId xmlns:p14="http://schemas.microsoft.com/office/powerpoint/2010/main" val="3047252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96E76B7-6A8B-584F-B948-88EFF8B914B6}"/>
              </a:ext>
            </a:extLst>
          </p:cNvPr>
          <p:cNvSpPr>
            <a:spLocks noGrp="1" noChangeArrowheads="1"/>
          </p:cNvSpPr>
          <p:nvPr>
            <p:ph type="dt" sz="half" idx="10"/>
          </p:nvPr>
        </p:nvSpPr>
        <p:spPr>
          <a:ln/>
        </p:spPr>
        <p:txBody>
          <a:bodyPr/>
          <a:lstStyle>
            <a:lvl1pPr>
              <a:defRPr/>
            </a:lvl1pPr>
          </a:lstStyle>
          <a:p>
            <a:pPr>
              <a:defRPr/>
            </a:pPr>
            <a:fld id="{2AF39D67-6CD4-4A41-9603-D6ED15E24D9F}" type="datetime1">
              <a:rPr lang="en-US" altLang="zh-CN" smtClean="0"/>
              <a:t>3/2/23</a:t>
            </a:fld>
            <a:endParaRPr lang="zh-CN" altLang="en-US"/>
          </a:p>
        </p:txBody>
      </p:sp>
      <p:sp>
        <p:nvSpPr>
          <p:cNvPr id="8" name="页脚占位符 4">
            <a:extLst>
              <a:ext uri="{FF2B5EF4-FFF2-40B4-BE49-F238E27FC236}">
                <a16:creationId xmlns:a16="http://schemas.microsoft.com/office/drawing/2014/main" id="{702C0DB9-457A-6E46-8810-C7B01963F06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ACDF00DF-4178-1C44-A474-DE539A0E061E}"/>
              </a:ext>
            </a:extLst>
          </p:cNvPr>
          <p:cNvSpPr>
            <a:spLocks noGrp="1" noChangeArrowheads="1"/>
          </p:cNvSpPr>
          <p:nvPr>
            <p:ph type="sldNum" sz="quarter" idx="12"/>
          </p:nvPr>
        </p:nvSpPr>
        <p:spPr>
          <a:ln/>
        </p:spPr>
        <p:txBody>
          <a:bodyPr/>
          <a:lstStyle>
            <a:lvl1pPr>
              <a:defRPr/>
            </a:lvl1pPr>
          </a:lstStyle>
          <a:p>
            <a:fld id="{0398F971-05EF-E643-B487-625C2E25CB71}" type="slidenum">
              <a:rPr lang="zh-CN" altLang="en-US"/>
              <a:pPr/>
              <a:t>‹#›</a:t>
            </a:fld>
            <a:endParaRPr lang="zh-CN" altLang="en-US"/>
          </a:p>
        </p:txBody>
      </p:sp>
    </p:spTree>
    <p:extLst>
      <p:ext uri="{BB962C8B-B14F-4D97-AF65-F5344CB8AC3E}">
        <p14:creationId xmlns:p14="http://schemas.microsoft.com/office/powerpoint/2010/main" val="3186585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8A2E108E-D248-0540-9626-222E31690D84}"/>
              </a:ext>
            </a:extLst>
          </p:cNvPr>
          <p:cNvSpPr>
            <a:spLocks noGrp="1" noChangeArrowheads="1"/>
          </p:cNvSpPr>
          <p:nvPr>
            <p:ph type="dt" sz="half" idx="10"/>
          </p:nvPr>
        </p:nvSpPr>
        <p:spPr>
          <a:ln/>
        </p:spPr>
        <p:txBody>
          <a:bodyPr/>
          <a:lstStyle>
            <a:lvl1pPr>
              <a:defRPr/>
            </a:lvl1pPr>
          </a:lstStyle>
          <a:p>
            <a:pPr>
              <a:defRPr/>
            </a:pPr>
            <a:fld id="{D8BA6627-75EA-7344-A490-5EB6E7A61283}" type="datetime1">
              <a:rPr lang="en-US" altLang="zh-CN" smtClean="0"/>
              <a:t>3/2/23</a:t>
            </a:fld>
            <a:endParaRPr lang="zh-CN" altLang="en-US"/>
          </a:p>
        </p:txBody>
      </p:sp>
      <p:sp>
        <p:nvSpPr>
          <p:cNvPr id="4" name="页脚占位符 4">
            <a:extLst>
              <a:ext uri="{FF2B5EF4-FFF2-40B4-BE49-F238E27FC236}">
                <a16:creationId xmlns:a16="http://schemas.microsoft.com/office/drawing/2014/main" id="{2FBBA71C-C7C7-054E-9EAB-73F85DD5D0B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09BFBEF-43DE-8046-9512-2CA226042027}"/>
              </a:ext>
            </a:extLst>
          </p:cNvPr>
          <p:cNvSpPr>
            <a:spLocks noGrp="1" noChangeArrowheads="1"/>
          </p:cNvSpPr>
          <p:nvPr>
            <p:ph type="sldNum" sz="quarter" idx="12"/>
          </p:nvPr>
        </p:nvSpPr>
        <p:spPr>
          <a:ln/>
        </p:spPr>
        <p:txBody>
          <a:bodyPr/>
          <a:lstStyle>
            <a:lvl1pPr>
              <a:defRPr/>
            </a:lvl1pPr>
          </a:lstStyle>
          <a:p>
            <a:fld id="{B6B5C621-7C59-BC4D-8238-8A460E6F4218}" type="slidenum">
              <a:rPr lang="zh-CN" altLang="en-US"/>
              <a:pPr/>
              <a:t>‹#›</a:t>
            </a:fld>
            <a:endParaRPr lang="zh-CN" altLang="en-US"/>
          </a:p>
        </p:txBody>
      </p:sp>
    </p:spTree>
    <p:extLst>
      <p:ext uri="{BB962C8B-B14F-4D97-AF65-F5344CB8AC3E}">
        <p14:creationId xmlns:p14="http://schemas.microsoft.com/office/powerpoint/2010/main" val="85606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68A7B5A3-F5DF-E94B-981D-CF5C250BA580}"/>
              </a:ext>
            </a:extLst>
          </p:cNvPr>
          <p:cNvSpPr>
            <a:spLocks noGrp="1" noChangeArrowheads="1"/>
          </p:cNvSpPr>
          <p:nvPr>
            <p:ph type="dt" sz="half" idx="10"/>
          </p:nvPr>
        </p:nvSpPr>
        <p:spPr>
          <a:ln/>
        </p:spPr>
        <p:txBody>
          <a:bodyPr/>
          <a:lstStyle>
            <a:lvl1pPr>
              <a:defRPr/>
            </a:lvl1pPr>
          </a:lstStyle>
          <a:p>
            <a:pPr>
              <a:defRPr/>
            </a:pPr>
            <a:fld id="{FD703866-6FDE-054B-84FC-D6D3272B20FB}" type="datetime1">
              <a:rPr lang="en-US" altLang="zh-CN" smtClean="0"/>
              <a:t>3/2/23</a:t>
            </a:fld>
            <a:endParaRPr lang="zh-CN" altLang="en-US"/>
          </a:p>
        </p:txBody>
      </p:sp>
      <p:sp>
        <p:nvSpPr>
          <p:cNvPr id="3" name="页脚占位符 4">
            <a:extLst>
              <a:ext uri="{FF2B5EF4-FFF2-40B4-BE49-F238E27FC236}">
                <a16:creationId xmlns:a16="http://schemas.microsoft.com/office/drawing/2014/main" id="{8C45C940-B32B-E349-8439-71FB815E90E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F8D16CD2-27BB-CF47-AD29-F30F6320EBC9}"/>
              </a:ext>
            </a:extLst>
          </p:cNvPr>
          <p:cNvSpPr>
            <a:spLocks noGrp="1" noChangeArrowheads="1"/>
          </p:cNvSpPr>
          <p:nvPr>
            <p:ph type="sldNum" sz="quarter" idx="12"/>
          </p:nvPr>
        </p:nvSpPr>
        <p:spPr>
          <a:ln/>
        </p:spPr>
        <p:txBody>
          <a:bodyPr/>
          <a:lstStyle>
            <a:lvl1pPr>
              <a:defRPr/>
            </a:lvl1pPr>
          </a:lstStyle>
          <a:p>
            <a:fld id="{4E132731-C1A8-4A45-BF0B-8244502B1801}" type="slidenum">
              <a:rPr lang="zh-CN" altLang="en-US"/>
              <a:pPr/>
              <a:t>‹#›</a:t>
            </a:fld>
            <a:endParaRPr lang="zh-CN" altLang="en-US"/>
          </a:p>
        </p:txBody>
      </p:sp>
    </p:spTree>
    <p:extLst>
      <p:ext uri="{BB962C8B-B14F-4D97-AF65-F5344CB8AC3E}">
        <p14:creationId xmlns:p14="http://schemas.microsoft.com/office/powerpoint/2010/main" val="307831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517DA1D-75DC-EF42-805E-D9469453CFED}"/>
              </a:ext>
            </a:extLst>
          </p:cNvPr>
          <p:cNvSpPr>
            <a:spLocks noGrp="1" noChangeArrowheads="1"/>
          </p:cNvSpPr>
          <p:nvPr>
            <p:ph type="dt" sz="half" idx="10"/>
          </p:nvPr>
        </p:nvSpPr>
        <p:spPr>
          <a:ln/>
        </p:spPr>
        <p:txBody>
          <a:bodyPr/>
          <a:lstStyle>
            <a:lvl1pPr>
              <a:defRPr/>
            </a:lvl1pPr>
          </a:lstStyle>
          <a:p>
            <a:pPr>
              <a:defRPr/>
            </a:pPr>
            <a:fld id="{F2A9AFDC-8897-534B-9042-A9903DD5925D}" type="datetime1">
              <a:rPr lang="en-US" altLang="zh-CN" smtClean="0"/>
              <a:t>3/2/23</a:t>
            </a:fld>
            <a:endParaRPr lang="zh-CN" altLang="en-US"/>
          </a:p>
        </p:txBody>
      </p:sp>
      <p:sp>
        <p:nvSpPr>
          <p:cNvPr id="5" name="页脚占位符 4">
            <a:extLst>
              <a:ext uri="{FF2B5EF4-FFF2-40B4-BE49-F238E27FC236}">
                <a16:creationId xmlns:a16="http://schemas.microsoft.com/office/drawing/2014/main" id="{57E5C17B-4E62-3046-B817-39608306F1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17F9F225-302D-CB48-9B15-42268B896928}"/>
              </a:ext>
            </a:extLst>
          </p:cNvPr>
          <p:cNvSpPr>
            <a:spLocks noGrp="1" noChangeArrowheads="1"/>
          </p:cNvSpPr>
          <p:nvPr>
            <p:ph type="sldNum" sz="quarter" idx="12"/>
          </p:nvPr>
        </p:nvSpPr>
        <p:spPr>
          <a:ln/>
        </p:spPr>
        <p:txBody>
          <a:bodyPr/>
          <a:lstStyle>
            <a:lvl1pPr>
              <a:defRPr/>
            </a:lvl1pPr>
          </a:lstStyle>
          <a:p>
            <a:fld id="{E74D8006-14BB-0648-A43F-D7243B587716}" type="slidenum">
              <a:rPr lang="zh-CN" altLang="en-US"/>
              <a:pPr/>
              <a:t>‹#›</a:t>
            </a:fld>
            <a:endParaRPr lang="zh-CN" altLang="en-US"/>
          </a:p>
        </p:txBody>
      </p:sp>
      <p:pic>
        <p:nvPicPr>
          <p:cNvPr id="7" name="Picture 6">
            <a:extLst>
              <a:ext uri="{FF2B5EF4-FFF2-40B4-BE49-F238E27FC236}">
                <a16:creationId xmlns:a16="http://schemas.microsoft.com/office/drawing/2014/main" id="{95C89F1B-C063-9D42-A8A6-9B1228CBA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606294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AA957F0C-5FA3-2142-A9C3-617FF3959BE6}"/>
              </a:ext>
            </a:extLst>
          </p:cNvPr>
          <p:cNvSpPr>
            <a:spLocks noGrp="1" noChangeArrowheads="1"/>
          </p:cNvSpPr>
          <p:nvPr>
            <p:ph type="dt" sz="half" idx="10"/>
          </p:nvPr>
        </p:nvSpPr>
        <p:spPr>
          <a:ln/>
        </p:spPr>
        <p:txBody>
          <a:bodyPr/>
          <a:lstStyle>
            <a:lvl1pPr>
              <a:defRPr/>
            </a:lvl1pPr>
          </a:lstStyle>
          <a:p>
            <a:pPr>
              <a:defRPr/>
            </a:pPr>
            <a:fld id="{B23F697B-A8A2-D845-A1C7-DEB5CEF76481}" type="datetime1">
              <a:rPr lang="en-US" altLang="zh-CN" smtClean="0"/>
              <a:t>3/2/23</a:t>
            </a:fld>
            <a:endParaRPr lang="zh-CN" altLang="en-US"/>
          </a:p>
        </p:txBody>
      </p:sp>
      <p:sp>
        <p:nvSpPr>
          <p:cNvPr id="6" name="页脚占位符 4">
            <a:extLst>
              <a:ext uri="{FF2B5EF4-FFF2-40B4-BE49-F238E27FC236}">
                <a16:creationId xmlns:a16="http://schemas.microsoft.com/office/drawing/2014/main" id="{5BA9E5C6-33D8-044C-A617-47C97040591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F09B601A-3175-5548-9158-73AE815B5784}"/>
              </a:ext>
            </a:extLst>
          </p:cNvPr>
          <p:cNvSpPr>
            <a:spLocks noGrp="1" noChangeArrowheads="1"/>
          </p:cNvSpPr>
          <p:nvPr>
            <p:ph type="sldNum" sz="quarter" idx="12"/>
          </p:nvPr>
        </p:nvSpPr>
        <p:spPr>
          <a:ln/>
        </p:spPr>
        <p:txBody>
          <a:bodyPr/>
          <a:lstStyle>
            <a:lvl1pPr>
              <a:defRPr/>
            </a:lvl1pPr>
          </a:lstStyle>
          <a:p>
            <a:fld id="{A65A0AF6-9423-5E48-94CD-5724A7075247}" type="slidenum">
              <a:rPr lang="zh-CN" altLang="en-US"/>
              <a:pPr/>
              <a:t>‹#›</a:t>
            </a:fld>
            <a:endParaRPr lang="zh-CN" altLang="en-US"/>
          </a:p>
        </p:txBody>
      </p:sp>
    </p:spTree>
    <p:extLst>
      <p:ext uri="{BB962C8B-B14F-4D97-AF65-F5344CB8AC3E}">
        <p14:creationId xmlns:p14="http://schemas.microsoft.com/office/powerpoint/2010/main" val="1447942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CB1190E6-28AA-7443-892C-F14F3B821762}"/>
              </a:ext>
            </a:extLst>
          </p:cNvPr>
          <p:cNvSpPr>
            <a:spLocks noGrp="1" noChangeArrowheads="1"/>
          </p:cNvSpPr>
          <p:nvPr>
            <p:ph type="dt" sz="half" idx="10"/>
          </p:nvPr>
        </p:nvSpPr>
        <p:spPr>
          <a:ln/>
        </p:spPr>
        <p:txBody>
          <a:bodyPr/>
          <a:lstStyle>
            <a:lvl1pPr>
              <a:defRPr/>
            </a:lvl1pPr>
          </a:lstStyle>
          <a:p>
            <a:pPr>
              <a:defRPr/>
            </a:pPr>
            <a:fld id="{85DB194D-2384-824C-8474-EA40CF1241EF}" type="datetime1">
              <a:rPr lang="en-US" altLang="zh-CN" smtClean="0"/>
              <a:t>3/2/23</a:t>
            </a:fld>
            <a:endParaRPr lang="zh-CN" altLang="en-US"/>
          </a:p>
        </p:txBody>
      </p:sp>
      <p:sp>
        <p:nvSpPr>
          <p:cNvPr id="6" name="页脚占位符 4">
            <a:extLst>
              <a:ext uri="{FF2B5EF4-FFF2-40B4-BE49-F238E27FC236}">
                <a16:creationId xmlns:a16="http://schemas.microsoft.com/office/drawing/2014/main" id="{20CEDE7A-1C82-D348-B235-9491FDA9882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1A8DE4-7812-3B4D-B85F-ABDCE7D49F96}"/>
              </a:ext>
            </a:extLst>
          </p:cNvPr>
          <p:cNvSpPr>
            <a:spLocks noGrp="1" noChangeArrowheads="1"/>
          </p:cNvSpPr>
          <p:nvPr>
            <p:ph type="sldNum" sz="quarter" idx="12"/>
          </p:nvPr>
        </p:nvSpPr>
        <p:spPr>
          <a:ln/>
        </p:spPr>
        <p:txBody>
          <a:bodyPr/>
          <a:lstStyle>
            <a:lvl1pPr>
              <a:defRPr/>
            </a:lvl1pPr>
          </a:lstStyle>
          <a:p>
            <a:fld id="{17D643C4-79ED-4B47-9E78-73A06646A0CB}" type="slidenum">
              <a:rPr lang="zh-CN" altLang="en-US"/>
              <a:pPr/>
              <a:t>‹#›</a:t>
            </a:fld>
            <a:endParaRPr lang="zh-CN" altLang="en-US"/>
          </a:p>
        </p:txBody>
      </p:sp>
    </p:spTree>
    <p:extLst>
      <p:ext uri="{BB962C8B-B14F-4D97-AF65-F5344CB8AC3E}">
        <p14:creationId xmlns:p14="http://schemas.microsoft.com/office/powerpoint/2010/main" val="1435930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B1EE52A-5B89-9041-9769-7485A2EE050C}"/>
              </a:ext>
            </a:extLst>
          </p:cNvPr>
          <p:cNvSpPr>
            <a:spLocks noGrp="1" noChangeArrowheads="1"/>
          </p:cNvSpPr>
          <p:nvPr>
            <p:ph type="dt" sz="half" idx="10"/>
          </p:nvPr>
        </p:nvSpPr>
        <p:spPr>
          <a:ln/>
        </p:spPr>
        <p:txBody>
          <a:bodyPr/>
          <a:lstStyle>
            <a:lvl1pPr>
              <a:defRPr/>
            </a:lvl1pPr>
          </a:lstStyle>
          <a:p>
            <a:pPr>
              <a:defRPr/>
            </a:pPr>
            <a:fld id="{62F6DD6D-C417-D948-AE84-315AD5DB34F2}" type="datetime1">
              <a:rPr lang="en-US" altLang="zh-CN" smtClean="0"/>
              <a:t>3/2/23</a:t>
            </a:fld>
            <a:endParaRPr lang="zh-CN" altLang="en-US"/>
          </a:p>
        </p:txBody>
      </p:sp>
      <p:sp>
        <p:nvSpPr>
          <p:cNvPr id="5" name="页脚占位符 4">
            <a:extLst>
              <a:ext uri="{FF2B5EF4-FFF2-40B4-BE49-F238E27FC236}">
                <a16:creationId xmlns:a16="http://schemas.microsoft.com/office/drawing/2014/main" id="{ADEA49DE-6336-4A43-B273-6FEBDEE4B9B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50C7A89-FD92-1344-8FA9-892570972DFD}"/>
              </a:ext>
            </a:extLst>
          </p:cNvPr>
          <p:cNvSpPr>
            <a:spLocks noGrp="1" noChangeArrowheads="1"/>
          </p:cNvSpPr>
          <p:nvPr>
            <p:ph type="sldNum" sz="quarter" idx="12"/>
          </p:nvPr>
        </p:nvSpPr>
        <p:spPr>
          <a:ln/>
        </p:spPr>
        <p:txBody>
          <a:bodyPr/>
          <a:lstStyle>
            <a:lvl1pPr>
              <a:defRPr/>
            </a:lvl1pPr>
          </a:lstStyle>
          <a:p>
            <a:fld id="{258766B8-B5D5-BD44-B084-8206364E173A}" type="slidenum">
              <a:rPr lang="zh-CN" altLang="en-US"/>
              <a:pPr/>
              <a:t>‹#›</a:t>
            </a:fld>
            <a:endParaRPr lang="zh-CN" altLang="en-US"/>
          </a:p>
        </p:txBody>
      </p:sp>
    </p:spTree>
    <p:extLst>
      <p:ext uri="{BB962C8B-B14F-4D97-AF65-F5344CB8AC3E}">
        <p14:creationId xmlns:p14="http://schemas.microsoft.com/office/powerpoint/2010/main" val="11348681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4FFE157-E6C2-BA4B-A86D-208A104C6326}"/>
              </a:ext>
            </a:extLst>
          </p:cNvPr>
          <p:cNvSpPr>
            <a:spLocks noGrp="1" noChangeArrowheads="1"/>
          </p:cNvSpPr>
          <p:nvPr>
            <p:ph type="dt" sz="half" idx="10"/>
          </p:nvPr>
        </p:nvSpPr>
        <p:spPr>
          <a:ln/>
        </p:spPr>
        <p:txBody>
          <a:bodyPr/>
          <a:lstStyle>
            <a:lvl1pPr>
              <a:defRPr/>
            </a:lvl1pPr>
          </a:lstStyle>
          <a:p>
            <a:pPr>
              <a:defRPr/>
            </a:pPr>
            <a:fld id="{5062C3A6-C6FE-2D44-BF5E-DE9EBC64976E}" type="datetime1">
              <a:rPr lang="en-US" altLang="zh-CN" smtClean="0"/>
              <a:t>3/2/23</a:t>
            </a:fld>
            <a:endParaRPr lang="zh-CN" altLang="en-US"/>
          </a:p>
        </p:txBody>
      </p:sp>
      <p:sp>
        <p:nvSpPr>
          <p:cNvPr id="5" name="页脚占位符 4">
            <a:extLst>
              <a:ext uri="{FF2B5EF4-FFF2-40B4-BE49-F238E27FC236}">
                <a16:creationId xmlns:a16="http://schemas.microsoft.com/office/drawing/2014/main" id="{F51D805E-7EB3-AF40-ABA3-876F7E6A4DC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FC1A324-5180-1647-8E34-4472CF9A94A4}"/>
              </a:ext>
            </a:extLst>
          </p:cNvPr>
          <p:cNvSpPr>
            <a:spLocks noGrp="1" noChangeArrowheads="1"/>
          </p:cNvSpPr>
          <p:nvPr>
            <p:ph type="sldNum" sz="quarter" idx="12"/>
          </p:nvPr>
        </p:nvSpPr>
        <p:spPr>
          <a:ln/>
        </p:spPr>
        <p:txBody>
          <a:bodyPr/>
          <a:lstStyle>
            <a:lvl1pPr>
              <a:defRPr/>
            </a:lvl1pPr>
          </a:lstStyle>
          <a:p>
            <a:fld id="{4918E316-6AF7-784A-A03A-1F220F8E276D}" type="slidenum">
              <a:rPr lang="zh-CN" altLang="en-US"/>
              <a:pPr/>
              <a:t>‹#›</a:t>
            </a:fld>
            <a:endParaRPr lang="zh-CN" altLang="en-US"/>
          </a:p>
        </p:txBody>
      </p:sp>
    </p:spTree>
    <p:extLst>
      <p:ext uri="{BB962C8B-B14F-4D97-AF65-F5344CB8AC3E}">
        <p14:creationId xmlns:p14="http://schemas.microsoft.com/office/powerpoint/2010/main" val="11775404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717A22FF-C6BD-5046-81AF-06E292A2954F}"/>
              </a:ext>
            </a:extLst>
          </p:cNvPr>
          <p:cNvSpPr>
            <a:spLocks noGrp="1" noChangeArrowheads="1"/>
          </p:cNvSpPr>
          <p:nvPr>
            <p:ph type="dt" sz="half" idx="10"/>
          </p:nvPr>
        </p:nvSpPr>
        <p:spPr>
          <a:ln/>
        </p:spPr>
        <p:txBody>
          <a:bodyPr/>
          <a:lstStyle>
            <a:lvl1pPr>
              <a:defRPr/>
            </a:lvl1pPr>
          </a:lstStyle>
          <a:p>
            <a:pPr>
              <a:defRPr/>
            </a:pPr>
            <a:fld id="{F371C98F-C447-B04D-864E-DADAAF3887B0}" type="datetime1">
              <a:rPr lang="en-US" altLang="zh-CN" smtClean="0"/>
              <a:t>3/2/23</a:t>
            </a:fld>
            <a:endParaRPr lang="zh-CN" altLang="en-US"/>
          </a:p>
        </p:txBody>
      </p:sp>
      <p:sp>
        <p:nvSpPr>
          <p:cNvPr id="5" name="页脚占位符 4">
            <a:extLst>
              <a:ext uri="{FF2B5EF4-FFF2-40B4-BE49-F238E27FC236}">
                <a16:creationId xmlns:a16="http://schemas.microsoft.com/office/drawing/2014/main" id="{784E9AED-5980-8341-9FD7-347E98AA8D4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B2FBACE-8FAD-B947-B0EE-297632F0AB7D}"/>
              </a:ext>
            </a:extLst>
          </p:cNvPr>
          <p:cNvSpPr>
            <a:spLocks noGrp="1" noChangeArrowheads="1"/>
          </p:cNvSpPr>
          <p:nvPr>
            <p:ph type="sldNum" sz="quarter" idx="12"/>
          </p:nvPr>
        </p:nvSpPr>
        <p:spPr>
          <a:ln/>
        </p:spPr>
        <p:txBody>
          <a:bodyPr/>
          <a:lstStyle>
            <a:lvl1pPr>
              <a:defRPr/>
            </a:lvl1pPr>
          </a:lstStyle>
          <a:p>
            <a:fld id="{329E2ADD-D5BE-F04A-BD0E-B7F79C4D0A60}" type="slidenum">
              <a:rPr lang="zh-CN" altLang="en-US"/>
              <a:pPr/>
              <a:t>‹#›</a:t>
            </a:fld>
            <a:endParaRPr lang="zh-CN" altLang="en-US"/>
          </a:p>
        </p:txBody>
      </p:sp>
    </p:spTree>
    <p:extLst>
      <p:ext uri="{BB962C8B-B14F-4D97-AF65-F5344CB8AC3E}">
        <p14:creationId xmlns:p14="http://schemas.microsoft.com/office/powerpoint/2010/main" val="1509162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C424361-14E7-8A4D-A91B-D3273E4E8AF6}"/>
              </a:ext>
            </a:extLst>
          </p:cNvPr>
          <p:cNvSpPr>
            <a:spLocks noGrp="1" noChangeArrowheads="1"/>
          </p:cNvSpPr>
          <p:nvPr>
            <p:ph type="dt" sz="half" idx="10"/>
          </p:nvPr>
        </p:nvSpPr>
        <p:spPr>
          <a:ln/>
        </p:spPr>
        <p:txBody>
          <a:bodyPr/>
          <a:lstStyle>
            <a:lvl1pPr>
              <a:defRPr/>
            </a:lvl1pPr>
          </a:lstStyle>
          <a:p>
            <a:pPr>
              <a:defRPr/>
            </a:pPr>
            <a:fld id="{FEEE554E-FBCB-924F-9E60-46931ABDA649}" type="datetime1">
              <a:rPr lang="en-US" altLang="zh-CN" smtClean="0"/>
              <a:t>3/2/23</a:t>
            </a:fld>
            <a:endParaRPr lang="zh-CN" altLang="en-US"/>
          </a:p>
        </p:txBody>
      </p:sp>
      <p:sp>
        <p:nvSpPr>
          <p:cNvPr id="5" name="页脚占位符 4">
            <a:extLst>
              <a:ext uri="{FF2B5EF4-FFF2-40B4-BE49-F238E27FC236}">
                <a16:creationId xmlns:a16="http://schemas.microsoft.com/office/drawing/2014/main" id="{A31A8BFC-88E2-D64E-9100-2935BC0E169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E05F905B-3A6B-9F41-91E0-879AFD0A1315}"/>
              </a:ext>
            </a:extLst>
          </p:cNvPr>
          <p:cNvSpPr>
            <a:spLocks noGrp="1" noChangeArrowheads="1"/>
          </p:cNvSpPr>
          <p:nvPr>
            <p:ph type="sldNum" sz="quarter" idx="12"/>
          </p:nvPr>
        </p:nvSpPr>
        <p:spPr>
          <a:ln/>
        </p:spPr>
        <p:txBody>
          <a:bodyPr/>
          <a:lstStyle>
            <a:lvl1pPr>
              <a:defRPr/>
            </a:lvl1pPr>
          </a:lstStyle>
          <a:p>
            <a:fld id="{DA563FD9-D5B2-5242-9B85-87776E269316}" type="slidenum">
              <a:rPr lang="zh-CN" altLang="en-US"/>
              <a:pPr/>
              <a:t>‹#›</a:t>
            </a:fld>
            <a:endParaRPr lang="zh-CN" altLang="en-US"/>
          </a:p>
        </p:txBody>
      </p:sp>
    </p:spTree>
    <p:extLst>
      <p:ext uri="{BB962C8B-B14F-4D97-AF65-F5344CB8AC3E}">
        <p14:creationId xmlns:p14="http://schemas.microsoft.com/office/powerpoint/2010/main" val="550543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18C9BD5-EF6F-FA47-A3B5-A729DB9D6D44}"/>
              </a:ext>
            </a:extLst>
          </p:cNvPr>
          <p:cNvSpPr>
            <a:spLocks noGrp="1" noChangeArrowheads="1"/>
          </p:cNvSpPr>
          <p:nvPr>
            <p:ph type="dt" sz="half" idx="10"/>
          </p:nvPr>
        </p:nvSpPr>
        <p:spPr>
          <a:ln/>
        </p:spPr>
        <p:txBody>
          <a:bodyPr/>
          <a:lstStyle>
            <a:lvl1pPr>
              <a:defRPr/>
            </a:lvl1pPr>
          </a:lstStyle>
          <a:p>
            <a:pPr>
              <a:defRPr/>
            </a:pPr>
            <a:fld id="{9AFA2E22-C1B9-2C47-9957-88347AE9DDC4}" type="datetime1">
              <a:rPr lang="en-US" altLang="zh-CN" smtClean="0"/>
              <a:t>3/2/23</a:t>
            </a:fld>
            <a:endParaRPr lang="zh-CN" altLang="en-US"/>
          </a:p>
        </p:txBody>
      </p:sp>
      <p:sp>
        <p:nvSpPr>
          <p:cNvPr id="5" name="页脚占位符 4">
            <a:extLst>
              <a:ext uri="{FF2B5EF4-FFF2-40B4-BE49-F238E27FC236}">
                <a16:creationId xmlns:a16="http://schemas.microsoft.com/office/drawing/2014/main" id="{59225D0F-A18E-6740-A67F-9F8C3D64C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566D8155-F130-8946-9D9A-F6521B258C5A}"/>
              </a:ext>
            </a:extLst>
          </p:cNvPr>
          <p:cNvSpPr>
            <a:spLocks noGrp="1" noChangeArrowheads="1"/>
          </p:cNvSpPr>
          <p:nvPr>
            <p:ph type="sldNum" sz="quarter" idx="12"/>
          </p:nvPr>
        </p:nvSpPr>
        <p:spPr>
          <a:ln/>
        </p:spPr>
        <p:txBody>
          <a:bodyPr/>
          <a:lstStyle>
            <a:lvl1pPr>
              <a:defRPr/>
            </a:lvl1pPr>
          </a:lstStyle>
          <a:p>
            <a:fld id="{BC76C593-A2E9-3947-B9DD-F9F82F10F7EC}" type="slidenum">
              <a:rPr lang="zh-CN" altLang="en-US"/>
              <a:pPr/>
              <a:t>‹#›</a:t>
            </a:fld>
            <a:endParaRPr lang="zh-CN" altLang="en-US"/>
          </a:p>
        </p:txBody>
      </p:sp>
    </p:spTree>
    <p:extLst>
      <p:ext uri="{BB962C8B-B14F-4D97-AF65-F5344CB8AC3E}">
        <p14:creationId xmlns:p14="http://schemas.microsoft.com/office/powerpoint/2010/main" val="1653931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4EDD65D-C47D-DC42-B1CE-DF6D5047E91F}"/>
              </a:ext>
            </a:extLst>
          </p:cNvPr>
          <p:cNvSpPr>
            <a:spLocks noGrp="1" noChangeArrowheads="1"/>
          </p:cNvSpPr>
          <p:nvPr>
            <p:ph type="dt" sz="half" idx="10"/>
          </p:nvPr>
        </p:nvSpPr>
        <p:spPr>
          <a:ln/>
        </p:spPr>
        <p:txBody>
          <a:bodyPr/>
          <a:lstStyle>
            <a:lvl1pPr>
              <a:defRPr/>
            </a:lvl1pPr>
          </a:lstStyle>
          <a:p>
            <a:pPr>
              <a:defRPr/>
            </a:pPr>
            <a:fld id="{18CC428E-3B85-A243-9CC1-2C696133C6B4}" type="datetime1">
              <a:rPr lang="en-US" altLang="zh-CN" smtClean="0"/>
              <a:t>3/2/23</a:t>
            </a:fld>
            <a:endParaRPr lang="zh-CN" altLang="en-US"/>
          </a:p>
        </p:txBody>
      </p:sp>
      <p:sp>
        <p:nvSpPr>
          <p:cNvPr id="6" name="页脚占位符 4">
            <a:extLst>
              <a:ext uri="{FF2B5EF4-FFF2-40B4-BE49-F238E27FC236}">
                <a16:creationId xmlns:a16="http://schemas.microsoft.com/office/drawing/2014/main" id="{24285BE5-3ACA-1647-95EF-908C3C13516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CE82ACA6-BB7B-7B43-83D0-2BDE05A01992}"/>
              </a:ext>
            </a:extLst>
          </p:cNvPr>
          <p:cNvSpPr>
            <a:spLocks noGrp="1" noChangeArrowheads="1"/>
          </p:cNvSpPr>
          <p:nvPr>
            <p:ph type="sldNum" sz="quarter" idx="12"/>
          </p:nvPr>
        </p:nvSpPr>
        <p:spPr>
          <a:ln/>
        </p:spPr>
        <p:txBody>
          <a:bodyPr/>
          <a:lstStyle>
            <a:lvl1pPr>
              <a:defRPr/>
            </a:lvl1pPr>
          </a:lstStyle>
          <a:p>
            <a:fld id="{F993768D-BAF3-0C40-925A-C0E3799B72BC}" type="slidenum">
              <a:rPr lang="zh-CN" altLang="en-US"/>
              <a:pPr/>
              <a:t>‹#›</a:t>
            </a:fld>
            <a:endParaRPr lang="zh-CN" altLang="en-US"/>
          </a:p>
        </p:txBody>
      </p:sp>
    </p:spTree>
    <p:extLst>
      <p:ext uri="{BB962C8B-B14F-4D97-AF65-F5344CB8AC3E}">
        <p14:creationId xmlns:p14="http://schemas.microsoft.com/office/powerpoint/2010/main" val="153298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60BE7F4C-CC48-E94E-824E-DFA2E172731E}"/>
              </a:ext>
            </a:extLst>
          </p:cNvPr>
          <p:cNvSpPr>
            <a:spLocks noGrp="1" noChangeArrowheads="1"/>
          </p:cNvSpPr>
          <p:nvPr>
            <p:ph type="dt" sz="half" idx="10"/>
          </p:nvPr>
        </p:nvSpPr>
        <p:spPr>
          <a:ln/>
        </p:spPr>
        <p:txBody>
          <a:bodyPr/>
          <a:lstStyle>
            <a:lvl1pPr>
              <a:defRPr/>
            </a:lvl1pPr>
          </a:lstStyle>
          <a:p>
            <a:pPr>
              <a:defRPr/>
            </a:pPr>
            <a:fld id="{2E606E46-1592-AF48-91BE-F30AA3B6B99B}" type="datetime1">
              <a:rPr lang="en-US" altLang="zh-CN" smtClean="0"/>
              <a:t>3/2/23</a:t>
            </a:fld>
            <a:endParaRPr lang="zh-CN" altLang="en-US"/>
          </a:p>
        </p:txBody>
      </p:sp>
      <p:sp>
        <p:nvSpPr>
          <p:cNvPr id="8" name="页脚占位符 4">
            <a:extLst>
              <a:ext uri="{FF2B5EF4-FFF2-40B4-BE49-F238E27FC236}">
                <a16:creationId xmlns:a16="http://schemas.microsoft.com/office/drawing/2014/main" id="{A4DD40CA-B6A2-924B-A6A0-3F180002FD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0EA7FA84-8DDF-F04B-AD05-80AFD210F164}"/>
              </a:ext>
            </a:extLst>
          </p:cNvPr>
          <p:cNvSpPr>
            <a:spLocks noGrp="1" noChangeArrowheads="1"/>
          </p:cNvSpPr>
          <p:nvPr>
            <p:ph type="sldNum" sz="quarter" idx="12"/>
          </p:nvPr>
        </p:nvSpPr>
        <p:spPr>
          <a:ln/>
        </p:spPr>
        <p:txBody>
          <a:bodyPr/>
          <a:lstStyle>
            <a:lvl1pPr>
              <a:defRPr/>
            </a:lvl1pPr>
          </a:lstStyle>
          <a:p>
            <a:fld id="{074981CD-E885-D642-82DB-93B61CD50985}" type="slidenum">
              <a:rPr lang="zh-CN" altLang="en-US"/>
              <a:pPr/>
              <a:t>‹#›</a:t>
            </a:fld>
            <a:endParaRPr lang="zh-CN" altLang="en-US"/>
          </a:p>
        </p:txBody>
      </p:sp>
    </p:spTree>
    <p:extLst>
      <p:ext uri="{BB962C8B-B14F-4D97-AF65-F5344CB8AC3E}">
        <p14:creationId xmlns:p14="http://schemas.microsoft.com/office/powerpoint/2010/main" val="233874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502ED381-694D-7A4D-A70D-F00CFD605CFF}"/>
              </a:ext>
            </a:extLst>
          </p:cNvPr>
          <p:cNvSpPr>
            <a:spLocks noGrp="1" noChangeArrowheads="1"/>
          </p:cNvSpPr>
          <p:nvPr>
            <p:ph type="dt" sz="half" idx="10"/>
          </p:nvPr>
        </p:nvSpPr>
        <p:spPr>
          <a:ln/>
        </p:spPr>
        <p:txBody>
          <a:bodyPr/>
          <a:lstStyle>
            <a:lvl1pPr>
              <a:defRPr/>
            </a:lvl1pPr>
          </a:lstStyle>
          <a:p>
            <a:pPr>
              <a:defRPr/>
            </a:pPr>
            <a:fld id="{96C41D71-C529-B64C-9BD0-8270CD5FD641}" type="datetime1">
              <a:rPr lang="en-US" altLang="zh-CN" smtClean="0"/>
              <a:t>3/2/23</a:t>
            </a:fld>
            <a:endParaRPr lang="zh-CN" altLang="en-US"/>
          </a:p>
        </p:txBody>
      </p:sp>
      <p:sp>
        <p:nvSpPr>
          <p:cNvPr id="4" name="页脚占位符 4">
            <a:extLst>
              <a:ext uri="{FF2B5EF4-FFF2-40B4-BE49-F238E27FC236}">
                <a16:creationId xmlns:a16="http://schemas.microsoft.com/office/drawing/2014/main" id="{23544D85-9211-F741-B5FD-B2BA43AD714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B223783E-B8A3-D540-B165-042827390146}"/>
              </a:ext>
            </a:extLst>
          </p:cNvPr>
          <p:cNvSpPr>
            <a:spLocks noGrp="1" noChangeArrowheads="1"/>
          </p:cNvSpPr>
          <p:nvPr>
            <p:ph type="sldNum" sz="quarter" idx="12"/>
          </p:nvPr>
        </p:nvSpPr>
        <p:spPr>
          <a:ln/>
        </p:spPr>
        <p:txBody>
          <a:bodyPr/>
          <a:lstStyle>
            <a:lvl1pPr>
              <a:defRPr/>
            </a:lvl1pPr>
          </a:lstStyle>
          <a:p>
            <a:fld id="{B530C4E3-CE5F-A247-AFF9-51B782C9791E}" type="slidenum">
              <a:rPr lang="zh-CN" altLang="en-US"/>
              <a:pPr/>
              <a:t>‹#›</a:t>
            </a:fld>
            <a:endParaRPr lang="zh-CN" altLang="en-US"/>
          </a:p>
        </p:txBody>
      </p:sp>
    </p:spTree>
    <p:extLst>
      <p:ext uri="{BB962C8B-B14F-4D97-AF65-F5344CB8AC3E}">
        <p14:creationId xmlns:p14="http://schemas.microsoft.com/office/powerpoint/2010/main" val="2216461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81B8900-94F0-8E49-BBDA-F8DEC3E80DE9}"/>
              </a:ext>
            </a:extLst>
          </p:cNvPr>
          <p:cNvSpPr>
            <a:spLocks noGrp="1" noChangeArrowheads="1"/>
          </p:cNvSpPr>
          <p:nvPr>
            <p:ph type="dt" sz="half" idx="10"/>
          </p:nvPr>
        </p:nvSpPr>
        <p:spPr>
          <a:ln/>
        </p:spPr>
        <p:txBody>
          <a:bodyPr/>
          <a:lstStyle>
            <a:lvl1pPr>
              <a:defRPr/>
            </a:lvl1pPr>
          </a:lstStyle>
          <a:p>
            <a:pPr>
              <a:defRPr/>
            </a:pPr>
            <a:fld id="{F75FFCDA-732B-FE47-A130-C9265F312197}" type="datetime1">
              <a:rPr lang="en-US" altLang="zh-CN" smtClean="0"/>
              <a:t>3/2/23</a:t>
            </a:fld>
            <a:endParaRPr lang="zh-CN" altLang="en-US"/>
          </a:p>
        </p:txBody>
      </p:sp>
      <p:sp>
        <p:nvSpPr>
          <p:cNvPr id="5" name="页脚占位符 4">
            <a:extLst>
              <a:ext uri="{FF2B5EF4-FFF2-40B4-BE49-F238E27FC236}">
                <a16:creationId xmlns:a16="http://schemas.microsoft.com/office/drawing/2014/main" id="{485C3545-B565-7B42-A001-5D7C43FFC41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5CBF260-ABFD-EC44-816E-FA0F9387CFB7}"/>
              </a:ext>
            </a:extLst>
          </p:cNvPr>
          <p:cNvSpPr>
            <a:spLocks noGrp="1" noChangeArrowheads="1"/>
          </p:cNvSpPr>
          <p:nvPr>
            <p:ph type="sldNum" sz="quarter" idx="12"/>
          </p:nvPr>
        </p:nvSpPr>
        <p:spPr>
          <a:ln/>
        </p:spPr>
        <p:txBody>
          <a:bodyPr/>
          <a:lstStyle>
            <a:lvl1pPr>
              <a:defRPr/>
            </a:lvl1pPr>
          </a:lstStyle>
          <a:p>
            <a:fld id="{17989D03-DD97-8049-9D55-4975FEBA898C}" type="slidenum">
              <a:rPr lang="zh-CN" altLang="en-US"/>
              <a:pPr/>
              <a:t>‹#›</a:t>
            </a:fld>
            <a:endParaRPr lang="zh-CN" altLang="en-US"/>
          </a:p>
        </p:txBody>
      </p:sp>
    </p:spTree>
    <p:extLst>
      <p:ext uri="{BB962C8B-B14F-4D97-AF65-F5344CB8AC3E}">
        <p14:creationId xmlns:p14="http://schemas.microsoft.com/office/powerpoint/2010/main" val="3500163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C717FDE1-2106-ED4D-9C4C-86BD351BDD67}"/>
              </a:ext>
            </a:extLst>
          </p:cNvPr>
          <p:cNvSpPr>
            <a:spLocks noGrp="1" noChangeArrowheads="1"/>
          </p:cNvSpPr>
          <p:nvPr>
            <p:ph type="dt" sz="half" idx="10"/>
          </p:nvPr>
        </p:nvSpPr>
        <p:spPr>
          <a:ln/>
        </p:spPr>
        <p:txBody>
          <a:bodyPr/>
          <a:lstStyle>
            <a:lvl1pPr>
              <a:defRPr/>
            </a:lvl1pPr>
          </a:lstStyle>
          <a:p>
            <a:pPr>
              <a:defRPr/>
            </a:pPr>
            <a:fld id="{8F42C2FE-FFE5-904C-BA05-2B0638D2807B}" type="datetime1">
              <a:rPr lang="en-US" altLang="zh-CN" smtClean="0"/>
              <a:t>3/2/23</a:t>
            </a:fld>
            <a:endParaRPr lang="zh-CN" altLang="en-US"/>
          </a:p>
        </p:txBody>
      </p:sp>
      <p:sp>
        <p:nvSpPr>
          <p:cNvPr id="3" name="页脚占位符 4">
            <a:extLst>
              <a:ext uri="{FF2B5EF4-FFF2-40B4-BE49-F238E27FC236}">
                <a16:creationId xmlns:a16="http://schemas.microsoft.com/office/drawing/2014/main" id="{9AAA0780-1018-B24D-9529-31813DA10CC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7CC6E25F-844F-4541-8895-80319100CEDA}"/>
              </a:ext>
            </a:extLst>
          </p:cNvPr>
          <p:cNvSpPr>
            <a:spLocks noGrp="1" noChangeArrowheads="1"/>
          </p:cNvSpPr>
          <p:nvPr>
            <p:ph type="sldNum" sz="quarter" idx="12"/>
          </p:nvPr>
        </p:nvSpPr>
        <p:spPr>
          <a:ln/>
        </p:spPr>
        <p:txBody>
          <a:bodyPr/>
          <a:lstStyle>
            <a:lvl1pPr>
              <a:defRPr/>
            </a:lvl1pPr>
          </a:lstStyle>
          <a:p>
            <a:fld id="{F719E57F-B6A3-6040-8266-0D628304DFBD}" type="slidenum">
              <a:rPr lang="zh-CN" altLang="en-US"/>
              <a:pPr/>
              <a:t>‹#›</a:t>
            </a:fld>
            <a:endParaRPr lang="zh-CN" altLang="en-US"/>
          </a:p>
        </p:txBody>
      </p:sp>
    </p:spTree>
    <p:extLst>
      <p:ext uri="{BB962C8B-B14F-4D97-AF65-F5344CB8AC3E}">
        <p14:creationId xmlns:p14="http://schemas.microsoft.com/office/powerpoint/2010/main" val="283686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46A699A5-200E-7D4A-9377-D8B0EC7C5A4E}"/>
              </a:ext>
            </a:extLst>
          </p:cNvPr>
          <p:cNvSpPr>
            <a:spLocks noGrp="1" noChangeArrowheads="1"/>
          </p:cNvSpPr>
          <p:nvPr>
            <p:ph type="dt" sz="half" idx="10"/>
          </p:nvPr>
        </p:nvSpPr>
        <p:spPr>
          <a:ln/>
        </p:spPr>
        <p:txBody>
          <a:bodyPr/>
          <a:lstStyle>
            <a:lvl1pPr>
              <a:defRPr/>
            </a:lvl1pPr>
          </a:lstStyle>
          <a:p>
            <a:pPr>
              <a:defRPr/>
            </a:pPr>
            <a:fld id="{A22DA405-0BB4-8741-BD90-30AE2A9B35DC}" type="datetime1">
              <a:rPr lang="en-US" altLang="zh-CN" smtClean="0"/>
              <a:t>3/2/23</a:t>
            </a:fld>
            <a:endParaRPr lang="zh-CN" altLang="en-US"/>
          </a:p>
        </p:txBody>
      </p:sp>
      <p:sp>
        <p:nvSpPr>
          <p:cNvPr id="6" name="页脚占位符 4">
            <a:extLst>
              <a:ext uri="{FF2B5EF4-FFF2-40B4-BE49-F238E27FC236}">
                <a16:creationId xmlns:a16="http://schemas.microsoft.com/office/drawing/2014/main" id="{EF70BCDE-A9B3-9A48-8561-3E4D35FDD11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1CD81C1-EF48-2C48-812A-A5B348ECD5E1}"/>
              </a:ext>
            </a:extLst>
          </p:cNvPr>
          <p:cNvSpPr>
            <a:spLocks noGrp="1" noChangeArrowheads="1"/>
          </p:cNvSpPr>
          <p:nvPr>
            <p:ph type="sldNum" sz="quarter" idx="12"/>
          </p:nvPr>
        </p:nvSpPr>
        <p:spPr>
          <a:ln/>
        </p:spPr>
        <p:txBody>
          <a:bodyPr/>
          <a:lstStyle>
            <a:lvl1pPr>
              <a:defRPr/>
            </a:lvl1pPr>
          </a:lstStyle>
          <a:p>
            <a:fld id="{29F84157-C227-FD4A-B76B-9F6CA0F99BA2}" type="slidenum">
              <a:rPr lang="zh-CN" altLang="en-US"/>
              <a:pPr/>
              <a:t>‹#›</a:t>
            </a:fld>
            <a:endParaRPr lang="zh-CN" altLang="en-US"/>
          </a:p>
        </p:txBody>
      </p:sp>
    </p:spTree>
    <p:extLst>
      <p:ext uri="{BB962C8B-B14F-4D97-AF65-F5344CB8AC3E}">
        <p14:creationId xmlns:p14="http://schemas.microsoft.com/office/powerpoint/2010/main" val="19636841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B03BAF5-B9EC-C44F-9AAC-C1760E75AD7B}"/>
              </a:ext>
            </a:extLst>
          </p:cNvPr>
          <p:cNvSpPr>
            <a:spLocks noGrp="1" noChangeArrowheads="1"/>
          </p:cNvSpPr>
          <p:nvPr>
            <p:ph type="dt" sz="half" idx="10"/>
          </p:nvPr>
        </p:nvSpPr>
        <p:spPr>
          <a:ln/>
        </p:spPr>
        <p:txBody>
          <a:bodyPr/>
          <a:lstStyle>
            <a:lvl1pPr>
              <a:defRPr/>
            </a:lvl1pPr>
          </a:lstStyle>
          <a:p>
            <a:pPr>
              <a:defRPr/>
            </a:pPr>
            <a:fld id="{2EEDBFC3-C158-964D-BC1A-65A279276F79}" type="datetime1">
              <a:rPr lang="en-US" altLang="zh-CN" smtClean="0"/>
              <a:t>3/2/23</a:t>
            </a:fld>
            <a:endParaRPr lang="zh-CN" altLang="en-US"/>
          </a:p>
        </p:txBody>
      </p:sp>
      <p:sp>
        <p:nvSpPr>
          <p:cNvPr id="6" name="页脚占位符 4">
            <a:extLst>
              <a:ext uri="{FF2B5EF4-FFF2-40B4-BE49-F238E27FC236}">
                <a16:creationId xmlns:a16="http://schemas.microsoft.com/office/drawing/2014/main" id="{16ADEA67-CB62-6A4C-9F19-43587E94015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639FB9-3284-C54F-BF28-F8676EB71F33}"/>
              </a:ext>
            </a:extLst>
          </p:cNvPr>
          <p:cNvSpPr>
            <a:spLocks noGrp="1" noChangeArrowheads="1"/>
          </p:cNvSpPr>
          <p:nvPr>
            <p:ph type="sldNum" sz="quarter" idx="12"/>
          </p:nvPr>
        </p:nvSpPr>
        <p:spPr>
          <a:ln/>
        </p:spPr>
        <p:txBody>
          <a:bodyPr/>
          <a:lstStyle>
            <a:lvl1pPr>
              <a:defRPr/>
            </a:lvl1pPr>
          </a:lstStyle>
          <a:p>
            <a:fld id="{6FED5780-DBB0-474E-88AF-C77068869AB7}" type="slidenum">
              <a:rPr lang="zh-CN" altLang="en-US"/>
              <a:pPr/>
              <a:t>‹#›</a:t>
            </a:fld>
            <a:endParaRPr lang="zh-CN" altLang="en-US"/>
          </a:p>
        </p:txBody>
      </p:sp>
    </p:spTree>
    <p:extLst>
      <p:ext uri="{BB962C8B-B14F-4D97-AF65-F5344CB8AC3E}">
        <p14:creationId xmlns:p14="http://schemas.microsoft.com/office/powerpoint/2010/main" val="61381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1A3C8D5-A7D0-2F44-8163-1719C8BD1BC6}"/>
              </a:ext>
            </a:extLst>
          </p:cNvPr>
          <p:cNvSpPr>
            <a:spLocks noGrp="1" noChangeArrowheads="1"/>
          </p:cNvSpPr>
          <p:nvPr>
            <p:ph type="dt" sz="half" idx="10"/>
          </p:nvPr>
        </p:nvSpPr>
        <p:spPr>
          <a:ln/>
        </p:spPr>
        <p:txBody>
          <a:bodyPr/>
          <a:lstStyle>
            <a:lvl1pPr>
              <a:defRPr/>
            </a:lvl1pPr>
          </a:lstStyle>
          <a:p>
            <a:pPr>
              <a:defRPr/>
            </a:pPr>
            <a:fld id="{6C5D6053-F1BB-9846-A9B1-7ADB78A2D14B}" type="datetime1">
              <a:rPr lang="en-US" altLang="zh-CN" smtClean="0"/>
              <a:t>3/2/23</a:t>
            </a:fld>
            <a:endParaRPr lang="zh-CN" altLang="en-US"/>
          </a:p>
        </p:txBody>
      </p:sp>
      <p:sp>
        <p:nvSpPr>
          <p:cNvPr id="5" name="页脚占位符 4">
            <a:extLst>
              <a:ext uri="{FF2B5EF4-FFF2-40B4-BE49-F238E27FC236}">
                <a16:creationId xmlns:a16="http://schemas.microsoft.com/office/drawing/2014/main" id="{8F5F654A-9D47-2147-9CD0-15D25C619D7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99E5FB0-207E-784D-8C3F-0EA91DFC3832}"/>
              </a:ext>
            </a:extLst>
          </p:cNvPr>
          <p:cNvSpPr>
            <a:spLocks noGrp="1" noChangeArrowheads="1"/>
          </p:cNvSpPr>
          <p:nvPr>
            <p:ph type="sldNum" sz="quarter" idx="12"/>
          </p:nvPr>
        </p:nvSpPr>
        <p:spPr>
          <a:ln/>
        </p:spPr>
        <p:txBody>
          <a:bodyPr/>
          <a:lstStyle>
            <a:lvl1pPr>
              <a:defRPr/>
            </a:lvl1pPr>
          </a:lstStyle>
          <a:p>
            <a:fld id="{3D73E199-78DD-2B4D-B0F7-B99F29BAC89E}" type="slidenum">
              <a:rPr lang="zh-CN" altLang="en-US"/>
              <a:pPr/>
              <a:t>‹#›</a:t>
            </a:fld>
            <a:endParaRPr lang="zh-CN" altLang="en-US"/>
          </a:p>
        </p:txBody>
      </p:sp>
    </p:spTree>
    <p:extLst>
      <p:ext uri="{BB962C8B-B14F-4D97-AF65-F5344CB8AC3E}">
        <p14:creationId xmlns:p14="http://schemas.microsoft.com/office/powerpoint/2010/main" val="30471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0F92647-20A9-734C-8A3D-62E6B7144010}"/>
              </a:ext>
            </a:extLst>
          </p:cNvPr>
          <p:cNvSpPr>
            <a:spLocks noGrp="1" noChangeArrowheads="1"/>
          </p:cNvSpPr>
          <p:nvPr>
            <p:ph type="dt" sz="half" idx="10"/>
          </p:nvPr>
        </p:nvSpPr>
        <p:spPr>
          <a:ln/>
        </p:spPr>
        <p:txBody>
          <a:bodyPr/>
          <a:lstStyle>
            <a:lvl1pPr>
              <a:defRPr/>
            </a:lvl1pPr>
          </a:lstStyle>
          <a:p>
            <a:pPr>
              <a:defRPr/>
            </a:pPr>
            <a:fld id="{1A3C0EB6-14CA-9444-BF34-F0B7E85BB5A2}" type="datetime1">
              <a:rPr lang="en-US" altLang="zh-CN" smtClean="0"/>
              <a:t>3/2/23</a:t>
            </a:fld>
            <a:endParaRPr lang="zh-CN" altLang="en-US"/>
          </a:p>
        </p:txBody>
      </p:sp>
      <p:sp>
        <p:nvSpPr>
          <p:cNvPr id="5" name="页脚占位符 4">
            <a:extLst>
              <a:ext uri="{FF2B5EF4-FFF2-40B4-BE49-F238E27FC236}">
                <a16:creationId xmlns:a16="http://schemas.microsoft.com/office/drawing/2014/main" id="{5CF50345-828C-0546-93B9-E445F4189B1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34CD0C9-2128-9042-9EC8-DCF435422139}"/>
              </a:ext>
            </a:extLst>
          </p:cNvPr>
          <p:cNvSpPr>
            <a:spLocks noGrp="1" noChangeArrowheads="1"/>
          </p:cNvSpPr>
          <p:nvPr>
            <p:ph type="sldNum" sz="quarter" idx="12"/>
          </p:nvPr>
        </p:nvSpPr>
        <p:spPr>
          <a:ln/>
        </p:spPr>
        <p:txBody>
          <a:bodyPr/>
          <a:lstStyle>
            <a:lvl1pPr>
              <a:defRPr/>
            </a:lvl1pPr>
          </a:lstStyle>
          <a:p>
            <a:fld id="{7E3AAE80-D7CA-1540-9ACA-1F173E546E67}" type="slidenum">
              <a:rPr lang="zh-CN" altLang="en-US"/>
              <a:pPr/>
              <a:t>‹#›</a:t>
            </a:fld>
            <a:endParaRPr lang="zh-CN" altLang="en-US"/>
          </a:p>
        </p:txBody>
      </p:sp>
    </p:spTree>
    <p:extLst>
      <p:ext uri="{BB962C8B-B14F-4D97-AF65-F5344CB8AC3E}">
        <p14:creationId xmlns:p14="http://schemas.microsoft.com/office/powerpoint/2010/main" val="29419096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a:extLst>
              <a:ext uri="{FF2B5EF4-FFF2-40B4-BE49-F238E27FC236}">
                <a16:creationId xmlns:a16="http://schemas.microsoft.com/office/drawing/2014/main" id="{0D10FDEB-EA52-2346-8265-8E6765D2894F}"/>
              </a:ext>
            </a:extLst>
          </p:cNvPr>
          <p:cNvSpPr>
            <a:spLocks noGrp="1" noChangeArrowheads="1"/>
          </p:cNvSpPr>
          <p:nvPr>
            <p:ph type="dt" sz="half" idx="10"/>
          </p:nvPr>
        </p:nvSpPr>
        <p:spPr>
          <a:ln/>
        </p:spPr>
        <p:txBody>
          <a:bodyPr/>
          <a:lstStyle>
            <a:lvl1pPr>
              <a:defRPr/>
            </a:lvl1pPr>
          </a:lstStyle>
          <a:p>
            <a:pPr>
              <a:defRPr/>
            </a:pPr>
            <a:fld id="{72B96327-CCFF-D148-80DD-4217C92D46FF}" type="datetime1">
              <a:rPr lang="en-US" altLang="zh-CN" smtClean="0"/>
              <a:t>3/2/23</a:t>
            </a:fld>
            <a:endParaRPr lang="zh-CN" altLang="en-US"/>
          </a:p>
        </p:txBody>
      </p:sp>
      <p:sp>
        <p:nvSpPr>
          <p:cNvPr id="5" name="页脚占位符 4">
            <a:extLst>
              <a:ext uri="{FF2B5EF4-FFF2-40B4-BE49-F238E27FC236}">
                <a16:creationId xmlns:a16="http://schemas.microsoft.com/office/drawing/2014/main" id="{F1E6F47C-8DC2-7749-9688-8545523F5EB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63E5BA6E-02EA-3445-81B7-A65C3E68F749}"/>
              </a:ext>
            </a:extLst>
          </p:cNvPr>
          <p:cNvSpPr>
            <a:spLocks noGrp="1" noChangeArrowheads="1"/>
          </p:cNvSpPr>
          <p:nvPr>
            <p:ph type="sldNum" sz="quarter" idx="12"/>
          </p:nvPr>
        </p:nvSpPr>
        <p:spPr>
          <a:ln/>
        </p:spPr>
        <p:txBody>
          <a:bodyPr/>
          <a:lstStyle>
            <a:lvl1pPr>
              <a:defRPr/>
            </a:lvl1pPr>
          </a:lstStyle>
          <a:p>
            <a:fld id="{04FBA4AC-EA2D-6849-AF48-2AEF0B5E133E}" type="slidenum">
              <a:rPr lang="zh-CN" altLang="en-US"/>
              <a:pPr/>
              <a:t>‹#›</a:t>
            </a:fld>
            <a:endParaRPr lang="zh-CN" altLang="en-US"/>
          </a:p>
        </p:txBody>
      </p:sp>
    </p:spTree>
    <p:extLst>
      <p:ext uri="{BB962C8B-B14F-4D97-AF65-F5344CB8AC3E}">
        <p14:creationId xmlns:p14="http://schemas.microsoft.com/office/powerpoint/2010/main" val="489841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F978FDC8-BACF-2842-9992-307ACC21FB61}"/>
              </a:ext>
            </a:extLst>
          </p:cNvPr>
          <p:cNvSpPr>
            <a:spLocks noGrp="1" noChangeArrowheads="1"/>
          </p:cNvSpPr>
          <p:nvPr>
            <p:ph type="dt" sz="half" idx="10"/>
          </p:nvPr>
        </p:nvSpPr>
        <p:spPr>
          <a:ln/>
        </p:spPr>
        <p:txBody>
          <a:bodyPr/>
          <a:lstStyle>
            <a:lvl1pPr>
              <a:defRPr/>
            </a:lvl1pPr>
          </a:lstStyle>
          <a:p>
            <a:pPr>
              <a:defRPr/>
            </a:pPr>
            <a:fld id="{F219596E-BBFB-2E4E-9044-EFFFCBCECCB0}" type="datetime1">
              <a:rPr lang="en-US" altLang="zh-CN" smtClean="0"/>
              <a:t>3/2/23</a:t>
            </a:fld>
            <a:endParaRPr lang="zh-CN" altLang="en-US"/>
          </a:p>
        </p:txBody>
      </p:sp>
      <p:sp>
        <p:nvSpPr>
          <p:cNvPr id="5" name="页脚占位符 4">
            <a:extLst>
              <a:ext uri="{FF2B5EF4-FFF2-40B4-BE49-F238E27FC236}">
                <a16:creationId xmlns:a16="http://schemas.microsoft.com/office/drawing/2014/main" id="{358622E7-C74A-B343-BBD3-0395FA44B4E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2BBF7446-9C74-684B-AAA8-593C77F40122}"/>
              </a:ext>
            </a:extLst>
          </p:cNvPr>
          <p:cNvSpPr>
            <a:spLocks noGrp="1" noChangeArrowheads="1"/>
          </p:cNvSpPr>
          <p:nvPr>
            <p:ph type="sldNum" sz="quarter" idx="12"/>
          </p:nvPr>
        </p:nvSpPr>
        <p:spPr>
          <a:ln/>
        </p:spPr>
        <p:txBody>
          <a:bodyPr/>
          <a:lstStyle>
            <a:lvl1pPr>
              <a:defRPr/>
            </a:lvl1pPr>
          </a:lstStyle>
          <a:p>
            <a:fld id="{C537EECA-0F83-074E-AA7E-7B277D6F2F37}" type="slidenum">
              <a:rPr lang="zh-CN" altLang="en-US"/>
              <a:pPr/>
              <a:t>‹#›</a:t>
            </a:fld>
            <a:endParaRPr lang="zh-CN" altLang="en-US"/>
          </a:p>
        </p:txBody>
      </p:sp>
    </p:spTree>
    <p:extLst>
      <p:ext uri="{BB962C8B-B14F-4D97-AF65-F5344CB8AC3E}">
        <p14:creationId xmlns:p14="http://schemas.microsoft.com/office/powerpoint/2010/main" val="265581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4EBD0F4-9FFA-A24C-A7CA-F9A3C16A2BBD}"/>
              </a:ext>
            </a:extLst>
          </p:cNvPr>
          <p:cNvSpPr>
            <a:spLocks noGrp="1" noChangeArrowheads="1"/>
          </p:cNvSpPr>
          <p:nvPr>
            <p:ph type="dt" sz="half" idx="10"/>
          </p:nvPr>
        </p:nvSpPr>
        <p:spPr>
          <a:ln/>
        </p:spPr>
        <p:txBody>
          <a:bodyPr/>
          <a:lstStyle>
            <a:lvl1pPr>
              <a:defRPr/>
            </a:lvl1pPr>
          </a:lstStyle>
          <a:p>
            <a:pPr>
              <a:defRPr/>
            </a:pPr>
            <a:fld id="{BA425C01-CC83-6A4C-BFF7-4DC80C026B55}" type="datetime1">
              <a:rPr lang="en-US" altLang="zh-CN" smtClean="0"/>
              <a:t>3/2/23</a:t>
            </a:fld>
            <a:endParaRPr lang="zh-CN" altLang="en-US"/>
          </a:p>
        </p:txBody>
      </p:sp>
      <p:sp>
        <p:nvSpPr>
          <p:cNvPr id="5" name="页脚占位符 4">
            <a:extLst>
              <a:ext uri="{FF2B5EF4-FFF2-40B4-BE49-F238E27FC236}">
                <a16:creationId xmlns:a16="http://schemas.microsoft.com/office/drawing/2014/main" id="{C5F78BB1-0C65-F046-A24C-7F0595E73BE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44A34F60-E979-3646-9903-4089B54FC6F4}"/>
              </a:ext>
            </a:extLst>
          </p:cNvPr>
          <p:cNvSpPr>
            <a:spLocks noGrp="1" noChangeArrowheads="1"/>
          </p:cNvSpPr>
          <p:nvPr>
            <p:ph type="sldNum" sz="quarter" idx="12"/>
          </p:nvPr>
        </p:nvSpPr>
        <p:spPr>
          <a:ln/>
        </p:spPr>
        <p:txBody>
          <a:bodyPr/>
          <a:lstStyle>
            <a:lvl1pPr>
              <a:defRPr/>
            </a:lvl1pPr>
          </a:lstStyle>
          <a:p>
            <a:fld id="{91CD24CD-3C82-4B4F-A560-23EB0F06C0A6}" type="slidenum">
              <a:rPr lang="zh-CN" altLang="en-US"/>
              <a:pPr/>
              <a:t>‹#›</a:t>
            </a:fld>
            <a:endParaRPr lang="zh-CN" altLang="en-US"/>
          </a:p>
        </p:txBody>
      </p:sp>
    </p:spTree>
    <p:extLst>
      <p:ext uri="{BB962C8B-B14F-4D97-AF65-F5344CB8AC3E}">
        <p14:creationId xmlns:p14="http://schemas.microsoft.com/office/powerpoint/2010/main" val="1871845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3DB27D0A-34AF-A74C-B90F-3284D80FC450}"/>
              </a:ext>
            </a:extLst>
          </p:cNvPr>
          <p:cNvSpPr>
            <a:spLocks noGrp="1" noChangeArrowheads="1"/>
          </p:cNvSpPr>
          <p:nvPr>
            <p:ph type="dt" sz="half" idx="10"/>
          </p:nvPr>
        </p:nvSpPr>
        <p:spPr>
          <a:ln/>
        </p:spPr>
        <p:txBody>
          <a:bodyPr/>
          <a:lstStyle>
            <a:lvl1pPr>
              <a:defRPr/>
            </a:lvl1pPr>
          </a:lstStyle>
          <a:p>
            <a:pPr>
              <a:defRPr/>
            </a:pPr>
            <a:fld id="{7716655D-39D1-8241-8274-4BD26BEA4C01}" type="datetime1">
              <a:rPr lang="en-US" altLang="zh-CN" smtClean="0"/>
              <a:t>3/2/23</a:t>
            </a:fld>
            <a:endParaRPr lang="zh-CN" altLang="en-US"/>
          </a:p>
        </p:txBody>
      </p:sp>
      <p:sp>
        <p:nvSpPr>
          <p:cNvPr id="6" name="页脚占位符 4">
            <a:extLst>
              <a:ext uri="{FF2B5EF4-FFF2-40B4-BE49-F238E27FC236}">
                <a16:creationId xmlns:a16="http://schemas.microsoft.com/office/drawing/2014/main" id="{E9976F53-D8BE-044D-AC02-E519EEB712C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53DFBC08-2EEC-1048-A350-0AE20427244B}"/>
              </a:ext>
            </a:extLst>
          </p:cNvPr>
          <p:cNvSpPr>
            <a:spLocks noGrp="1" noChangeArrowheads="1"/>
          </p:cNvSpPr>
          <p:nvPr>
            <p:ph type="sldNum" sz="quarter" idx="12"/>
          </p:nvPr>
        </p:nvSpPr>
        <p:spPr>
          <a:ln/>
        </p:spPr>
        <p:txBody>
          <a:bodyPr/>
          <a:lstStyle>
            <a:lvl1pPr>
              <a:defRPr/>
            </a:lvl1pPr>
          </a:lstStyle>
          <a:p>
            <a:fld id="{ADAE121C-B84C-DA4F-BEC3-E4CC4DF89DF3}" type="slidenum">
              <a:rPr lang="zh-CN" altLang="en-US"/>
              <a:pPr/>
              <a:t>‹#›</a:t>
            </a:fld>
            <a:endParaRPr lang="zh-CN" altLang="en-US"/>
          </a:p>
        </p:txBody>
      </p:sp>
    </p:spTree>
    <p:extLst>
      <p:ext uri="{BB962C8B-B14F-4D97-AF65-F5344CB8AC3E}">
        <p14:creationId xmlns:p14="http://schemas.microsoft.com/office/powerpoint/2010/main" val="10198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88A61A66-6B9B-8A47-9AFD-0E9924D1DE2E}"/>
              </a:ext>
            </a:extLst>
          </p:cNvPr>
          <p:cNvSpPr>
            <a:spLocks noGrp="1" noChangeArrowheads="1"/>
          </p:cNvSpPr>
          <p:nvPr>
            <p:ph type="dt" sz="half" idx="10"/>
          </p:nvPr>
        </p:nvSpPr>
        <p:spPr>
          <a:ln/>
        </p:spPr>
        <p:txBody>
          <a:bodyPr/>
          <a:lstStyle>
            <a:lvl1pPr>
              <a:defRPr/>
            </a:lvl1pPr>
          </a:lstStyle>
          <a:p>
            <a:pPr>
              <a:defRPr/>
            </a:pPr>
            <a:fld id="{B8F7CD7E-6380-FB4A-9F98-64B87AB4A625}" type="datetime1">
              <a:rPr lang="en-US" altLang="zh-CN" smtClean="0"/>
              <a:t>3/2/23</a:t>
            </a:fld>
            <a:endParaRPr lang="zh-CN" altLang="en-US"/>
          </a:p>
        </p:txBody>
      </p:sp>
      <p:sp>
        <p:nvSpPr>
          <p:cNvPr id="8" name="页脚占位符 4">
            <a:extLst>
              <a:ext uri="{FF2B5EF4-FFF2-40B4-BE49-F238E27FC236}">
                <a16:creationId xmlns:a16="http://schemas.microsoft.com/office/drawing/2014/main" id="{3C770653-107D-F847-92BB-F55E0F38026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47BEF9AF-EEFC-E44F-8EE9-A3AE3EB1294B}"/>
              </a:ext>
            </a:extLst>
          </p:cNvPr>
          <p:cNvSpPr>
            <a:spLocks noGrp="1" noChangeArrowheads="1"/>
          </p:cNvSpPr>
          <p:nvPr>
            <p:ph type="sldNum" sz="quarter" idx="12"/>
          </p:nvPr>
        </p:nvSpPr>
        <p:spPr>
          <a:ln/>
        </p:spPr>
        <p:txBody>
          <a:bodyPr/>
          <a:lstStyle>
            <a:lvl1pPr>
              <a:defRPr/>
            </a:lvl1pPr>
          </a:lstStyle>
          <a:p>
            <a:fld id="{B8EA4755-CACD-BC44-B90E-1486543FFC74}" type="slidenum">
              <a:rPr lang="zh-CN" altLang="en-US"/>
              <a:pPr/>
              <a:t>‹#›</a:t>
            </a:fld>
            <a:endParaRPr lang="zh-CN" altLang="en-US"/>
          </a:p>
        </p:txBody>
      </p:sp>
    </p:spTree>
    <p:extLst>
      <p:ext uri="{BB962C8B-B14F-4D97-AF65-F5344CB8AC3E}">
        <p14:creationId xmlns:p14="http://schemas.microsoft.com/office/powerpoint/2010/main" val="1033999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812A1AFC-34D8-C34B-BD97-F89FDE0A2D3B}"/>
              </a:ext>
            </a:extLst>
          </p:cNvPr>
          <p:cNvSpPr>
            <a:spLocks noGrp="1" noChangeArrowheads="1"/>
          </p:cNvSpPr>
          <p:nvPr>
            <p:ph type="dt" sz="half" idx="10"/>
          </p:nvPr>
        </p:nvSpPr>
        <p:spPr>
          <a:ln/>
        </p:spPr>
        <p:txBody>
          <a:bodyPr/>
          <a:lstStyle>
            <a:lvl1pPr>
              <a:defRPr/>
            </a:lvl1pPr>
          </a:lstStyle>
          <a:p>
            <a:pPr>
              <a:defRPr/>
            </a:pPr>
            <a:fld id="{D0EDCBCC-3FCB-2343-8635-E38FB7C9553F}" type="datetime1">
              <a:rPr lang="en-US" altLang="zh-CN" smtClean="0"/>
              <a:t>3/2/23</a:t>
            </a:fld>
            <a:endParaRPr lang="zh-CN" altLang="en-US"/>
          </a:p>
        </p:txBody>
      </p:sp>
      <p:sp>
        <p:nvSpPr>
          <p:cNvPr id="6" name="页脚占位符 4">
            <a:extLst>
              <a:ext uri="{FF2B5EF4-FFF2-40B4-BE49-F238E27FC236}">
                <a16:creationId xmlns:a16="http://schemas.microsoft.com/office/drawing/2014/main" id="{74775262-3447-3D40-95CC-F0BD6C3D3C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BE7B8D9-968F-6345-A4AE-91010A12EDC7}"/>
              </a:ext>
            </a:extLst>
          </p:cNvPr>
          <p:cNvSpPr>
            <a:spLocks noGrp="1" noChangeArrowheads="1"/>
          </p:cNvSpPr>
          <p:nvPr>
            <p:ph type="sldNum" sz="quarter" idx="12"/>
          </p:nvPr>
        </p:nvSpPr>
        <p:spPr>
          <a:ln/>
        </p:spPr>
        <p:txBody>
          <a:bodyPr/>
          <a:lstStyle>
            <a:lvl1pPr>
              <a:defRPr/>
            </a:lvl1pPr>
          </a:lstStyle>
          <a:p>
            <a:fld id="{040E4EB8-4934-414E-B197-F0F2E0D616E1}" type="slidenum">
              <a:rPr lang="zh-CN" altLang="en-US"/>
              <a:pPr/>
              <a:t>‹#›</a:t>
            </a:fld>
            <a:endParaRPr lang="zh-CN" altLang="en-US"/>
          </a:p>
        </p:txBody>
      </p:sp>
      <p:pic>
        <p:nvPicPr>
          <p:cNvPr id="8" name="Picture 7">
            <a:extLst>
              <a:ext uri="{FF2B5EF4-FFF2-40B4-BE49-F238E27FC236}">
                <a16:creationId xmlns:a16="http://schemas.microsoft.com/office/drawing/2014/main" id="{3060B883-AE82-A046-A831-8571201D71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1155174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F7F92E6F-5811-9D4E-8839-E9B8087CD470}"/>
              </a:ext>
            </a:extLst>
          </p:cNvPr>
          <p:cNvSpPr>
            <a:spLocks noGrp="1" noChangeArrowheads="1"/>
          </p:cNvSpPr>
          <p:nvPr>
            <p:ph type="dt" sz="half" idx="10"/>
          </p:nvPr>
        </p:nvSpPr>
        <p:spPr>
          <a:ln/>
        </p:spPr>
        <p:txBody>
          <a:bodyPr/>
          <a:lstStyle>
            <a:lvl1pPr>
              <a:defRPr/>
            </a:lvl1pPr>
          </a:lstStyle>
          <a:p>
            <a:pPr>
              <a:defRPr/>
            </a:pPr>
            <a:fld id="{2353DA9D-CD71-6449-845E-FCD7206B46C3}" type="datetime1">
              <a:rPr lang="en-US" altLang="zh-CN" smtClean="0"/>
              <a:t>3/2/23</a:t>
            </a:fld>
            <a:endParaRPr lang="zh-CN" altLang="en-US"/>
          </a:p>
        </p:txBody>
      </p:sp>
      <p:sp>
        <p:nvSpPr>
          <p:cNvPr id="4" name="页脚占位符 4">
            <a:extLst>
              <a:ext uri="{FF2B5EF4-FFF2-40B4-BE49-F238E27FC236}">
                <a16:creationId xmlns:a16="http://schemas.microsoft.com/office/drawing/2014/main" id="{CCE58DD4-A724-3B41-B9EA-C0BAFEB12B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7F8F36C-47FF-504E-B8F8-A727FD6EA6EF}"/>
              </a:ext>
            </a:extLst>
          </p:cNvPr>
          <p:cNvSpPr>
            <a:spLocks noGrp="1" noChangeArrowheads="1"/>
          </p:cNvSpPr>
          <p:nvPr>
            <p:ph type="sldNum" sz="quarter" idx="12"/>
          </p:nvPr>
        </p:nvSpPr>
        <p:spPr>
          <a:ln/>
        </p:spPr>
        <p:txBody>
          <a:bodyPr/>
          <a:lstStyle>
            <a:lvl1pPr>
              <a:defRPr/>
            </a:lvl1pPr>
          </a:lstStyle>
          <a:p>
            <a:fld id="{97C31C0B-3BD0-C346-AD92-FFB9409DEC4A}" type="slidenum">
              <a:rPr lang="zh-CN" altLang="en-US"/>
              <a:pPr/>
              <a:t>‹#›</a:t>
            </a:fld>
            <a:endParaRPr lang="zh-CN" altLang="en-US"/>
          </a:p>
        </p:txBody>
      </p:sp>
    </p:spTree>
    <p:extLst>
      <p:ext uri="{BB962C8B-B14F-4D97-AF65-F5344CB8AC3E}">
        <p14:creationId xmlns:p14="http://schemas.microsoft.com/office/powerpoint/2010/main" val="6706032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0597CFEF-3BBC-7F49-9699-E6FE9C4D956B}"/>
              </a:ext>
            </a:extLst>
          </p:cNvPr>
          <p:cNvSpPr>
            <a:spLocks noGrp="1" noChangeArrowheads="1"/>
          </p:cNvSpPr>
          <p:nvPr>
            <p:ph type="dt" sz="half" idx="10"/>
          </p:nvPr>
        </p:nvSpPr>
        <p:spPr>
          <a:ln/>
        </p:spPr>
        <p:txBody>
          <a:bodyPr/>
          <a:lstStyle>
            <a:lvl1pPr>
              <a:defRPr/>
            </a:lvl1pPr>
          </a:lstStyle>
          <a:p>
            <a:pPr>
              <a:defRPr/>
            </a:pPr>
            <a:fld id="{507987D8-232F-8842-8DC5-CD4A5461FAB8}" type="datetime1">
              <a:rPr lang="en-US" altLang="zh-CN" smtClean="0"/>
              <a:t>3/2/23</a:t>
            </a:fld>
            <a:endParaRPr lang="zh-CN" altLang="en-US"/>
          </a:p>
        </p:txBody>
      </p:sp>
      <p:sp>
        <p:nvSpPr>
          <p:cNvPr id="3" name="页脚占位符 4">
            <a:extLst>
              <a:ext uri="{FF2B5EF4-FFF2-40B4-BE49-F238E27FC236}">
                <a16:creationId xmlns:a16="http://schemas.microsoft.com/office/drawing/2014/main" id="{932D3A42-FAF6-EC47-83EC-7292A52DD5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0317BA92-3C06-EE4A-8412-22902F56AF47}"/>
              </a:ext>
            </a:extLst>
          </p:cNvPr>
          <p:cNvSpPr>
            <a:spLocks noGrp="1" noChangeArrowheads="1"/>
          </p:cNvSpPr>
          <p:nvPr>
            <p:ph type="sldNum" sz="quarter" idx="12"/>
          </p:nvPr>
        </p:nvSpPr>
        <p:spPr>
          <a:ln/>
        </p:spPr>
        <p:txBody>
          <a:bodyPr/>
          <a:lstStyle>
            <a:lvl1pPr>
              <a:defRPr/>
            </a:lvl1pPr>
          </a:lstStyle>
          <a:p>
            <a:fld id="{6103A8A3-875B-954D-A713-5CE8E4FF9A13}" type="slidenum">
              <a:rPr lang="zh-CN" altLang="en-US"/>
              <a:pPr/>
              <a:t>‹#›</a:t>
            </a:fld>
            <a:endParaRPr lang="zh-CN" altLang="en-US"/>
          </a:p>
        </p:txBody>
      </p:sp>
    </p:spTree>
    <p:extLst>
      <p:ext uri="{BB962C8B-B14F-4D97-AF65-F5344CB8AC3E}">
        <p14:creationId xmlns:p14="http://schemas.microsoft.com/office/powerpoint/2010/main" val="4025581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8E28CDD2-7E41-4A4C-8AEC-13F56AD7E291}"/>
              </a:ext>
            </a:extLst>
          </p:cNvPr>
          <p:cNvSpPr>
            <a:spLocks noGrp="1" noChangeArrowheads="1"/>
          </p:cNvSpPr>
          <p:nvPr>
            <p:ph type="dt" sz="half" idx="10"/>
          </p:nvPr>
        </p:nvSpPr>
        <p:spPr>
          <a:ln/>
        </p:spPr>
        <p:txBody>
          <a:bodyPr/>
          <a:lstStyle>
            <a:lvl1pPr>
              <a:defRPr/>
            </a:lvl1pPr>
          </a:lstStyle>
          <a:p>
            <a:pPr>
              <a:defRPr/>
            </a:pPr>
            <a:fld id="{482A0D55-B912-C14F-9C93-9589D42A4265}" type="datetime1">
              <a:rPr lang="en-US" altLang="zh-CN" smtClean="0"/>
              <a:t>3/2/23</a:t>
            </a:fld>
            <a:endParaRPr lang="zh-CN" altLang="en-US"/>
          </a:p>
        </p:txBody>
      </p:sp>
      <p:sp>
        <p:nvSpPr>
          <p:cNvPr id="6" name="页脚占位符 4">
            <a:extLst>
              <a:ext uri="{FF2B5EF4-FFF2-40B4-BE49-F238E27FC236}">
                <a16:creationId xmlns:a16="http://schemas.microsoft.com/office/drawing/2014/main" id="{4C65C12A-03DC-FB47-A050-D8DC8F804D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EE7509F-D544-8443-91B2-ABF72C74EF0B}"/>
              </a:ext>
            </a:extLst>
          </p:cNvPr>
          <p:cNvSpPr>
            <a:spLocks noGrp="1" noChangeArrowheads="1"/>
          </p:cNvSpPr>
          <p:nvPr>
            <p:ph type="sldNum" sz="quarter" idx="12"/>
          </p:nvPr>
        </p:nvSpPr>
        <p:spPr>
          <a:ln/>
        </p:spPr>
        <p:txBody>
          <a:bodyPr/>
          <a:lstStyle>
            <a:lvl1pPr>
              <a:defRPr/>
            </a:lvl1pPr>
          </a:lstStyle>
          <a:p>
            <a:fld id="{56DC716C-6385-8E4A-928B-89DC07E842CE}" type="slidenum">
              <a:rPr lang="zh-CN" altLang="en-US"/>
              <a:pPr/>
              <a:t>‹#›</a:t>
            </a:fld>
            <a:endParaRPr lang="zh-CN" altLang="en-US"/>
          </a:p>
        </p:txBody>
      </p:sp>
    </p:spTree>
    <p:extLst>
      <p:ext uri="{BB962C8B-B14F-4D97-AF65-F5344CB8AC3E}">
        <p14:creationId xmlns:p14="http://schemas.microsoft.com/office/powerpoint/2010/main" val="38687748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1270CA67-7657-DA44-AA98-AC9872067D69}"/>
              </a:ext>
            </a:extLst>
          </p:cNvPr>
          <p:cNvSpPr>
            <a:spLocks noGrp="1" noChangeArrowheads="1"/>
          </p:cNvSpPr>
          <p:nvPr>
            <p:ph type="dt" sz="half" idx="10"/>
          </p:nvPr>
        </p:nvSpPr>
        <p:spPr>
          <a:ln/>
        </p:spPr>
        <p:txBody>
          <a:bodyPr/>
          <a:lstStyle>
            <a:lvl1pPr>
              <a:defRPr/>
            </a:lvl1pPr>
          </a:lstStyle>
          <a:p>
            <a:pPr>
              <a:defRPr/>
            </a:pPr>
            <a:fld id="{86E3FF8C-955B-DC4F-B658-29DC43C90DE8}" type="datetime1">
              <a:rPr lang="en-US" altLang="zh-CN" smtClean="0"/>
              <a:t>3/2/23</a:t>
            </a:fld>
            <a:endParaRPr lang="zh-CN" altLang="en-US"/>
          </a:p>
        </p:txBody>
      </p:sp>
      <p:sp>
        <p:nvSpPr>
          <p:cNvPr id="6" name="页脚占位符 4">
            <a:extLst>
              <a:ext uri="{FF2B5EF4-FFF2-40B4-BE49-F238E27FC236}">
                <a16:creationId xmlns:a16="http://schemas.microsoft.com/office/drawing/2014/main" id="{4D6EFD2E-F6C8-7F4D-84D6-C3F447A1E3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AB5604D6-BEC4-DC40-AF5E-C63E76BAF45B}"/>
              </a:ext>
            </a:extLst>
          </p:cNvPr>
          <p:cNvSpPr>
            <a:spLocks noGrp="1" noChangeArrowheads="1"/>
          </p:cNvSpPr>
          <p:nvPr>
            <p:ph type="sldNum" sz="quarter" idx="12"/>
          </p:nvPr>
        </p:nvSpPr>
        <p:spPr>
          <a:ln/>
        </p:spPr>
        <p:txBody>
          <a:bodyPr/>
          <a:lstStyle>
            <a:lvl1pPr>
              <a:defRPr/>
            </a:lvl1pPr>
          </a:lstStyle>
          <a:p>
            <a:fld id="{7318B4DC-A52F-EB46-8B05-9A4A51063D41}" type="slidenum">
              <a:rPr lang="zh-CN" altLang="en-US"/>
              <a:pPr/>
              <a:t>‹#›</a:t>
            </a:fld>
            <a:endParaRPr lang="zh-CN" altLang="en-US"/>
          </a:p>
        </p:txBody>
      </p:sp>
    </p:spTree>
    <p:extLst>
      <p:ext uri="{BB962C8B-B14F-4D97-AF65-F5344CB8AC3E}">
        <p14:creationId xmlns:p14="http://schemas.microsoft.com/office/powerpoint/2010/main" val="10626577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5B930BD-725F-6F42-8AAF-FBB932D7E52A}"/>
              </a:ext>
            </a:extLst>
          </p:cNvPr>
          <p:cNvSpPr>
            <a:spLocks noGrp="1" noChangeArrowheads="1"/>
          </p:cNvSpPr>
          <p:nvPr>
            <p:ph type="dt" sz="half" idx="10"/>
          </p:nvPr>
        </p:nvSpPr>
        <p:spPr>
          <a:ln/>
        </p:spPr>
        <p:txBody>
          <a:bodyPr/>
          <a:lstStyle>
            <a:lvl1pPr>
              <a:defRPr/>
            </a:lvl1pPr>
          </a:lstStyle>
          <a:p>
            <a:pPr>
              <a:defRPr/>
            </a:pPr>
            <a:fld id="{F73B1C8E-0710-354A-8D7E-47799037A974}" type="datetime1">
              <a:rPr lang="en-US" altLang="zh-CN" smtClean="0"/>
              <a:t>3/2/23</a:t>
            </a:fld>
            <a:endParaRPr lang="zh-CN" altLang="en-US"/>
          </a:p>
        </p:txBody>
      </p:sp>
      <p:sp>
        <p:nvSpPr>
          <p:cNvPr id="5" name="页脚占位符 4">
            <a:extLst>
              <a:ext uri="{FF2B5EF4-FFF2-40B4-BE49-F238E27FC236}">
                <a16:creationId xmlns:a16="http://schemas.microsoft.com/office/drawing/2014/main" id="{81BFDD64-46F6-AF44-BF2A-6D9B1ECF6AC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BB1E2D13-CEB9-054D-9F0B-E238B417DE6F}"/>
              </a:ext>
            </a:extLst>
          </p:cNvPr>
          <p:cNvSpPr>
            <a:spLocks noGrp="1" noChangeArrowheads="1"/>
          </p:cNvSpPr>
          <p:nvPr>
            <p:ph type="sldNum" sz="quarter" idx="12"/>
          </p:nvPr>
        </p:nvSpPr>
        <p:spPr>
          <a:ln/>
        </p:spPr>
        <p:txBody>
          <a:bodyPr/>
          <a:lstStyle>
            <a:lvl1pPr>
              <a:defRPr/>
            </a:lvl1pPr>
          </a:lstStyle>
          <a:p>
            <a:fld id="{F2BB69BC-FDED-EE49-928C-B293EB696119}" type="slidenum">
              <a:rPr lang="zh-CN" altLang="en-US"/>
              <a:pPr/>
              <a:t>‹#›</a:t>
            </a:fld>
            <a:endParaRPr lang="zh-CN" altLang="en-US"/>
          </a:p>
        </p:txBody>
      </p:sp>
    </p:spTree>
    <p:extLst>
      <p:ext uri="{BB962C8B-B14F-4D97-AF65-F5344CB8AC3E}">
        <p14:creationId xmlns:p14="http://schemas.microsoft.com/office/powerpoint/2010/main" val="40910971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168026-32F8-114E-898B-53DE75BB8079}"/>
              </a:ext>
            </a:extLst>
          </p:cNvPr>
          <p:cNvSpPr>
            <a:spLocks noGrp="1" noChangeArrowheads="1"/>
          </p:cNvSpPr>
          <p:nvPr>
            <p:ph type="dt" sz="half" idx="10"/>
          </p:nvPr>
        </p:nvSpPr>
        <p:spPr>
          <a:ln/>
        </p:spPr>
        <p:txBody>
          <a:bodyPr/>
          <a:lstStyle>
            <a:lvl1pPr>
              <a:defRPr/>
            </a:lvl1pPr>
          </a:lstStyle>
          <a:p>
            <a:pPr>
              <a:defRPr/>
            </a:pPr>
            <a:fld id="{AA6D06A7-4595-3E44-9624-55ABD5A29D45}" type="datetime1">
              <a:rPr lang="en-US" altLang="zh-CN" smtClean="0"/>
              <a:t>3/2/23</a:t>
            </a:fld>
            <a:endParaRPr lang="zh-CN" altLang="en-US"/>
          </a:p>
        </p:txBody>
      </p:sp>
      <p:sp>
        <p:nvSpPr>
          <p:cNvPr id="5" name="页脚占位符 4">
            <a:extLst>
              <a:ext uri="{FF2B5EF4-FFF2-40B4-BE49-F238E27FC236}">
                <a16:creationId xmlns:a16="http://schemas.microsoft.com/office/drawing/2014/main" id="{1CDFBFDD-8453-F845-9472-FEBEABA7B3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AE3FB33F-94CB-1F40-8B9B-38EAFDE5D749}"/>
              </a:ext>
            </a:extLst>
          </p:cNvPr>
          <p:cNvSpPr>
            <a:spLocks noGrp="1" noChangeArrowheads="1"/>
          </p:cNvSpPr>
          <p:nvPr>
            <p:ph type="sldNum" sz="quarter" idx="12"/>
          </p:nvPr>
        </p:nvSpPr>
        <p:spPr>
          <a:ln/>
        </p:spPr>
        <p:txBody>
          <a:bodyPr/>
          <a:lstStyle>
            <a:lvl1pPr>
              <a:defRPr/>
            </a:lvl1pPr>
          </a:lstStyle>
          <a:p>
            <a:fld id="{A47F94A6-02EC-8345-87EE-A586ED6F70E6}" type="slidenum">
              <a:rPr lang="zh-CN" altLang="en-US"/>
              <a:pPr/>
              <a:t>‹#›</a:t>
            </a:fld>
            <a:endParaRPr lang="zh-CN" altLang="en-US"/>
          </a:p>
        </p:txBody>
      </p:sp>
    </p:spTree>
    <p:extLst>
      <p:ext uri="{BB962C8B-B14F-4D97-AF65-F5344CB8AC3E}">
        <p14:creationId xmlns:p14="http://schemas.microsoft.com/office/powerpoint/2010/main" val="33072186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60425F41-71D5-484E-96BD-D020F5D8D643}"/>
              </a:ext>
            </a:extLst>
          </p:cNvPr>
          <p:cNvSpPr>
            <a:spLocks noGrp="1" noChangeArrowheads="1"/>
          </p:cNvSpPr>
          <p:nvPr>
            <p:ph type="dt" sz="half" idx="10"/>
          </p:nvPr>
        </p:nvSpPr>
        <p:spPr>
          <a:ln/>
        </p:spPr>
        <p:txBody>
          <a:bodyPr/>
          <a:lstStyle>
            <a:lvl1pPr>
              <a:defRPr/>
            </a:lvl1pPr>
          </a:lstStyle>
          <a:p>
            <a:pPr>
              <a:defRPr/>
            </a:pPr>
            <a:fld id="{8545BD0D-D921-6049-B455-767B289D0E99}" type="datetime1">
              <a:rPr lang="en-US" altLang="zh-CN" smtClean="0"/>
              <a:t>3/2/23</a:t>
            </a:fld>
            <a:endParaRPr lang="zh-CN" altLang="en-US"/>
          </a:p>
        </p:txBody>
      </p:sp>
      <p:sp>
        <p:nvSpPr>
          <p:cNvPr id="5" name="页脚占位符 5">
            <a:extLst>
              <a:ext uri="{FF2B5EF4-FFF2-40B4-BE49-F238E27FC236}">
                <a16:creationId xmlns:a16="http://schemas.microsoft.com/office/drawing/2014/main" id="{B8A92874-7BA8-B24B-AECF-F7480B42CB2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8F47D846-FD40-F245-BB6F-BCECEDB7D74D}"/>
              </a:ext>
            </a:extLst>
          </p:cNvPr>
          <p:cNvSpPr>
            <a:spLocks noGrp="1" noChangeArrowheads="1"/>
          </p:cNvSpPr>
          <p:nvPr>
            <p:ph type="sldNum" sz="quarter" idx="12"/>
          </p:nvPr>
        </p:nvSpPr>
        <p:spPr>
          <a:ln/>
        </p:spPr>
        <p:txBody>
          <a:bodyPr/>
          <a:lstStyle>
            <a:lvl1pPr>
              <a:defRPr/>
            </a:lvl1pPr>
          </a:lstStyle>
          <a:p>
            <a:fld id="{D8ABB781-CC6B-FC4F-A7FF-0A27906B55D2}" type="slidenum">
              <a:rPr lang="zh-CN" altLang="en-US"/>
              <a:pPr/>
              <a:t>‹#›</a:t>
            </a:fld>
            <a:endParaRPr lang="zh-CN" altLang="en-US"/>
          </a:p>
        </p:txBody>
      </p:sp>
    </p:spTree>
    <p:extLst>
      <p:ext uri="{BB962C8B-B14F-4D97-AF65-F5344CB8AC3E}">
        <p14:creationId xmlns:p14="http://schemas.microsoft.com/office/powerpoint/2010/main" val="2320171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22DA0284-9269-B043-AA6F-9FBCE758EB79}"/>
              </a:ext>
            </a:extLst>
          </p:cNvPr>
          <p:cNvSpPr>
            <a:spLocks noGrp="1" noChangeArrowheads="1"/>
          </p:cNvSpPr>
          <p:nvPr>
            <p:ph type="dt" sz="half" idx="10"/>
          </p:nvPr>
        </p:nvSpPr>
        <p:spPr>
          <a:ln/>
        </p:spPr>
        <p:txBody>
          <a:bodyPr/>
          <a:lstStyle>
            <a:lvl1pPr>
              <a:defRPr/>
            </a:lvl1pPr>
          </a:lstStyle>
          <a:p>
            <a:pPr>
              <a:defRPr/>
            </a:pPr>
            <a:fld id="{C4D6AD2E-147F-F346-BFED-0ADF4DE5366E}" type="datetime1">
              <a:rPr lang="en-US" altLang="zh-CN" smtClean="0"/>
              <a:t>3/2/23</a:t>
            </a:fld>
            <a:endParaRPr lang="zh-CN" altLang="en-US"/>
          </a:p>
        </p:txBody>
      </p:sp>
      <p:sp>
        <p:nvSpPr>
          <p:cNvPr id="5" name="页脚占位符 5">
            <a:extLst>
              <a:ext uri="{FF2B5EF4-FFF2-40B4-BE49-F238E27FC236}">
                <a16:creationId xmlns:a16="http://schemas.microsoft.com/office/drawing/2014/main" id="{F4C2B37A-73EB-784D-8F7C-97B816B8E4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26007F20-460F-CB47-941B-B35F39FB2696}"/>
              </a:ext>
            </a:extLst>
          </p:cNvPr>
          <p:cNvSpPr>
            <a:spLocks noGrp="1" noChangeArrowheads="1"/>
          </p:cNvSpPr>
          <p:nvPr>
            <p:ph type="sldNum" sz="quarter" idx="12"/>
          </p:nvPr>
        </p:nvSpPr>
        <p:spPr>
          <a:ln/>
        </p:spPr>
        <p:txBody>
          <a:bodyPr/>
          <a:lstStyle>
            <a:lvl1pPr>
              <a:defRPr/>
            </a:lvl1pPr>
          </a:lstStyle>
          <a:p>
            <a:fld id="{E2CE755E-A803-7640-A3FF-BF603684BD8F}" type="slidenum">
              <a:rPr lang="zh-CN" altLang="en-US"/>
              <a:pPr/>
              <a:t>‹#›</a:t>
            </a:fld>
            <a:endParaRPr lang="zh-CN" altLang="en-US"/>
          </a:p>
        </p:txBody>
      </p:sp>
    </p:spTree>
    <p:extLst>
      <p:ext uri="{BB962C8B-B14F-4D97-AF65-F5344CB8AC3E}">
        <p14:creationId xmlns:p14="http://schemas.microsoft.com/office/powerpoint/2010/main" val="5026353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1053F3A6-F4B2-3645-A461-81C7A2979C60}"/>
              </a:ext>
            </a:extLst>
          </p:cNvPr>
          <p:cNvSpPr>
            <a:spLocks noGrp="1" noChangeArrowheads="1"/>
          </p:cNvSpPr>
          <p:nvPr>
            <p:ph type="dt" sz="half" idx="10"/>
          </p:nvPr>
        </p:nvSpPr>
        <p:spPr>
          <a:ln/>
        </p:spPr>
        <p:txBody>
          <a:bodyPr/>
          <a:lstStyle>
            <a:lvl1pPr>
              <a:defRPr/>
            </a:lvl1pPr>
          </a:lstStyle>
          <a:p>
            <a:pPr>
              <a:defRPr/>
            </a:pPr>
            <a:fld id="{9D04F0B9-8938-0940-853D-19F44105FD20}" type="datetime1">
              <a:rPr lang="en-US" altLang="zh-CN" smtClean="0"/>
              <a:t>3/2/23</a:t>
            </a:fld>
            <a:endParaRPr lang="zh-CN" altLang="en-US"/>
          </a:p>
        </p:txBody>
      </p:sp>
      <p:sp>
        <p:nvSpPr>
          <p:cNvPr id="5" name="页脚占位符 5">
            <a:extLst>
              <a:ext uri="{FF2B5EF4-FFF2-40B4-BE49-F238E27FC236}">
                <a16:creationId xmlns:a16="http://schemas.microsoft.com/office/drawing/2014/main" id="{7F34A315-6B82-744A-AC60-AB8B54189A7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4ABE2A66-E692-304E-9D65-8CC9FAA91499}"/>
              </a:ext>
            </a:extLst>
          </p:cNvPr>
          <p:cNvSpPr>
            <a:spLocks noGrp="1" noChangeArrowheads="1"/>
          </p:cNvSpPr>
          <p:nvPr>
            <p:ph type="sldNum" sz="quarter" idx="12"/>
          </p:nvPr>
        </p:nvSpPr>
        <p:spPr>
          <a:ln/>
        </p:spPr>
        <p:txBody>
          <a:bodyPr/>
          <a:lstStyle>
            <a:lvl1pPr>
              <a:defRPr/>
            </a:lvl1pPr>
          </a:lstStyle>
          <a:p>
            <a:fld id="{9721E47F-C5EB-284D-A7B6-E3826DFC133A}" type="slidenum">
              <a:rPr lang="zh-CN" altLang="en-US"/>
              <a:pPr/>
              <a:t>‹#›</a:t>
            </a:fld>
            <a:endParaRPr lang="zh-CN" altLang="en-US"/>
          </a:p>
        </p:txBody>
      </p:sp>
    </p:spTree>
    <p:extLst>
      <p:ext uri="{BB962C8B-B14F-4D97-AF65-F5344CB8AC3E}">
        <p14:creationId xmlns:p14="http://schemas.microsoft.com/office/powerpoint/2010/main" val="39873312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D078AB8-6413-0F4E-8475-04FCD2954E9A}"/>
              </a:ext>
            </a:extLst>
          </p:cNvPr>
          <p:cNvSpPr>
            <a:spLocks noGrp="1" noChangeArrowheads="1"/>
          </p:cNvSpPr>
          <p:nvPr>
            <p:ph type="dt" sz="half" idx="10"/>
          </p:nvPr>
        </p:nvSpPr>
        <p:spPr>
          <a:ln/>
        </p:spPr>
        <p:txBody>
          <a:bodyPr/>
          <a:lstStyle>
            <a:lvl1pPr>
              <a:defRPr/>
            </a:lvl1pPr>
          </a:lstStyle>
          <a:p>
            <a:pPr>
              <a:defRPr/>
            </a:pPr>
            <a:fld id="{C87A6AC4-5230-7747-8E3D-9A10E50DF0A3}" type="datetime1">
              <a:rPr lang="en-US" altLang="zh-CN" smtClean="0"/>
              <a:t>3/2/23</a:t>
            </a:fld>
            <a:endParaRPr lang="zh-CN" altLang="en-US"/>
          </a:p>
        </p:txBody>
      </p:sp>
      <p:sp>
        <p:nvSpPr>
          <p:cNvPr id="6" name="页脚占位符 5">
            <a:extLst>
              <a:ext uri="{FF2B5EF4-FFF2-40B4-BE49-F238E27FC236}">
                <a16:creationId xmlns:a16="http://schemas.microsoft.com/office/drawing/2014/main" id="{ED030E47-781D-CF43-80FE-26B630BE3F8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FF7D7155-4402-4741-9673-660FDC2E13E7}"/>
              </a:ext>
            </a:extLst>
          </p:cNvPr>
          <p:cNvSpPr>
            <a:spLocks noGrp="1" noChangeArrowheads="1"/>
          </p:cNvSpPr>
          <p:nvPr>
            <p:ph type="sldNum" sz="quarter" idx="12"/>
          </p:nvPr>
        </p:nvSpPr>
        <p:spPr>
          <a:ln/>
        </p:spPr>
        <p:txBody>
          <a:bodyPr/>
          <a:lstStyle>
            <a:lvl1pPr>
              <a:defRPr/>
            </a:lvl1pPr>
          </a:lstStyle>
          <a:p>
            <a:fld id="{C8E2E26D-6F32-634B-9A48-EE5B4A7F7ACA}" type="slidenum">
              <a:rPr lang="zh-CN" altLang="en-US"/>
              <a:pPr/>
              <a:t>‹#›</a:t>
            </a:fld>
            <a:endParaRPr lang="zh-CN" altLang="en-US"/>
          </a:p>
        </p:txBody>
      </p:sp>
    </p:spTree>
    <p:extLst>
      <p:ext uri="{BB962C8B-B14F-4D97-AF65-F5344CB8AC3E}">
        <p14:creationId xmlns:p14="http://schemas.microsoft.com/office/powerpoint/2010/main" val="3232153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F7EB0947-DE14-5F43-A87F-4A9E1DB4EDBA}"/>
              </a:ext>
            </a:extLst>
          </p:cNvPr>
          <p:cNvSpPr>
            <a:spLocks noGrp="1" noChangeArrowheads="1"/>
          </p:cNvSpPr>
          <p:nvPr>
            <p:ph type="dt" sz="half" idx="10"/>
          </p:nvPr>
        </p:nvSpPr>
        <p:spPr>
          <a:ln/>
        </p:spPr>
        <p:txBody>
          <a:bodyPr/>
          <a:lstStyle>
            <a:lvl1pPr>
              <a:defRPr/>
            </a:lvl1pPr>
          </a:lstStyle>
          <a:p>
            <a:pPr>
              <a:defRPr/>
            </a:pPr>
            <a:fld id="{456A9DFF-A6C9-0745-87F6-732C9D0CE1DB}" type="datetime1">
              <a:rPr lang="en-US" altLang="zh-CN" smtClean="0"/>
              <a:t>3/2/23</a:t>
            </a:fld>
            <a:endParaRPr lang="zh-CN" altLang="en-US"/>
          </a:p>
        </p:txBody>
      </p:sp>
      <p:sp>
        <p:nvSpPr>
          <p:cNvPr id="8" name="页脚占位符 4">
            <a:extLst>
              <a:ext uri="{FF2B5EF4-FFF2-40B4-BE49-F238E27FC236}">
                <a16:creationId xmlns:a16="http://schemas.microsoft.com/office/drawing/2014/main" id="{A1E935A2-B697-3640-A456-F6EB51C6251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6960F591-0C0E-A543-AD13-5EBCFE294462}"/>
              </a:ext>
            </a:extLst>
          </p:cNvPr>
          <p:cNvSpPr>
            <a:spLocks noGrp="1" noChangeArrowheads="1"/>
          </p:cNvSpPr>
          <p:nvPr>
            <p:ph type="sldNum" sz="quarter" idx="12"/>
          </p:nvPr>
        </p:nvSpPr>
        <p:spPr>
          <a:ln/>
        </p:spPr>
        <p:txBody>
          <a:bodyPr/>
          <a:lstStyle>
            <a:lvl1pPr>
              <a:defRPr/>
            </a:lvl1pPr>
          </a:lstStyle>
          <a:p>
            <a:fld id="{6D8E8C95-B019-8C41-9E59-DE2F28585849}" type="slidenum">
              <a:rPr lang="zh-CN" altLang="en-US"/>
              <a:pPr/>
              <a:t>‹#›</a:t>
            </a:fld>
            <a:endParaRPr lang="zh-CN" altLang="en-US"/>
          </a:p>
        </p:txBody>
      </p:sp>
      <p:pic>
        <p:nvPicPr>
          <p:cNvPr id="10" name="Picture 9">
            <a:extLst>
              <a:ext uri="{FF2B5EF4-FFF2-40B4-BE49-F238E27FC236}">
                <a16:creationId xmlns:a16="http://schemas.microsoft.com/office/drawing/2014/main" id="{4F7CFFEE-39CD-B341-B514-75D0A256CF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8973089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886894DD-99B1-2A4A-9F48-9F006A681895}"/>
              </a:ext>
            </a:extLst>
          </p:cNvPr>
          <p:cNvSpPr>
            <a:spLocks noGrp="1" noChangeArrowheads="1"/>
          </p:cNvSpPr>
          <p:nvPr>
            <p:ph type="dt" sz="half" idx="10"/>
          </p:nvPr>
        </p:nvSpPr>
        <p:spPr>
          <a:ln/>
        </p:spPr>
        <p:txBody>
          <a:bodyPr/>
          <a:lstStyle>
            <a:lvl1pPr>
              <a:defRPr/>
            </a:lvl1pPr>
          </a:lstStyle>
          <a:p>
            <a:pPr>
              <a:defRPr/>
            </a:pPr>
            <a:fld id="{D7C30BF4-83FB-B04B-A51B-ABDA731CFA32}" type="datetime1">
              <a:rPr lang="en-US" altLang="zh-CN" smtClean="0"/>
              <a:t>3/2/23</a:t>
            </a:fld>
            <a:endParaRPr lang="zh-CN" altLang="en-US"/>
          </a:p>
        </p:txBody>
      </p:sp>
      <p:sp>
        <p:nvSpPr>
          <p:cNvPr id="8" name="页脚占位符 5">
            <a:extLst>
              <a:ext uri="{FF2B5EF4-FFF2-40B4-BE49-F238E27FC236}">
                <a16:creationId xmlns:a16="http://schemas.microsoft.com/office/drawing/2014/main" id="{848F41F4-05E1-834F-8021-09B2FB2992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961E89C7-565E-3E42-B431-5D69FCB079CD}"/>
              </a:ext>
            </a:extLst>
          </p:cNvPr>
          <p:cNvSpPr>
            <a:spLocks noGrp="1" noChangeArrowheads="1"/>
          </p:cNvSpPr>
          <p:nvPr>
            <p:ph type="sldNum" sz="quarter" idx="12"/>
          </p:nvPr>
        </p:nvSpPr>
        <p:spPr>
          <a:ln/>
        </p:spPr>
        <p:txBody>
          <a:bodyPr/>
          <a:lstStyle>
            <a:lvl1pPr>
              <a:defRPr/>
            </a:lvl1pPr>
          </a:lstStyle>
          <a:p>
            <a:fld id="{45D23AE2-7081-8B4F-B96C-ACA9609EE66E}" type="slidenum">
              <a:rPr lang="zh-CN" altLang="en-US"/>
              <a:pPr/>
              <a:t>‹#›</a:t>
            </a:fld>
            <a:endParaRPr lang="zh-CN" altLang="en-US"/>
          </a:p>
        </p:txBody>
      </p:sp>
    </p:spTree>
    <p:extLst>
      <p:ext uri="{BB962C8B-B14F-4D97-AF65-F5344CB8AC3E}">
        <p14:creationId xmlns:p14="http://schemas.microsoft.com/office/powerpoint/2010/main" val="1302759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5BA29FEB-DADB-B544-8331-2113E9D653ED}"/>
              </a:ext>
            </a:extLst>
          </p:cNvPr>
          <p:cNvSpPr>
            <a:spLocks noGrp="1" noChangeArrowheads="1"/>
          </p:cNvSpPr>
          <p:nvPr>
            <p:ph type="dt" sz="half" idx="10"/>
          </p:nvPr>
        </p:nvSpPr>
        <p:spPr>
          <a:ln/>
        </p:spPr>
        <p:txBody>
          <a:bodyPr/>
          <a:lstStyle>
            <a:lvl1pPr>
              <a:defRPr/>
            </a:lvl1pPr>
          </a:lstStyle>
          <a:p>
            <a:pPr>
              <a:defRPr/>
            </a:pPr>
            <a:fld id="{5AF1F228-FADB-A74A-98E4-467D12C634A4}" type="datetime1">
              <a:rPr lang="en-US" altLang="zh-CN" smtClean="0"/>
              <a:t>3/2/23</a:t>
            </a:fld>
            <a:endParaRPr lang="zh-CN" altLang="en-US"/>
          </a:p>
        </p:txBody>
      </p:sp>
      <p:sp>
        <p:nvSpPr>
          <p:cNvPr id="4" name="页脚占位符 5">
            <a:extLst>
              <a:ext uri="{FF2B5EF4-FFF2-40B4-BE49-F238E27FC236}">
                <a16:creationId xmlns:a16="http://schemas.microsoft.com/office/drawing/2014/main" id="{EF97A4F5-134D-E846-A86D-C029132750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2019CCAD-D740-E04B-9E84-9BC2A882472F}"/>
              </a:ext>
            </a:extLst>
          </p:cNvPr>
          <p:cNvSpPr>
            <a:spLocks noGrp="1" noChangeArrowheads="1"/>
          </p:cNvSpPr>
          <p:nvPr>
            <p:ph type="sldNum" sz="quarter" idx="12"/>
          </p:nvPr>
        </p:nvSpPr>
        <p:spPr>
          <a:ln/>
        </p:spPr>
        <p:txBody>
          <a:bodyPr/>
          <a:lstStyle>
            <a:lvl1pPr>
              <a:defRPr/>
            </a:lvl1pPr>
          </a:lstStyle>
          <a:p>
            <a:fld id="{88470904-7208-9E4A-9BFF-271990FF0925}" type="slidenum">
              <a:rPr lang="zh-CN" altLang="en-US"/>
              <a:pPr/>
              <a:t>‹#›</a:t>
            </a:fld>
            <a:endParaRPr lang="zh-CN" altLang="en-US"/>
          </a:p>
        </p:txBody>
      </p:sp>
    </p:spTree>
    <p:extLst>
      <p:ext uri="{BB962C8B-B14F-4D97-AF65-F5344CB8AC3E}">
        <p14:creationId xmlns:p14="http://schemas.microsoft.com/office/powerpoint/2010/main" val="3162423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87214611-E0A7-B845-87BA-7C438F1C0E64}"/>
              </a:ext>
            </a:extLst>
          </p:cNvPr>
          <p:cNvSpPr>
            <a:spLocks noGrp="1" noChangeArrowheads="1"/>
          </p:cNvSpPr>
          <p:nvPr>
            <p:ph type="dt" sz="half" idx="10"/>
          </p:nvPr>
        </p:nvSpPr>
        <p:spPr>
          <a:ln/>
        </p:spPr>
        <p:txBody>
          <a:bodyPr/>
          <a:lstStyle>
            <a:lvl1pPr>
              <a:defRPr/>
            </a:lvl1pPr>
          </a:lstStyle>
          <a:p>
            <a:pPr>
              <a:defRPr/>
            </a:pPr>
            <a:fld id="{AE1DCBCF-D1F4-E346-9F9E-B3641FE64900}" type="datetime1">
              <a:rPr lang="en-US" altLang="zh-CN" smtClean="0"/>
              <a:t>3/2/23</a:t>
            </a:fld>
            <a:endParaRPr lang="zh-CN" altLang="en-US"/>
          </a:p>
        </p:txBody>
      </p:sp>
      <p:sp>
        <p:nvSpPr>
          <p:cNvPr id="3" name="页脚占位符 5">
            <a:extLst>
              <a:ext uri="{FF2B5EF4-FFF2-40B4-BE49-F238E27FC236}">
                <a16:creationId xmlns:a16="http://schemas.microsoft.com/office/drawing/2014/main" id="{68812837-06A1-D140-B8F4-F54957EC9FA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5F80CC64-7046-474E-A2CD-49FB0D390BAF}"/>
              </a:ext>
            </a:extLst>
          </p:cNvPr>
          <p:cNvSpPr>
            <a:spLocks noGrp="1" noChangeArrowheads="1"/>
          </p:cNvSpPr>
          <p:nvPr>
            <p:ph type="sldNum" sz="quarter" idx="12"/>
          </p:nvPr>
        </p:nvSpPr>
        <p:spPr>
          <a:ln/>
        </p:spPr>
        <p:txBody>
          <a:bodyPr/>
          <a:lstStyle>
            <a:lvl1pPr>
              <a:defRPr/>
            </a:lvl1pPr>
          </a:lstStyle>
          <a:p>
            <a:fld id="{F6DB1672-7A00-4549-AB3D-AEE8B19E8C16}" type="slidenum">
              <a:rPr lang="zh-CN" altLang="en-US"/>
              <a:pPr/>
              <a:t>‹#›</a:t>
            </a:fld>
            <a:endParaRPr lang="zh-CN" altLang="en-US"/>
          </a:p>
        </p:txBody>
      </p:sp>
    </p:spTree>
    <p:extLst>
      <p:ext uri="{BB962C8B-B14F-4D97-AF65-F5344CB8AC3E}">
        <p14:creationId xmlns:p14="http://schemas.microsoft.com/office/powerpoint/2010/main" val="37817757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F0A4B32-0175-9E48-AC60-406AFFD81C60}"/>
              </a:ext>
            </a:extLst>
          </p:cNvPr>
          <p:cNvSpPr>
            <a:spLocks noGrp="1" noChangeArrowheads="1"/>
          </p:cNvSpPr>
          <p:nvPr>
            <p:ph type="dt" sz="half" idx="10"/>
          </p:nvPr>
        </p:nvSpPr>
        <p:spPr>
          <a:ln/>
        </p:spPr>
        <p:txBody>
          <a:bodyPr/>
          <a:lstStyle>
            <a:lvl1pPr>
              <a:defRPr/>
            </a:lvl1pPr>
          </a:lstStyle>
          <a:p>
            <a:pPr>
              <a:defRPr/>
            </a:pPr>
            <a:fld id="{78D18A33-5EFE-1542-8268-C323C50DAE73}" type="datetime1">
              <a:rPr lang="en-US" altLang="zh-CN" smtClean="0"/>
              <a:t>3/2/23</a:t>
            </a:fld>
            <a:endParaRPr lang="zh-CN" altLang="en-US"/>
          </a:p>
        </p:txBody>
      </p:sp>
      <p:sp>
        <p:nvSpPr>
          <p:cNvPr id="6" name="页脚占位符 5">
            <a:extLst>
              <a:ext uri="{FF2B5EF4-FFF2-40B4-BE49-F238E27FC236}">
                <a16:creationId xmlns:a16="http://schemas.microsoft.com/office/drawing/2014/main" id="{89D95AEE-B537-D749-B8B4-794B42DA483E}"/>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4DB1D42D-7C42-6E4A-9773-EB0D3184EAAC}"/>
              </a:ext>
            </a:extLst>
          </p:cNvPr>
          <p:cNvSpPr>
            <a:spLocks noGrp="1" noChangeArrowheads="1"/>
          </p:cNvSpPr>
          <p:nvPr>
            <p:ph type="sldNum" sz="quarter" idx="12"/>
          </p:nvPr>
        </p:nvSpPr>
        <p:spPr>
          <a:ln/>
        </p:spPr>
        <p:txBody>
          <a:bodyPr/>
          <a:lstStyle>
            <a:lvl1pPr>
              <a:defRPr/>
            </a:lvl1pPr>
          </a:lstStyle>
          <a:p>
            <a:fld id="{4F106E02-3276-5245-A752-8C1FD94193F9}" type="slidenum">
              <a:rPr lang="zh-CN" altLang="en-US"/>
              <a:pPr/>
              <a:t>‹#›</a:t>
            </a:fld>
            <a:endParaRPr lang="zh-CN" altLang="en-US"/>
          </a:p>
        </p:txBody>
      </p:sp>
    </p:spTree>
    <p:extLst>
      <p:ext uri="{BB962C8B-B14F-4D97-AF65-F5344CB8AC3E}">
        <p14:creationId xmlns:p14="http://schemas.microsoft.com/office/powerpoint/2010/main" val="1899484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4E5B9341-165A-8A43-8FB8-CE69F3B008CA}"/>
              </a:ext>
            </a:extLst>
          </p:cNvPr>
          <p:cNvSpPr>
            <a:spLocks noGrp="1" noChangeArrowheads="1"/>
          </p:cNvSpPr>
          <p:nvPr>
            <p:ph type="dt" sz="half" idx="10"/>
          </p:nvPr>
        </p:nvSpPr>
        <p:spPr>
          <a:ln/>
        </p:spPr>
        <p:txBody>
          <a:bodyPr/>
          <a:lstStyle>
            <a:lvl1pPr>
              <a:defRPr/>
            </a:lvl1pPr>
          </a:lstStyle>
          <a:p>
            <a:pPr>
              <a:defRPr/>
            </a:pPr>
            <a:fld id="{B1468379-A818-944E-A376-491D64E5D92A}" type="datetime1">
              <a:rPr lang="en-US" altLang="zh-CN" smtClean="0"/>
              <a:t>3/2/23</a:t>
            </a:fld>
            <a:endParaRPr lang="zh-CN" altLang="en-US"/>
          </a:p>
        </p:txBody>
      </p:sp>
      <p:sp>
        <p:nvSpPr>
          <p:cNvPr id="6" name="页脚占位符 5">
            <a:extLst>
              <a:ext uri="{FF2B5EF4-FFF2-40B4-BE49-F238E27FC236}">
                <a16:creationId xmlns:a16="http://schemas.microsoft.com/office/drawing/2014/main" id="{5603778E-0078-0D44-B6DB-EAB7F88C39B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13ACE831-5B38-4C48-A53A-5C3D89C6FC5E}"/>
              </a:ext>
            </a:extLst>
          </p:cNvPr>
          <p:cNvSpPr>
            <a:spLocks noGrp="1" noChangeArrowheads="1"/>
          </p:cNvSpPr>
          <p:nvPr>
            <p:ph type="sldNum" sz="quarter" idx="12"/>
          </p:nvPr>
        </p:nvSpPr>
        <p:spPr>
          <a:ln/>
        </p:spPr>
        <p:txBody>
          <a:bodyPr/>
          <a:lstStyle>
            <a:lvl1pPr>
              <a:defRPr/>
            </a:lvl1pPr>
          </a:lstStyle>
          <a:p>
            <a:fld id="{E9E0D207-9059-D24D-AFC7-3310A8798DEF}" type="slidenum">
              <a:rPr lang="zh-CN" altLang="en-US"/>
              <a:pPr/>
              <a:t>‹#›</a:t>
            </a:fld>
            <a:endParaRPr lang="zh-CN" altLang="en-US"/>
          </a:p>
        </p:txBody>
      </p:sp>
    </p:spTree>
    <p:extLst>
      <p:ext uri="{BB962C8B-B14F-4D97-AF65-F5344CB8AC3E}">
        <p14:creationId xmlns:p14="http://schemas.microsoft.com/office/powerpoint/2010/main" val="28867530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413F51B1-1FD2-7340-A8ED-4F2E81A80D3A}"/>
              </a:ext>
            </a:extLst>
          </p:cNvPr>
          <p:cNvSpPr>
            <a:spLocks noGrp="1" noChangeArrowheads="1"/>
          </p:cNvSpPr>
          <p:nvPr>
            <p:ph type="dt" sz="half" idx="10"/>
          </p:nvPr>
        </p:nvSpPr>
        <p:spPr>
          <a:ln/>
        </p:spPr>
        <p:txBody>
          <a:bodyPr/>
          <a:lstStyle>
            <a:lvl1pPr>
              <a:defRPr/>
            </a:lvl1pPr>
          </a:lstStyle>
          <a:p>
            <a:pPr>
              <a:defRPr/>
            </a:pPr>
            <a:fld id="{A29B1726-83C6-B949-A512-1E13A274449E}" type="datetime1">
              <a:rPr lang="en-US" altLang="zh-CN" smtClean="0"/>
              <a:t>3/2/23</a:t>
            </a:fld>
            <a:endParaRPr lang="zh-CN" altLang="en-US"/>
          </a:p>
        </p:txBody>
      </p:sp>
      <p:sp>
        <p:nvSpPr>
          <p:cNvPr id="5" name="页脚占位符 5">
            <a:extLst>
              <a:ext uri="{FF2B5EF4-FFF2-40B4-BE49-F238E27FC236}">
                <a16:creationId xmlns:a16="http://schemas.microsoft.com/office/drawing/2014/main" id="{1EC87056-70D8-0649-9749-69DAE2A7BB84}"/>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16486645-93C8-414D-A07B-344C246E7D19}"/>
              </a:ext>
            </a:extLst>
          </p:cNvPr>
          <p:cNvSpPr>
            <a:spLocks noGrp="1" noChangeArrowheads="1"/>
          </p:cNvSpPr>
          <p:nvPr>
            <p:ph type="sldNum" sz="quarter" idx="12"/>
          </p:nvPr>
        </p:nvSpPr>
        <p:spPr>
          <a:ln/>
        </p:spPr>
        <p:txBody>
          <a:bodyPr/>
          <a:lstStyle>
            <a:lvl1pPr>
              <a:defRPr/>
            </a:lvl1pPr>
          </a:lstStyle>
          <a:p>
            <a:fld id="{3DBC3009-4657-434F-95A9-0EA6511CD909}" type="slidenum">
              <a:rPr lang="zh-CN" altLang="en-US"/>
              <a:pPr/>
              <a:t>‹#›</a:t>
            </a:fld>
            <a:endParaRPr lang="zh-CN" altLang="en-US"/>
          </a:p>
        </p:txBody>
      </p:sp>
    </p:spTree>
    <p:extLst>
      <p:ext uri="{BB962C8B-B14F-4D97-AF65-F5344CB8AC3E}">
        <p14:creationId xmlns:p14="http://schemas.microsoft.com/office/powerpoint/2010/main" val="15434820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CD705CA7-FD2B-3A4B-ACDB-40C172AB8A54}"/>
              </a:ext>
            </a:extLst>
          </p:cNvPr>
          <p:cNvSpPr>
            <a:spLocks noGrp="1" noChangeArrowheads="1"/>
          </p:cNvSpPr>
          <p:nvPr>
            <p:ph type="dt" sz="half" idx="10"/>
          </p:nvPr>
        </p:nvSpPr>
        <p:spPr>
          <a:ln/>
        </p:spPr>
        <p:txBody>
          <a:bodyPr/>
          <a:lstStyle>
            <a:lvl1pPr>
              <a:defRPr/>
            </a:lvl1pPr>
          </a:lstStyle>
          <a:p>
            <a:pPr>
              <a:defRPr/>
            </a:pPr>
            <a:fld id="{F1ACD68B-C4C6-9449-927E-08846023097B}" type="datetime1">
              <a:rPr lang="en-US" altLang="zh-CN" smtClean="0"/>
              <a:t>3/2/23</a:t>
            </a:fld>
            <a:endParaRPr lang="zh-CN" altLang="en-US"/>
          </a:p>
        </p:txBody>
      </p:sp>
      <p:sp>
        <p:nvSpPr>
          <p:cNvPr id="5" name="页脚占位符 5">
            <a:extLst>
              <a:ext uri="{FF2B5EF4-FFF2-40B4-BE49-F238E27FC236}">
                <a16:creationId xmlns:a16="http://schemas.microsoft.com/office/drawing/2014/main" id="{7303FA6B-FD33-B645-9E2C-3B0EE6CEDDE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ABBB2F52-0555-8F4E-94F5-EF5A248311A1}"/>
              </a:ext>
            </a:extLst>
          </p:cNvPr>
          <p:cNvSpPr>
            <a:spLocks noGrp="1" noChangeArrowheads="1"/>
          </p:cNvSpPr>
          <p:nvPr>
            <p:ph type="sldNum" sz="quarter" idx="12"/>
          </p:nvPr>
        </p:nvSpPr>
        <p:spPr>
          <a:ln/>
        </p:spPr>
        <p:txBody>
          <a:bodyPr/>
          <a:lstStyle>
            <a:lvl1pPr>
              <a:defRPr/>
            </a:lvl1pPr>
          </a:lstStyle>
          <a:p>
            <a:fld id="{28C439BB-0BD1-AA43-A823-BD5607ABF965}" type="slidenum">
              <a:rPr lang="zh-CN" altLang="en-US"/>
              <a:pPr/>
              <a:t>‹#›</a:t>
            </a:fld>
            <a:endParaRPr lang="zh-CN" altLang="en-US"/>
          </a:p>
        </p:txBody>
      </p:sp>
    </p:spTree>
    <p:extLst>
      <p:ext uri="{BB962C8B-B14F-4D97-AF65-F5344CB8AC3E}">
        <p14:creationId xmlns:p14="http://schemas.microsoft.com/office/powerpoint/2010/main" val="11827498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6">
            <a:extLst>
              <a:ext uri="{FF2B5EF4-FFF2-40B4-BE49-F238E27FC236}">
                <a16:creationId xmlns:a16="http://schemas.microsoft.com/office/drawing/2014/main" id="{B1E4B12D-1299-2D46-956D-AD489B5A9D5B}"/>
              </a:ext>
            </a:extLst>
          </p:cNvPr>
          <p:cNvSpPr>
            <a:spLocks noGrp="1" noChangeArrowheads="1"/>
          </p:cNvSpPr>
          <p:nvPr>
            <p:ph type="dt" sz="half" idx="10"/>
          </p:nvPr>
        </p:nvSpPr>
        <p:spPr>
          <a:ln/>
        </p:spPr>
        <p:txBody>
          <a:bodyPr/>
          <a:lstStyle>
            <a:lvl1pPr>
              <a:defRPr/>
            </a:lvl1pPr>
          </a:lstStyle>
          <a:p>
            <a:pPr>
              <a:defRPr/>
            </a:pPr>
            <a:fld id="{5600DE4B-FF2B-2544-8FE2-DE58B726F058}" type="datetime1">
              <a:rPr lang="en-US" altLang="zh-CN" smtClean="0"/>
              <a:t>3/2/23</a:t>
            </a:fld>
            <a:endParaRPr lang="zh-CN" altLang="en-US"/>
          </a:p>
        </p:txBody>
      </p:sp>
      <p:sp>
        <p:nvSpPr>
          <p:cNvPr id="5" name="页脚占位符 7">
            <a:extLst>
              <a:ext uri="{FF2B5EF4-FFF2-40B4-BE49-F238E27FC236}">
                <a16:creationId xmlns:a16="http://schemas.microsoft.com/office/drawing/2014/main" id="{EEF471BF-F10D-5544-B703-89AAD922286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E4A6F2CB-BA23-BC4D-99C8-50EE691773CF}"/>
              </a:ext>
            </a:extLst>
          </p:cNvPr>
          <p:cNvSpPr>
            <a:spLocks noGrp="1" noChangeArrowheads="1"/>
          </p:cNvSpPr>
          <p:nvPr>
            <p:ph type="sldNum" sz="quarter" idx="12"/>
          </p:nvPr>
        </p:nvSpPr>
        <p:spPr>
          <a:ln/>
        </p:spPr>
        <p:txBody>
          <a:bodyPr/>
          <a:lstStyle>
            <a:lvl1pPr>
              <a:defRPr/>
            </a:lvl1pPr>
          </a:lstStyle>
          <a:p>
            <a:fld id="{E2D81148-126A-7541-9ECE-406D8F80CFA4}" type="slidenum">
              <a:rPr lang="zh-CN" altLang="en-US"/>
              <a:pPr/>
              <a:t>‹#›</a:t>
            </a:fld>
            <a:endParaRPr lang="zh-CN" altLang="en-US"/>
          </a:p>
        </p:txBody>
      </p:sp>
    </p:spTree>
    <p:extLst>
      <p:ext uri="{BB962C8B-B14F-4D97-AF65-F5344CB8AC3E}">
        <p14:creationId xmlns:p14="http://schemas.microsoft.com/office/powerpoint/2010/main" val="23844199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DCFC79F1-DE32-F04E-B049-537067360EC7}"/>
              </a:ext>
            </a:extLst>
          </p:cNvPr>
          <p:cNvSpPr>
            <a:spLocks noGrp="1" noChangeArrowheads="1"/>
          </p:cNvSpPr>
          <p:nvPr>
            <p:ph type="dt" sz="half" idx="10"/>
          </p:nvPr>
        </p:nvSpPr>
        <p:spPr>
          <a:ln/>
        </p:spPr>
        <p:txBody>
          <a:bodyPr/>
          <a:lstStyle>
            <a:lvl1pPr>
              <a:defRPr/>
            </a:lvl1pPr>
          </a:lstStyle>
          <a:p>
            <a:pPr>
              <a:defRPr/>
            </a:pPr>
            <a:fld id="{00297C59-D173-4E48-9751-A1DBEE6E5146}" type="datetime1">
              <a:rPr lang="en-US" altLang="zh-CN" smtClean="0"/>
              <a:t>3/2/23</a:t>
            </a:fld>
            <a:endParaRPr lang="zh-CN" altLang="en-US"/>
          </a:p>
        </p:txBody>
      </p:sp>
      <p:sp>
        <p:nvSpPr>
          <p:cNvPr id="5" name="页脚占位符 7">
            <a:extLst>
              <a:ext uri="{FF2B5EF4-FFF2-40B4-BE49-F238E27FC236}">
                <a16:creationId xmlns:a16="http://schemas.microsoft.com/office/drawing/2014/main" id="{19905D10-B247-D44F-9C17-FE823E6B7F3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A5165190-CB55-0941-925E-442ED6989EEA}"/>
              </a:ext>
            </a:extLst>
          </p:cNvPr>
          <p:cNvSpPr>
            <a:spLocks noGrp="1" noChangeArrowheads="1"/>
          </p:cNvSpPr>
          <p:nvPr>
            <p:ph type="sldNum" sz="quarter" idx="12"/>
          </p:nvPr>
        </p:nvSpPr>
        <p:spPr>
          <a:ln/>
        </p:spPr>
        <p:txBody>
          <a:bodyPr/>
          <a:lstStyle>
            <a:lvl1pPr>
              <a:defRPr/>
            </a:lvl1pPr>
          </a:lstStyle>
          <a:p>
            <a:fld id="{F8A788D1-EB4B-B442-95D8-569563E658E5}" type="slidenum">
              <a:rPr lang="zh-CN" altLang="en-US"/>
              <a:pPr/>
              <a:t>‹#›</a:t>
            </a:fld>
            <a:endParaRPr lang="zh-CN" altLang="en-US"/>
          </a:p>
        </p:txBody>
      </p:sp>
    </p:spTree>
    <p:extLst>
      <p:ext uri="{BB962C8B-B14F-4D97-AF65-F5344CB8AC3E}">
        <p14:creationId xmlns:p14="http://schemas.microsoft.com/office/powerpoint/2010/main" val="3796526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6">
            <a:extLst>
              <a:ext uri="{FF2B5EF4-FFF2-40B4-BE49-F238E27FC236}">
                <a16:creationId xmlns:a16="http://schemas.microsoft.com/office/drawing/2014/main" id="{DC64BFB6-4D5E-3249-B31F-03D903593DE8}"/>
              </a:ext>
            </a:extLst>
          </p:cNvPr>
          <p:cNvSpPr>
            <a:spLocks noGrp="1" noChangeArrowheads="1"/>
          </p:cNvSpPr>
          <p:nvPr>
            <p:ph type="dt" sz="half" idx="10"/>
          </p:nvPr>
        </p:nvSpPr>
        <p:spPr>
          <a:ln/>
        </p:spPr>
        <p:txBody>
          <a:bodyPr/>
          <a:lstStyle>
            <a:lvl1pPr>
              <a:defRPr/>
            </a:lvl1pPr>
          </a:lstStyle>
          <a:p>
            <a:pPr>
              <a:defRPr/>
            </a:pPr>
            <a:fld id="{2DE75807-E1AE-5842-A07A-20BEA7EFB5BA}" type="datetime1">
              <a:rPr lang="en-US" altLang="zh-CN" smtClean="0"/>
              <a:t>3/2/23</a:t>
            </a:fld>
            <a:endParaRPr lang="zh-CN" altLang="en-US"/>
          </a:p>
        </p:txBody>
      </p:sp>
      <p:sp>
        <p:nvSpPr>
          <p:cNvPr id="5" name="页脚占位符 7">
            <a:extLst>
              <a:ext uri="{FF2B5EF4-FFF2-40B4-BE49-F238E27FC236}">
                <a16:creationId xmlns:a16="http://schemas.microsoft.com/office/drawing/2014/main" id="{EB0F4508-31A3-AE46-A8C6-31F9E1079F7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3ED4E60-182E-3443-B916-B702A61D351D}"/>
              </a:ext>
            </a:extLst>
          </p:cNvPr>
          <p:cNvSpPr>
            <a:spLocks noGrp="1" noChangeArrowheads="1"/>
          </p:cNvSpPr>
          <p:nvPr>
            <p:ph type="sldNum" sz="quarter" idx="12"/>
          </p:nvPr>
        </p:nvSpPr>
        <p:spPr>
          <a:ln/>
        </p:spPr>
        <p:txBody>
          <a:bodyPr/>
          <a:lstStyle>
            <a:lvl1pPr>
              <a:defRPr/>
            </a:lvl1pPr>
          </a:lstStyle>
          <a:p>
            <a:fld id="{58C270AC-778B-764F-B6A2-873E9DE2BA40}" type="slidenum">
              <a:rPr lang="zh-CN" altLang="en-US"/>
              <a:pPr/>
              <a:t>‹#›</a:t>
            </a:fld>
            <a:endParaRPr lang="zh-CN" altLang="en-US"/>
          </a:p>
        </p:txBody>
      </p:sp>
    </p:spTree>
    <p:extLst>
      <p:ext uri="{BB962C8B-B14F-4D97-AF65-F5344CB8AC3E}">
        <p14:creationId xmlns:p14="http://schemas.microsoft.com/office/powerpoint/2010/main" val="169193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E8C7713D-AB40-2B4A-9FED-BBF12C7C7719}"/>
              </a:ext>
            </a:extLst>
          </p:cNvPr>
          <p:cNvSpPr>
            <a:spLocks noGrp="1" noChangeArrowheads="1"/>
          </p:cNvSpPr>
          <p:nvPr>
            <p:ph type="dt" sz="half" idx="10"/>
          </p:nvPr>
        </p:nvSpPr>
        <p:spPr>
          <a:ln/>
        </p:spPr>
        <p:txBody>
          <a:bodyPr/>
          <a:lstStyle>
            <a:lvl1pPr>
              <a:defRPr/>
            </a:lvl1pPr>
          </a:lstStyle>
          <a:p>
            <a:pPr>
              <a:defRPr/>
            </a:pPr>
            <a:fld id="{A9725522-6CAD-4C47-B136-AF04BA4C01FE}" type="datetime1">
              <a:rPr lang="en-US" altLang="zh-CN" smtClean="0"/>
              <a:t>3/2/23</a:t>
            </a:fld>
            <a:endParaRPr lang="zh-CN" altLang="en-US"/>
          </a:p>
        </p:txBody>
      </p:sp>
      <p:sp>
        <p:nvSpPr>
          <p:cNvPr id="4" name="页脚占位符 4">
            <a:extLst>
              <a:ext uri="{FF2B5EF4-FFF2-40B4-BE49-F238E27FC236}">
                <a16:creationId xmlns:a16="http://schemas.microsoft.com/office/drawing/2014/main" id="{DFF65AC9-8501-A144-872A-C0CF3DF93E8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D4390ECE-799A-C442-8D58-CA0E55EE1BB5}"/>
              </a:ext>
            </a:extLst>
          </p:cNvPr>
          <p:cNvSpPr>
            <a:spLocks noGrp="1" noChangeArrowheads="1"/>
          </p:cNvSpPr>
          <p:nvPr>
            <p:ph type="sldNum" sz="quarter" idx="12"/>
          </p:nvPr>
        </p:nvSpPr>
        <p:spPr>
          <a:ln/>
        </p:spPr>
        <p:txBody>
          <a:bodyPr/>
          <a:lstStyle>
            <a:lvl1pPr>
              <a:defRPr/>
            </a:lvl1pPr>
          </a:lstStyle>
          <a:p>
            <a:fld id="{D160C5BD-68D0-CE43-95D0-1D11858CC9DB}" type="slidenum">
              <a:rPr lang="zh-CN" altLang="en-US"/>
              <a:pPr/>
              <a:t>‹#›</a:t>
            </a:fld>
            <a:endParaRPr lang="zh-CN" altLang="en-US"/>
          </a:p>
        </p:txBody>
      </p:sp>
      <p:pic>
        <p:nvPicPr>
          <p:cNvPr id="6" name="Picture 5">
            <a:extLst>
              <a:ext uri="{FF2B5EF4-FFF2-40B4-BE49-F238E27FC236}">
                <a16:creationId xmlns:a16="http://schemas.microsoft.com/office/drawing/2014/main" id="{3C05BC99-0A2F-0A46-83A9-65D8BFBF45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1968658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6">
            <a:extLst>
              <a:ext uri="{FF2B5EF4-FFF2-40B4-BE49-F238E27FC236}">
                <a16:creationId xmlns:a16="http://schemas.microsoft.com/office/drawing/2014/main" id="{36C1B8E5-E9CB-C141-AA36-2CE1A7CBC028}"/>
              </a:ext>
            </a:extLst>
          </p:cNvPr>
          <p:cNvSpPr>
            <a:spLocks noGrp="1" noChangeArrowheads="1"/>
          </p:cNvSpPr>
          <p:nvPr>
            <p:ph type="dt" sz="half" idx="10"/>
          </p:nvPr>
        </p:nvSpPr>
        <p:spPr>
          <a:ln/>
        </p:spPr>
        <p:txBody>
          <a:bodyPr/>
          <a:lstStyle>
            <a:lvl1pPr>
              <a:defRPr/>
            </a:lvl1pPr>
          </a:lstStyle>
          <a:p>
            <a:pPr>
              <a:defRPr/>
            </a:pPr>
            <a:fld id="{E9BC5860-E230-5A4F-AA4A-4A15150EAFA3}" type="datetime1">
              <a:rPr lang="en-US" altLang="zh-CN" smtClean="0"/>
              <a:t>3/2/23</a:t>
            </a:fld>
            <a:endParaRPr lang="zh-CN" altLang="en-US"/>
          </a:p>
        </p:txBody>
      </p:sp>
      <p:sp>
        <p:nvSpPr>
          <p:cNvPr id="6" name="页脚占位符 7">
            <a:extLst>
              <a:ext uri="{FF2B5EF4-FFF2-40B4-BE49-F238E27FC236}">
                <a16:creationId xmlns:a16="http://schemas.microsoft.com/office/drawing/2014/main" id="{B8D920A4-33CE-B343-B811-14A84FE0EB4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7C7491BF-E59C-D141-A8ED-E3F07EFC9AAD}"/>
              </a:ext>
            </a:extLst>
          </p:cNvPr>
          <p:cNvSpPr>
            <a:spLocks noGrp="1" noChangeArrowheads="1"/>
          </p:cNvSpPr>
          <p:nvPr>
            <p:ph type="sldNum" sz="quarter" idx="12"/>
          </p:nvPr>
        </p:nvSpPr>
        <p:spPr>
          <a:ln/>
        </p:spPr>
        <p:txBody>
          <a:bodyPr/>
          <a:lstStyle>
            <a:lvl1pPr>
              <a:defRPr/>
            </a:lvl1pPr>
          </a:lstStyle>
          <a:p>
            <a:fld id="{82B261E1-BF67-E64B-9356-70540B6F13BA}" type="slidenum">
              <a:rPr lang="zh-CN" altLang="en-US"/>
              <a:pPr/>
              <a:t>‹#›</a:t>
            </a:fld>
            <a:endParaRPr lang="zh-CN" altLang="en-US"/>
          </a:p>
        </p:txBody>
      </p:sp>
    </p:spTree>
    <p:extLst>
      <p:ext uri="{BB962C8B-B14F-4D97-AF65-F5344CB8AC3E}">
        <p14:creationId xmlns:p14="http://schemas.microsoft.com/office/powerpoint/2010/main" val="33203610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69A4AA9F-784C-2D40-89D1-F330AC3D277D}"/>
              </a:ext>
            </a:extLst>
          </p:cNvPr>
          <p:cNvSpPr>
            <a:spLocks noGrp="1" noChangeArrowheads="1"/>
          </p:cNvSpPr>
          <p:nvPr>
            <p:ph type="dt" sz="half" idx="10"/>
          </p:nvPr>
        </p:nvSpPr>
        <p:spPr>
          <a:ln/>
        </p:spPr>
        <p:txBody>
          <a:bodyPr/>
          <a:lstStyle>
            <a:lvl1pPr>
              <a:defRPr/>
            </a:lvl1pPr>
          </a:lstStyle>
          <a:p>
            <a:pPr>
              <a:defRPr/>
            </a:pPr>
            <a:fld id="{4F875EF8-28C2-3C49-9013-B2C1695E8098}" type="datetime1">
              <a:rPr lang="en-US" altLang="zh-CN" smtClean="0"/>
              <a:t>3/2/23</a:t>
            </a:fld>
            <a:endParaRPr lang="zh-CN" altLang="en-US"/>
          </a:p>
        </p:txBody>
      </p:sp>
      <p:sp>
        <p:nvSpPr>
          <p:cNvPr id="8" name="页脚占位符 7">
            <a:extLst>
              <a:ext uri="{FF2B5EF4-FFF2-40B4-BE49-F238E27FC236}">
                <a16:creationId xmlns:a16="http://schemas.microsoft.com/office/drawing/2014/main" id="{7E047ED4-F9DC-BB41-BB8F-8F85EA3449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8">
            <a:extLst>
              <a:ext uri="{FF2B5EF4-FFF2-40B4-BE49-F238E27FC236}">
                <a16:creationId xmlns:a16="http://schemas.microsoft.com/office/drawing/2014/main" id="{E4F0ED69-81B8-C74A-864B-66CB9E1FD6F3}"/>
              </a:ext>
            </a:extLst>
          </p:cNvPr>
          <p:cNvSpPr>
            <a:spLocks noGrp="1" noChangeArrowheads="1"/>
          </p:cNvSpPr>
          <p:nvPr>
            <p:ph type="sldNum" sz="quarter" idx="12"/>
          </p:nvPr>
        </p:nvSpPr>
        <p:spPr>
          <a:ln/>
        </p:spPr>
        <p:txBody>
          <a:bodyPr/>
          <a:lstStyle>
            <a:lvl1pPr>
              <a:defRPr/>
            </a:lvl1pPr>
          </a:lstStyle>
          <a:p>
            <a:fld id="{4056AAD7-28BA-B940-8D0A-F00FC15E9187}" type="slidenum">
              <a:rPr lang="zh-CN" altLang="en-US"/>
              <a:pPr/>
              <a:t>‹#›</a:t>
            </a:fld>
            <a:endParaRPr lang="zh-CN" altLang="en-US"/>
          </a:p>
        </p:txBody>
      </p:sp>
    </p:spTree>
    <p:extLst>
      <p:ext uri="{BB962C8B-B14F-4D97-AF65-F5344CB8AC3E}">
        <p14:creationId xmlns:p14="http://schemas.microsoft.com/office/powerpoint/2010/main" val="3902483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6">
            <a:extLst>
              <a:ext uri="{FF2B5EF4-FFF2-40B4-BE49-F238E27FC236}">
                <a16:creationId xmlns:a16="http://schemas.microsoft.com/office/drawing/2014/main" id="{5F79C2CD-86D0-824A-915A-C3B568EFCC5B}"/>
              </a:ext>
            </a:extLst>
          </p:cNvPr>
          <p:cNvSpPr>
            <a:spLocks noGrp="1" noChangeArrowheads="1"/>
          </p:cNvSpPr>
          <p:nvPr>
            <p:ph type="dt" sz="half" idx="10"/>
          </p:nvPr>
        </p:nvSpPr>
        <p:spPr>
          <a:ln/>
        </p:spPr>
        <p:txBody>
          <a:bodyPr/>
          <a:lstStyle>
            <a:lvl1pPr>
              <a:defRPr/>
            </a:lvl1pPr>
          </a:lstStyle>
          <a:p>
            <a:pPr>
              <a:defRPr/>
            </a:pPr>
            <a:fld id="{1EF6986A-1EA0-3648-B6EF-0BDAF1960F9D}" type="datetime1">
              <a:rPr lang="en-US" altLang="zh-CN" smtClean="0"/>
              <a:t>3/2/23</a:t>
            </a:fld>
            <a:endParaRPr lang="zh-CN" altLang="en-US"/>
          </a:p>
        </p:txBody>
      </p:sp>
      <p:sp>
        <p:nvSpPr>
          <p:cNvPr id="4" name="页脚占位符 7">
            <a:extLst>
              <a:ext uri="{FF2B5EF4-FFF2-40B4-BE49-F238E27FC236}">
                <a16:creationId xmlns:a16="http://schemas.microsoft.com/office/drawing/2014/main" id="{B51F74FB-00C3-3E46-B78A-DF7A0C594E81}"/>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8">
            <a:extLst>
              <a:ext uri="{FF2B5EF4-FFF2-40B4-BE49-F238E27FC236}">
                <a16:creationId xmlns:a16="http://schemas.microsoft.com/office/drawing/2014/main" id="{FB62B65D-7F1C-8F46-860B-DCFE8DB0CD90}"/>
              </a:ext>
            </a:extLst>
          </p:cNvPr>
          <p:cNvSpPr>
            <a:spLocks noGrp="1" noChangeArrowheads="1"/>
          </p:cNvSpPr>
          <p:nvPr>
            <p:ph type="sldNum" sz="quarter" idx="12"/>
          </p:nvPr>
        </p:nvSpPr>
        <p:spPr>
          <a:ln/>
        </p:spPr>
        <p:txBody>
          <a:bodyPr/>
          <a:lstStyle>
            <a:lvl1pPr>
              <a:defRPr/>
            </a:lvl1pPr>
          </a:lstStyle>
          <a:p>
            <a:fld id="{DD495862-99F7-B14C-A46D-B9DC526AFDC1}" type="slidenum">
              <a:rPr lang="zh-CN" altLang="en-US"/>
              <a:pPr/>
              <a:t>‹#›</a:t>
            </a:fld>
            <a:endParaRPr lang="zh-CN" altLang="en-US"/>
          </a:p>
        </p:txBody>
      </p:sp>
    </p:spTree>
    <p:extLst>
      <p:ext uri="{BB962C8B-B14F-4D97-AF65-F5344CB8AC3E}">
        <p14:creationId xmlns:p14="http://schemas.microsoft.com/office/powerpoint/2010/main" val="1624011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6">
            <a:extLst>
              <a:ext uri="{FF2B5EF4-FFF2-40B4-BE49-F238E27FC236}">
                <a16:creationId xmlns:a16="http://schemas.microsoft.com/office/drawing/2014/main" id="{AC975E63-D008-8642-8448-BCE3DCFAB0F5}"/>
              </a:ext>
            </a:extLst>
          </p:cNvPr>
          <p:cNvSpPr>
            <a:spLocks noGrp="1" noChangeArrowheads="1"/>
          </p:cNvSpPr>
          <p:nvPr>
            <p:ph type="dt" sz="half" idx="10"/>
          </p:nvPr>
        </p:nvSpPr>
        <p:spPr>
          <a:ln/>
        </p:spPr>
        <p:txBody>
          <a:bodyPr/>
          <a:lstStyle>
            <a:lvl1pPr>
              <a:defRPr/>
            </a:lvl1pPr>
          </a:lstStyle>
          <a:p>
            <a:pPr>
              <a:defRPr/>
            </a:pPr>
            <a:fld id="{87430C44-AFD0-CB42-B452-567536048F23}" type="datetime1">
              <a:rPr lang="en-US" altLang="zh-CN" smtClean="0"/>
              <a:t>3/2/23</a:t>
            </a:fld>
            <a:endParaRPr lang="zh-CN" altLang="en-US"/>
          </a:p>
        </p:txBody>
      </p:sp>
      <p:sp>
        <p:nvSpPr>
          <p:cNvPr id="3" name="页脚占位符 7">
            <a:extLst>
              <a:ext uri="{FF2B5EF4-FFF2-40B4-BE49-F238E27FC236}">
                <a16:creationId xmlns:a16="http://schemas.microsoft.com/office/drawing/2014/main" id="{A5F5E198-AF39-D448-AFD5-6C92A218CB2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8">
            <a:extLst>
              <a:ext uri="{FF2B5EF4-FFF2-40B4-BE49-F238E27FC236}">
                <a16:creationId xmlns:a16="http://schemas.microsoft.com/office/drawing/2014/main" id="{B5B2F684-CB71-2E4A-9346-772DD708BA44}"/>
              </a:ext>
            </a:extLst>
          </p:cNvPr>
          <p:cNvSpPr>
            <a:spLocks noGrp="1" noChangeArrowheads="1"/>
          </p:cNvSpPr>
          <p:nvPr>
            <p:ph type="sldNum" sz="quarter" idx="12"/>
          </p:nvPr>
        </p:nvSpPr>
        <p:spPr>
          <a:ln/>
        </p:spPr>
        <p:txBody>
          <a:bodyPr/>
          <a:lstStyle>
            <a:lvl1pPr>
              <a:defRPr/>
            </a:lvl1pPr>
          </a:lstStyle>
          <a:p>
            <a:fld id="{8033BFF2-F9AB-3D42-BEBB-8945BE53A5A8}" type="slidenum">
              <a:rPr lang="zh-CN" altLang="en-US"/>
              <a:pPr/>
              <a:t>‹#›</a:t>
            </a:fld>
            <a:endParaRPr lang="zh-CN" altLang="en-US"/>
          </a:p>
        </p:txBody>
      </p:sp>
    </p:spTree>
    <p:extLst>
      <p:ext uri="{BB962C8B-B14F-4D97-AF65-F5344CB8AC3E}">
        <p14:creationId xmlns:p14="http://schemas.microsoft.com/office/powerpoint/2010/main" val="3706332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04B9B8E8-431F-864A-8A17-902D1D05A501}"/>
              </a:ext>
            </a:extLst>
          </p:cNvPr>
          <p:cNvSpPr>
            <a:spLocks noGrp="1" noChangeArrowheads="1"/>
          </p:cNvSpPr>
          <p:nvPr>
            <p:ph type="dt" sz="half" idx="10"/>
          </p:nvPr>
        </p:nvSpPr>
        <p:spPr>
          <a:ln/>
        </p:spPr>
        <p:txBody>
          <a:bodyPr/>
          <a:lstStyle>
            <a:lvl1pPr>
              <a:defRPr/>
            </a:lvl1pPr>
          </a:lstStyle>
          <a:p>
            <a:pPr>
              <a:defRPr/>
            </a:pPr>
            <a:fld id="{12EE1DA3-5986-ED42-AB72-91D1ECC9539A}" type="datetime1">
              <a:rPr lang="en-US" altLang="zh-CN" smtClean="0"/>
              <a:t>3/2/23</a:t>
            </a:fld>
            <a:endParaRPr lang="zh-CN" altLang="en-US"/>
          </a:p>
        </p:txBody>
      </p:sp>
      <p:sp>
        <p:nvSpPr>
          <p:cNvPr id="6" name="页脚占位符 7">
            <a:extLst>
              <a:ext uri="{FF2B5EF4-FFF2-40B4-BE49-F238E27FC236}">
                <a16:creationId xmlns:a16="http://schemas.microsoft.com/office/drawing/2014/main" id="{67B647B5-A6A9-3F45-A54B-1DC2D34307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2E597769-18A9-B84B-BBE0-61A6A98A9B0C}"/>
              </a:ext>
            </a:extLst>
          </p:cNvPr>
          <p:cNvSpPr>
            <a:spLocks noGrp="1" noChangeArrowheads="1"/>
          </p:cNvSpPr>
          <p:nvPr>
            <p:ph type="sldNum" sz="quarter" idx="12"/>
          </p:nvPr>
        </p:nvSpPr>
        <p:spPr>
          <a:ln/>
        </p:spPr>
        <p:txBody>
          <a:bodyPr/>
          <a:lstStyle>
            <a:lvl1pPr>
              <a:defRPr/>
            </a:lvl1pPr>
          </a:lstStyle>
          <a:p>
            <a:fld id="{39B43873-9AEA-5740-86A5-F7E5152F0C53}" type="slidenum">
              <a:rPr lang="zh-CN" altLang="en-US"/>
              <a:pPr/>
              <a:t>‹#›</a:t>
            </a:fld>
            <a:endParaRPr lang="zh-CN" altLang="en-US"/>
          </a:p>
        </p:txBody>
      </p:sp>
    </p:spTree>
    <p:extLst>
      <p:ext uri="{BB962C8B-B14F-4D97-AF65-F5344CB8AC3E}">
        <p14:creationId xmlns:p14="http://schemas.microsoft.com/office/powerpoint/2010/main" val="33046876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6">
            <a:extLst>
              <a:ext uri="{FF2B5EF4-FFF2-40B4-BE49-F238E27FC236}">
                <a16:creationId xmlns:a16="http://schemas.microsoft.com/office/drawing/2014/main" id="{7B535910-16D0-964A-A398-5BD8ECF492AC}"/>
              </a:ext>
            </a:extLst>
          </p:cNvPr>
          <p:cNvSpPr>
            <a:spLocks noGrp="1" noChangeArrowheads="1"/>
          </p:cNvSpPr>
          <p:nvPr>
            <p:ph type="dt" sz="half" idx="10"/>
          </p:nvPr>
        </p:nvSpPr>
        <p:spPr>
          <a:ln/>
        </p:spPr>
        <p:txBody>
          <a:bodyPr/>
          <a:lstStyle>
            <a:lvl1pPr>
              <a:defRPr/>
            </a:lvl1pPr>
          </a:lstStyle>
          <a:p>
            <a:pPr>
              <a:defRPr/>
            </a:pPr>
            <a:fld id="{67045DC8-A95D-5942-8C22-7939AE39E475}" type="datetime1">
              <a:rPr lang="en-US" altLang="zh-CN" smtClean="0"/>
              <a:t>3/2/23</a:t>
            </a:fld>
            <a:endParaRPr lang="zh-CN" altLang="en-US"/>
          </a:p>
        </p:txBody>
      </p:sp>
      <p:sp>
        <p:nvSpPr>
          <p:cNvPr id="6" name="页脚占位符 7">
            <a:extLst>
              <a:ext uri="{FF2B5EF4-FFF2-40B4-BE49-F238E27FC236}">
                <a16:creationId xmlns:a16="http://schemas.microsoft.com/office/drawing/2014/main" id="{620D48D9-CBED-D84D-8C9E-DF64275DF3A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8">
            <a:extLst>
              <a:ext uri="{FF2B5EF4-FFF2-40B4-BE49-F238E27FC236}">
                <a16:creationId xmlns:a16="http://schemas.microsoft.com/office/drawing/2014/main" id="{FDDF5271-192E-8F44-93BC-AFC8E3F4D70E}"/>
              </a:ext>
            </a:extLst>
          </p:cNvPr>
          <p:cNvSpPr>
            <a:spLocks noGrp="1" noChangeArrowheads="1"/>
          </p:cNvSpPr>
          <p:nvPr>
            <p:ph type="sldNum" sz="quarter" idx="12"/>
          </p:nvPr>
        </p:nvSpPr>
        <p:spPr>
          <a:ln/>
        </p:spPr>
        <p:txBody>
          <a:bodyPr/>
          <a:lstStyle>
            <a:lvl1pPr>
              <a:defRPr/>
            </a:lvl1pPr>
          </a:lstStyle>
          <a:p>
            <a:fld id="{F35D7442-9B1E-FD4E-A9C7-63FAF1ABB3E8}" type="slidenum">
              <a:rPr lang="zh-CN" altLang="en-US"/>
              <a:pPr/>
              <a:t>‹#›</a:t>
            </a:fld>
            <a:endParaRPr lang="zh-CN" altLang="en-US"/>
          </a:p>
        </p:txBody>
      </p:sp>
    </p:spTree>
    <p:extLst>
      <p:ext uri="{BB962C8B-B14F-4D97-AF65-F5344CB8AC3E}">
        <p14:creationId xmlns:p14="http://schemas.microsoft.com/office/powerpoint/2010/main" val="28080589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ECD28FBE-13DE-8D43-8E81-C2CE6D852665}"/>
              </a:ext>
            </a:extLst>
          </p:cNvPr>
          <p:cNvSpPr>
            <a:spLocks noGrp="1" noChangeArrowheads="1"/>
          </p:cNvSpPr>
          <p:nvPr>
            <p:ph type="dt" sz="half" idx="10"/>
          </p:nvPr>
        </p:nvSpPr>
        <p:spPr>
          <a:ln/>
        </p:spPr>
        <p:txBody>
          <a:bodyPr/>
          <a:lstStyle>
            <a:lvl1pPr>
              <a:defRPr/>
            </a:lvl1pPr>
          </a:lstStyle>
          <a:p>
            <a:pPr>
              <a:defRPr/>
            </a:pPr>
            <a:fld id="{265A1358-77B0-4145-969D-9D79FB0B347B}" type="datetime1">
              <a:rPr lang="en-US" altLang="zh-CN" smtClean="0"/>
              <a:t>3/2/23</a:t>
            </a:fld>
            <a:endParaRPr lang="zh-CN" altLang="en-US"/>
          </a:p>
        </p:txBody>
      </p:sp>
      <p:sp>
        <p:nvSpPr>
          <p:cNvPr id="5" name="页脚占位符 7">
            <a:extLst>
              <a:ext uri="{FF2B5EF4-FFF2-40B4-BE49-F238E27FC236}">
                <a16:creationId xmlns:a16="http://schemas.microsoft.com/office/drawing/2014/main" id="{D6F9A085-6D7A-D04B-92C3-7C2A2E555D3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0F5AFCE5-8938-DB40-A200-50AFE0A40598}"/>
              </a:ext>
            </a:extLst>
          </p:cNvPr>
          <p:cNvSpPr>
            <a:spLocks noGrp="1" noChangeArrowheads="1"/>
          </p:cNvSpPr>
          <p:nvPr>
            <p:ph type="sldNum" sz="quarter" idx="12"/>
          </p:nvPr>
        </p:nvSpPr>
        <p:spPr>
          <a:ln/>
        </p:spPr>
        <p:txBody>
          <a:bodyPr/>
          <a:lstStyle>
            <a:lvl1pPr>
              <a:defRPr/>
            </a:lvl1pPr>
          </a:lstStyle>
          <a:p>
            <a:fld id="{94F2578B-4FB3-0D41-916F-9183CB71EEE2}" type="slidenum">
              <a:rPr lang="zh-CN" altLang="en-US"/>
              <a:pPr/>
              <a:t>‹#›</a:t>
            </a:fld>
            <a:endParaRPr lang="zh-CN" altLang="en-US"/>
          </a:p>
        </p:txBody>
      </p:sp>
    </p:spTree>
    <p:extLst>
      <p:ext uri="{BB962C8B-B14F-4D97-AF65-F5344CB8AC3E}">
        <p14:creationId xmlns:p14="http://schemas.microsoft.com/office/powerpoint/2010/main" val="3969769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6">
            <a:extLst>
              <a:ext uri="{FF2B5EF4-FFF2-40B4-BE49-F238E27FC236}">
                <a16:creationId xmlns:a16="http://schemas.microsoft.com/office/drawing/2014/main" id="{226FEFDD-C91A-CC4E-8A6E-28F00652D06C}"/>
              </a:ext>
            </a:extLst>
          </p:cNvPr>
          <p:cNvSpPr>
            <a:spLocks noGrp="1" noChangeArrowheads="1"/>
          </p:cNvSpPr>
          <p:nvPr>
            <p:ph type="dt" sz="half" idx="10"/>
          </p:nvPr>
        </p:nvSpPr>
        <p:spPr>
          <a:ln/>
        </p:spPr>
        <p:txBody>
          <a:bodyPr/>
          <a:lstStyle>
            <a:lvl1pPr>
              <a:defRPr/>
            </a:lvl1pPr>
          </a:lstStyle>
          <a:p>
            <a:pPr>
              <a:defRPr/>
            </a:pPr>
            <a:fld id="{1DBA5F5A-6225-AE4B-94C0-E0F16E395809}" type="datetime1">
              <a:rPr lang="en-US" altLang="zh-CN" smtClean="0"/>
              <a:t>3/2/23</a:t>
            </a:fld>
            <a:endParaRPr lang="zh-CN" altLang="en-US"/>
          </a:p>
        </p:txBody>
      </p:sp>
      <p:sp>
        <p:nvSpPr>
          <p:cNvPr id="5" name="页脚占位符 7">
            <a:extLst>
              <a:ext uri="{FF2B5EF4-FFF2-40B4-BE49-F238E27FC236}">
                <a16:creationId xmlns:a16="http://schemas.microsoft.com/office/drawing/2014/main" id="{87389493-A5D6-C046-8584-1C4015FC83F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8">
            <a:extLst>
              <a:ext uri="{FF2B5EF4-FFF2-40B4-BE49-F238E27FC236}">
                <a16:creationId xmlns:a16="http://schemas.microsoft.com/office/drawing/2014/main" id="{B1622DD8-E7DB-124C-A3A0-7996A154FDF4}"/>
              </a:ext>
            </a:extLst>
          </p:cNvPr>
          <p:cNvSpPr>
            <a:spLocks noGrp="1" noChangeArrowheads="1"/>
          </p:cNvSpPr>
          <p:nvPr>
            <p:ph type="sldNum" sz="quarter" idx="12"/>
          </p:nvPr>
        </p:nvSpPr>
        <p:spPr>
          <a:ln/>
        </p:spPr>
        <p:txBody>
          <a:bodyPr/>
          <a:lstStyle>
            <a:lvl1pPr>
              <a:defRPr/>
            </a:lvl1pPr>
          </a:lstStyle>
          <a:p>
            <a:fld id="{8D85CA9C-5849-B14C-9D4D-C1AD01493C59}" type="slidenum">
              <a:rPr lang="zh-CN" altLang="en-US"/>
              <a:pPr/>
              <a:t>‹#›</a:t>
            </a:fld>
            <a:endParaRPr lang="zh-CN" altLang="en-US"/>
          </a:p>
        </p:txBody>
      </p:sp>
    </p:spTree>
    <p:extLst>
      <p:ext uri="{BB962C8B-B14F-4D97-AF65-F5344CB8AC3E}">
        <p14:creationId xmlns:p14="http://schemas.microsoft.com/office/powerpoint/2010/main" val="28822221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2">
            <a:extLst>
              <a:ext uri="{FF2B5EF4-FFF2-40B4-BE49-F238E27FC236}">
                <a16:creationId xmlns:a16="http://schemas.microsoft.com/office/drawing/2014/main" id="{8606B35B-B0BB-3C49-B09C-44EBB16213E8}"/>
              </a:ext>
            </a:extLst>
          </p:cNvPr>
          <p:cNvSpPr>
            <a:spLocks noGrp="1" noChangeArrowheads="1"/>
          </p:cNvSpPr>
          <p:nvPr>
            <p:ph type="dt" sz="half" idx="10"/>
          </p:nvPr>
        </p:nvSpPr>
        <p:spPr>
          <a:ln/>
        </p:spPr>
        <p:txBody>
          <a:bodyPr/>
          <a:lstStyle>
            <a:lvl1pPr>
              <a:defRPr/>
            </a:lvl1pPr>
          </a:lstStyle>
          <a:p>
            <a:pPr>
              <a:defRPr/>
            </a:pPr>
            <a:fld id="{79C2F608-3B03-6D4C-BDD6-DFEC938DBE67}" type="datetime1">
              <a:rPr lang="en-US" altLang="zh-CN" smtClean="0"/>
              <a:t>3/2/23</a:t>
            </a:fld>
            <a:endParaRPr lang="zh-CN" altLang="en-US"/>
          </a:p>
        </p:txBody>
      </p:sp>
      <p:sp>
        <p:nvSpPr>
          <p:cNvPr id="5" name="页脚占位符 3">
            <a:extLst>
              <a:ext uri="{FF2B5EF4-FFF2-40B4-BE49-F238E27FC236}">
                <a16:creationId xmlns:a16="http://schemas.microsoft.com/office/drawing/2014/main" id="{30209FBC-5FBC-7D41-8764-83044E3D8E3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639D79A1-3F31-2C44-AFCA-7AA77E76FBCE}"/>
              </a:ext>
            </a:extLst>
          </p:cNvPr>
          <p:cNvSpPr>
            <a:spLocks noGrp="1" noChangeArrowheads="1"/>
          </p:cNvSpPr>
          <p:nvPr>
            <p:ph type="sldNum" sz="quarter" idx="12"/>
          </p:nvPr>
        </p:nvSpPr>
        <p:spPr>
          <a:ln/>
        </p:spPr>
        <p:txBody>
          <a:bodyPr/>
          <a:lstStyle>
            <a:lvl1pPr>
              <a:defRPr/>
            </a:lvl1pPr>
          </a:lstStyle>
          <a:p>
            <a:fld id="{2303EB9B-8BFB-CC4D-8ED5-8EDC6FDDA47E}" type="slidenum">
              <a:rPr lang="zh-CN" altLang="en-US"/>
              <a:pPr/>
              <a:t>‹#›</a:t>
            </a:fld>
            <a:endParaRPr lang="zh-CN" altLang="en-US"/>
          </a:p>
        </p:txBody>
      </p:sp>
    </p:spTree>
    <p:extLst>
      <p:ext uri="{BB962C8B-B14F-4D97-AF65-F5344CB8AC3E}">
        <p14:creationId xmlns:p14="http://schemas.microsoft.com/office/powerpoint/2010/main" val="44974872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EFE76759-3590-E043-9904-C2278DB692F5}"/>
              </a:ext>
            </a:extLst>
          </p:cNvPr>
          <p:cNvSpPr>
            <a:spLocks noGrp="1" noChangeArrowheads="1"/>
          </p:cNvSpPr>
          <p:nvPr>
            <p:ph type="dt" sz="half" idx="10"/>
          </p:nvPr>
        </p:nvSpPr>
        <p:spPr>
          <a:ln/>
        </p:spPr>
        <p:txBody>
          <a:bodyPr/>
          <a:lstStyle>
            <a:lvl1pPr>
              <a:defRPr/>
            </a:lvl1pPr>
          </a:lstStyle>
          <a:p>
            <a:pPr>
              <a:defRPr/>
            </a:pPr>
            <a:fld id="{E69C3134-D7EB-C849-9F46-1876458D3C1D}" type="datetime1">
              <a:rPr lang="en-US" altLang="zh-CN" smtClean="0"/>
              <a:t>3/2/23</a:t>
            </a:fld>
            <a:endParaRPr lang="zh-CN" altLang="en-US"/>
          </a:p>
        </p:txBody>
      </p:sp>
      <p:sp>
        <p:nvSpPr>
          <p:cNvPr id="5" name="页脚占位符 3">
            <a:extLst>
              <a:ext uri="{FF2B5EF4-FFF2-40B4-BE49-F238E27FC236}">
                <a16:creationId xmlns:a16="http://schemas.microsoft.com/office/drawing/2014/main" id="{D3A0310E-A2AE-3B4D-9CB5-6DA1DCA5FFE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B1FF7D25-FAFA-5249-9784-203C353B4CCF}"/>
              </a:ext>
            </a:extLst>
          </p:cNvPr>
          <p:cNvSpPr>
            <a:spLocks noGrp="1" noChangeArrowheads="1"/>
          </p:cNvSpPr>
          <p:nvPr>
            <p:ph type="sldNum" sz="quarter" idx="12"/>
          </p:nvPr>
        </p:nvSpPr>
        <p:spPr>
          <a:ln/>
        </p:spPr>
        <p:txBody>
          <a:bodyPr/>
          <a:lstStyle>
            <a:lvl1pPr>
              <a:defRPr/>
            </a:lvl1pPr>
          </a:lstStyle>
          <a:p>
            <a:fld id="{1C2E51BC-1F7A-5140-8BA7-490B296FF5B1}" type="slidenum">
              <a:rPr lang="zh-CN" altLang="en-US"/>
              <a:pPr/>
              <a:t>‹#›</a:t>
            </a:fld>
            <a:endParaRPr lang="zh-CN" altLang="en-US"/>
          </a:p>
        </p:txBody>
      </p:sp>
    </p:spTree>
    <p:extLst>
      <p:ext uri="{BB962C8B-B14F-4D97-AF65-F5344CB8AC3E}">
        <p14:creationId xmlns:p14="http://schemas.microsoft.com/office/powerpoint/2010/main" val="380787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3/2/23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pic>
        <p:nvPicPr>
          <p:cNvPr id="6" name="Picture 5">
            <a:extLst>
              <a:ext uri="{FF2B5EF4-FFF2-40B4-BE49-F238E27FC236}">
                <a16:creationId xmlns:a16="http://schemas.microsoft.com/office/drawing/2014/main" id="{253E8B6C-ADB7-F645-86E3-3BCBDBCADA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4022933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2">
            <a:extLst>
              <a:ext uri="{FF2B5EF4-FFF2-40B4-BE49-F238E27FC236}">
                <a16:creationId xmlns:a16="http://schemas.microsoft.com/office/drawing/2014/main" id="{7BC214D5-B5F8-C841-A0FF-807239737BC1}"/>
              </a:ext>
            </a:extLst>
          </p:cNvPr>
          <p:cNvSpPr>
            <a:spLocks noGrp="1" noChangeArrowheads="1"/>
          </p:cNvSpPr>
          <p:nvPr>
            <p:ph type="dt" sz="half" idx="10"/>
          </p:nvPr>
        </p:nvSpPr>
        <p:spPr>
          <a:ln/>
        </p:spPr>
        <p:txBody>
          <a:bodyPr/>
          <a:lstStyle>
            <a:lvl1pPr>
              <a:defRPr/>
            </a:lvl1pPr>
          </a:lstStyle>
          <a:p>
            <a:pPr>
              <a:defRPr/>
            </a:pPr>
            <a:fld id="{7445A007-48AD-1A4A-B704-999531B31B0C}" type="datetime1">
              <a:rPr lang="en-US" altLang="zh-CN" smtClean="0"/>
              <a:t>3/2/23</a:t>
            </a:fld>
            <a:endParaRPr lang="zh-CN" altLang="en-US"/>
          </a:p>
        </p:txBody>
      </p:sp>
      <p:sp>
        <p:nvSpPr>
          <p:cNvPr id="5" name="页脚占位符 3">
            <a:extLst>
              <a:ext uri="{FF2B5EF4-FFF2-40B4-BE49-F238E27FC236}">
                <a16:creationId xmlns:a16="http://schemas.microsoft.com/office/drawing/2014/main" id="{8A9E19A9-DE6C-8346-812F-C2F8B366360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5269467-2121-6047-A348-6B11E3E3719D}"/>
              </a:ext>
            </a:extLst>
          </p:cNvPr>
          <p:cNvSpPr>
            <a:spLocks noGrp="1" noChangeArrowheads="1"/>
          </p:cNvSpPr>
          <p:nvPr>
            <p:ph type="sldNum" sz="quarter" idx="12"/>
          </p:nvPr>
        </p:nvSpPr>
        <p:spPr>
          <a:ln/>
        </p:spPr>
        <p:txBody>
          <a:bodyPr/>
          <a:lstStyle>
            <a:lvl1pPr>
              <a:defRPr/>
            </a:lvl1pPr>
          </a:lstStyle>
          <a:p>
            <a:fld id="{AC641C08-80B9-824F-80AA-1FD655EBA343}" type="slidenum">
              <a:rPr lang="zh-CN" altLang="en-US"/>
              <a:pPr/>
              <a:t>‹#›</a:t>
            </a:fld>
            <a:endParaRPr lang="zh-CN" altLang="en-US"/>
          </a:p>
        </p:txBody>
      </p:sp>
    </p:spTree>
    <p:extLst>
      <p:ext uri="{BB962C8B-B14F-4D97-AF65-F5344CB8AC3E}">
        <p14:creationId xmlns:p14="http://schemas.microsoft.com/office/powerpoint/2010/main" val="27657753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2">
            <a:extLst>
              <a:ext uri="{FF2B5EF4-FFF2-40B4-BE49-F238E27FC236}">
                <a16:creationId xmlns:a16="http://schemas.microsoft.com/office/drawing/2014/main" id="{2139F33C-54C9-2C47-8A50-AFBC688066BA}"/>
              </a:ext>
            </a:extLst>
          </p:cNvPr>
          <p:cNvSpPr>
            <a:spLocks noGrp="1" noChangeArrowheads="1"/>
          </p:cNvSpPr>
          <p:nvPr>
            <p:ph type="dt" sz="half" idx="10"/>
          </p:nvPr>
        </p:nvSpPr>
        <p:spPr>
          <a:ln/>
        </p:spPr>
        <p:txBody>
          <a:bodyPr/>
          <a:lstStyle>
            <a:lvl1pPr>
              <a:defRPr/>
            </a:lvl1pPr>
          </a:lstStyle>
          <a:p>
            <a:pPr>
              <a:defRPr/>
            </a:pPr>
            <a:fld id="{0FB9B331-A639-DD43-B591-E597A8FAFB5E}" type="datetime1">
              <a:rPr lang="en-US" altLang="zh-CN" smtClean="0"/>
              <a:t>3/2/23</a:t>
            </a:fld>
            <a:endParaRPr lang="zh-CN" altLang="en-US"/>
          </a:p>
        </p:txBody>
      </p:sp>
      <p:sp>
        <p:nvSpPr>
          <p:cNvPr id="6" name="页脚占位符 3">
            <a:extLst>
              <a:ext uri="{FF2B5EF4-FFF2-40B4-BE49-F238E27FC236}">
                <a16:creationId xmlns:a16="http://schemas.microsoft.com/office/drawing/2014/main" id="{AE2D115C-F811-EB42-A918-BF8FD91563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45F2C150-D2C4-144C-B003-D57CE63B1875}"/>
              </a:ext>
            </a:extLst>
          </p:cNvPr>
          <p:cNvSpPr>
            <a:spLocks noGrp="1" noChangeArrowheads="1"/>
          </p:cNvSpPr>
          <p:nvPr>
            <p:ph type="sldNum" sz="quarter" idx="12"/>
          </p:nvPr>
        </p:nvSpPr>
        <p:spPr>
          <a:ln/>
        </p:spPr>
        <p:txBody>
          <a:bodyPr/>
          <a:lstStyle>
            <a:lvl1pPr>
              <a:defRPr/>
            </a:lvl1pPr>
          </a:lstStyle>
          <a:p>
            <a:fld id="{0011BCF0-D6C5-F545-B348-41573C4085C7}" type="slidenum">
              <a:rPr lang="zh-CN" altLang="en-US"/>
              <a:pPr/>
              <a:t>‹#›</a:t>
            </a:fld>
            <a:endParaRPr lang="zh-CN" altLang="en-US"/>
          </a:p>
        </p:txBody>
      </p:sp>
    </p:spTree>
    <p:extLst>
      <p:ext uri="{BB962C8B-B14F-4D97-AF65-F5344CB8AC3E}">
        <p14:creationId xmlns:p14="http://schemas.microsoft.com/office/powerpoint/2010/main" val="17699053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2">
            <a:extLst>
              <a:ext uri="{FF2B5EF4-FFF2-40B4-BE49-F238E27FC236}">
                <a16:creationId xmlns:a16="http://schemas.microsoft.com/office/drawing/2014/main" id="{D95B598F-DD48-8E45-91C4-E386F54F5B7B}"/>
              </a:ext>
            </a:extLst>
          </p:cNvPr>
          <p:cNvSpPr>
            <a:spLocks noGrp="1" noChangeArrowheads="1"/>
          </p:cNvSpPr>
          <p:nvPr>
            <p:ph type="dt" sz="half" idx="10"/>
          </p:nvPr>
        </p:nvSpPr>
        <p:spPr>
          <a:ln/>
        </p:spPr>
        <p:txBody>
          <a:bodyPr/>
          <a:lstStyle>
            <a:lvl1pPr>
              <a:defRPr/>
            </a:lvl1pPr>
          </a:lstStyle>
          <a:p>
            <a:pPr>
              <a:defRPr/>
            </a:pPr>
            <a:fld id="{378ED8CA-34EB-1A43-B2F8-5B047F67EA75}" type="datetime1">
              <a:rPr lang="en-US" altLang="zh-CN" smtClean="0"/>
              <a:t>3/2/23</a:t>
            </a:fld>
            <a:endParaRPr lang="zh-CN" altLang="en-US"/>
          </a:p>
        </p:txBody>
      </p:sp>
      <p:sp>
        <p:nvSpPr>
          <p:cNvPr id="8" name="页脚占位符 3">
            <a:extLst>
              <a:ext uri="{FF2B5EF4-FFF2-40B4-BE49-F238E27FC236}">
                <a16:creationId xmlns:a16="http://schemas.microsoft.com/office/drawing/2014/main" id="{D2F8A1A9-E24F-794A-9BC2-7B6B521673A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4">
            <a:extLst>
              <a:ext uri="{FF2B5EF4-FFF2-40B4-BE49-F238E27FC236}">
                <a16:creationId xmlns:a16="http://schemas.microsoft.com/office/drawing/2014/main" id="{B4854524-31F4-EF45-B1E2-B6262E72020D}"/>
              </a:ext>
            </a:extLst>
          </p:cNvPr>
          <p:cNvSpPr>
            <a:spLocks noGrp="1" noChangeArrowheads="1"/>
          </p:cNvSpPr>
          <p:nvPr>
            <p:ph type="sldNum" sz="quarter" idx="12"/>
          </p:nvPr>
        </p:nvSpPr>
        <p:spPr>
          <a:ln/>
        </p:spPr>
        <p:txBody>
          <a:bodyPr/>
          <a:lstStyle>
            <a:lvl1pPr>
              <a:defRPr/>
            </a:lvl1pPr>
          </a:lstStyle>
          <a:p>
            <a:fld id="{8E6A2CFA-4A84-7B41-A0C7-9953F846978C}" type="slidenum">
              <a:rPr lang="zh-CN" altLang="en-US"/>
              <a:pPr/>
              <a:t>‹#›</a:t>
            </a:fld>
            <a:endParaRPr lang="zh-CN" altLang="en-US"/>
          </a:p>
        </p:txBody>
      </p:sp>
    </p:spTree>
    <p:extLst>
      <p:ext uri="{BB962C8B-B14F-4D97-AF65-F5344CB8AC3E}">
        <p14:creationId xmlns:p14="http://schemas.microsoft.com/office/powerpoint/2010/main" val="29225579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393B345-31A2-A645-8177-8CCAE48722BE}"/>
              </a:ext>
            </a:extLst>
          </p:cNvPr>
          <p:cNvSpPr>
            <a:spLocks noGrp="1" noChangeArrowheads="1"/>
          </p:cNvSpPr>
          <p:nvPr>
            <p:ph type="dt" sz="half" idx="10"/>
          </p:nvPr>
        </p:nvSpPr>
        <p:spPr>
          <a:ln/>
        </p:spPr>
        <p:txBody>
          <a:bodyPr/>
          <a:lstStyle>
            <a:lvl1pPr>
              <a:defRPr/>
            </a:lvl1pPr>
          </a:lstStyle>
          <a:p>
            <a:pPr>
              <a:defRPr/>
            </a:pPr>
            <a:fld id="{01F9AAE2-6B61-0143-961B-858B00B0F595}" type="datetime1">
              <a:rPr lang="en-US" altLang="zh-CN" smtClean="0"/>
              <a:t>3/2/23</a:t>
            </a:fld>
            <a:endParaRPr lang="zh-CN" altLang="en-US"/>
          </a:p>
        </p:txBody>
      </p:sp>
      <p:sp>
        <p:nvSpPr>
          <p:cNvPr id="4" name="页脚占位符 3">
            <a:extLst>
              <a:ext uri="{FF2B5EF4-FFF2-40B4-BE49-F238E27FC236}">
                <a16:creationId xmlns:a16="http://schemas.microsoft.com/office/drawing/2014/main" id="{322E33F5-B698-4D46-AD2D-DE518A5395F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4">
            <a:extLst>
              <a:ext uri="{FF2B5EF4-FFF2-40B4-BE49-F238E27FC236}">
                <a16:creationId xmlns:a16="http://schemas.microsoft.com/office/drawing/2014/main" id="{B89B8BDD-1918-B04A-8800-FC31826126D4}"/>
              </a:ext>
            </a:extLst>
          </p:cNvPr>
          <p:cNvSpPr>
            <a:spLocks noGrp="1" noChangeArrowheads="1"/>
          </p:cNvSpPr>
          <p:nvPr>
            <p:ph type="sldNum" sz="quarter" idx="12"/>
          </p:nvPr>
        </p:nvSpPr>
        <p:spPr>
          <a:ln/>
        </p:spPr>
        <p:txBody>
          <a:bodyPr/>
          <a:lstStyle>
            <a:lvl1pPr>
              <a:defRPr/>
            </a:lvl1pPr>
          </a:lstStyle>
          <a:p>
            <a:fld id="{AC12F683-DD74-1748-971B-0DA0BE4A670F}" type="slidenum">
              <a:rPr lang="zh-CN" altLang="en-US"/>
              <a:pPr/>
              <a:t>‹#›</a:t>
            </a:fld>
            <a:endParaRPr lang="zh-CN" altLang="en-US"/>
          </a:p>
        </p:txBody>
      </p:sp>
    </p:spTree>
    <p:extLst>
      <p:ext uri="{BB962C8B-B14F-4D97-AF65-F5344CB8AC3E}">
        <p14:creationId xmlns:p14="http://schemas.microsoft.com/office/powerpoint/2010/main" val="23981679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2">
            <a:extLst>
              <a:ext uri="{FF2B5EF4-FFF2-40B4-BE49-F238E27FC236}">
                <a16:creationId xmlns:a16="http://schemas.microsoft.com/office/drawing/2014/main" id="{38B4143D-2C6E-BD42-8A76-72F00B8E9CEF}"/>
              </a:ext>
            </a:extLst>
          </p:cNvPr>
          <p:cNvSpPr>
            <a:spLocks noGrp="1" noChangeArrowheads="1"/>
          </p:cNvSpPr>
          <p:nvPr>
            <p:ph type="dt" sz="half" idx="10"/>
          </p:nvPr>
        </p:nvSpPr>
        <p:spPr>
          <a:ln/>
        </p:spPr>
        <p:txBody>
          <a:bodyPr/>
          <a:lstStyle>
            <a:lvl1pPr>
              <a:defRPr/>
            </a:lvl1pPr>
          </a:lstStyle>
          <a:p>
            <a:pPr>
              <a:defRPr/>
            </a:pPr>
            <a:fld id="{6B767585-FF37-6049-B129-74614F4BCD96}" type="datetime1">
              <a:rPr lang="en-US" altLang="zh-CN" smtClean="0"/>
              <a:t>3/2/23</a:t>
            </a:fld>
            <a:endParaRPr lang="zh-CN" altLang="en-US"/>
          </a:p>
        </p:txBody>
      </p:sp>
      <p:sp>
        <p:nvSpPr>
          <p:cNvPr id="3" name="页脚占位符 3">
            <a:extLst>
              <a:ext uri="{FF2B5EF4-FFF2-40B4-BE49-F238E27FC236}">
                <a16:creationId xmlns:a16="http://schemas.microsoft.com/office/drawing/2014/main" id="{E5A58B61-6DA5-F048-9DCC-D5463CE9B242}"/>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4">
            <a:extLst>
              <a:ext uri="{FF2B5EF4-FFF2-40B4-BE49-F238E27FC236}">
                <a16:creationId xmlns:a16="http://schemas.microsoft.com/office/drawing/2014/main" id="{DDDA0464-57BC-E24B-BDC2-78F67CA385A8}"/>
              </a:ext>
            </a:extLst>
          </p:cNvPr>
          <p:cNvSpPr>
            <a:spLocks noGrp="1" noChangeArrowheads="1"/>
          </p:cNvSpPr>
          <p:nvPr>
            <p:ph type="sldNum" sz="quarter" idx="12"/>
          </p:nvPr>
        </p:nvSpPr>
        <p:spPr>
          <a:ln/>
        </p:spPr>
        <p:txBody>
          <a:bodyPr/>
          <a:lstStyle>
            <a:lvl1pPr>
              <a:defRPr/>
            </a:lvl1pPr>
          </a:lstStyle>
          <a:p>
            <a:fld id="{92692129-A7ED-1744-B958-4C0EC93A1312}" type="slidenum">
              <a:rPr lang="zh-CN" altLang="en-US"/>
              <a:pPr/>
              <a:t>‹#›</a:t>
            </a:fld>
            <a:endParaRPr lang="zh-CN" altLang="en-US"/>
          </a:p>
        </p:txBody>
      </p:sp>
    </p:spTree>
    <p:extLst>
      <p:ext uri="{BB962C8B-B14F-4D97-AF65-F5344CB8AC3E}">
        <p14:creationId xmlns:p14="http://schemas.microsoft.com/office/powerpoint/2010/main" val="14329616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7018CF10-1F18-F246-A1CC-FBF982BD7D76}"/>
              </a:ext>
            </a:extLst>
          </p:cNvPr>
          <p:cNvSpPr>
            <a:spLocks noGrp="1" noChangeArrowheads="1"/>
          </p:cNvSpPr>
          <p:nvPr>
            <p:ph type="dt" sz="half" idx="10"/>
          </p:nvPr>
        </p:nvSpPr>
        <p:spPr>
          <a:ln/>
        </p:spPr>
        <p:txBody>
          <a:bodyPr/>
          <a:lstStyle>
            <a:lvl1pPr>
              <a:defRPr/>
            </a:lvl1pPr>
          </a:lstStyle>
          <a:p>
            <a:pPr>
              <a:defRPr/>
            </a:pPr>
            <a:fld id="{DD29AB56-62D2-4A4C-9D0C-2151D0FDC354}" type="datetime1">
              <a:rPr lang="en-US" altLang="zh-CN" smtClean="0"/>
              <a:t>3/2/23</a:t>
            </a:fld>
            <a:endParaRPr lang="zh-CN" altLang="en-US"/>
          </a:p>
        </p:txBody>
      </p:sp>
      <p:sp>
        <p:nvSpPr>
          <p:cNvPr id="6" name="页脚占位符 3">
            <a:extLst>
              <a:ext uri="{FF2B5EF4-FFF2-40B4-BE49-F238E27FC236}">
                <a16:creationId xmlns:a16="http://schemas.microsoft.com/office/drawing/2014/main" id="{1895BA8C-AA8C-5F4A-84EF-6D59C80B5C1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A543E309-25DB-0A47-BF15-A4DEBC9A95B9}"/>
              </a:ext>
            </a:extLst>
          </p:cNvPr>
          <p:cNvSpPr>
            <a:spLocks noGrp="1" noChangeArrowheads="1"/>
          </p:cNvSpPr>
          <p:nvPr>
            <p:ph type="sldNum" sz="quarter" idx="12"/>
          </p:nvPr>
        </p:nvSpPr>
        <p:spPr>
          <a:ln/>
        </p:spPr>
        <p:txBody>
          <a:bodyPr/>
          <a:lstStyle>
            <a:lvl1pPr>
              <a:defRPr/>
            </a:lvl1pPr>
          </a:lstStyle>
          <a:p>
            <a:fld id="{AF8F63FA-0215-3943-97B2-090CD15AA2FF}" type="slidenum">
              <a:rPr lang="zh-CN" altLang="en-US"/>
              <a:pPr/>
              <a:t>‹#›</a:t>
            </a:fld>
            <a:endParaRPr lang="zh-CN" altLang="en-US"/>
          </a:p>
        </p:txBody>
      </p:sp>
    </p:spTree>
    <p:extLst>
      <p:ext uri="{BB962C8B-B14F-4D97-AF65-F5344CB8AC3E}">
        <p14:creationId xmlns:p14="http://schemas.microsoft.com/office/powerpoint/2010/main" val="370902971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2">
            <a:extLst>
              <a:ext uri="{FF2B5EF4-FFF2-40B4-BE49-F238E27FC236}">
                <a16:creationId xmlns:a16="http://schemas.microsoft.com/office/drawing/2014/main" id="{2731FFB4-E20E-F349-8FF3-ADA7C20EE0A2}"/>
              </a:ext>
            </a:extLst>
          </p:cNvPr>
          <p:cNvSpPr>
            <a:spLocks noGrp="1" noChangeArrowheads="1"/>
          </p:cNvSpPr>
          <p:nvPr>
            <p:ph type="dt" sz="half" idx="10"/>
          </p:nvPr>
        </p:nvSpPr>
        <p:spPr>
          <a:ln/>
        </p:spPr>
        <p:txBody>
          <a:bodyPr/>
          <a:lstStyle>
            <a:lvl1pPr>
              <a:defRPr/>
            </a:lvl1pPr>
          </a:lstStyle>
          <a:p>
            <a:pPr>
              <a:defRPr/>
            </a:pPr>
            <a:fld id="{D414298F-C323-6441-8315-543F41E20972}" type="datetime1">
              <a:rPr lang="en-US" altLang="zh-CN" smtClean="0"/>
              <a:t>3/2/23</a:t>
            </a:fld>
            <a:endParaRPr lang="zh-CN" altLang="en-US"/>
          </a:p>
        </p:txBody>
      </p:sp>
      <p:sp>
        <p:nvSpPr>
          <p:cNvPr id="6" name="页脚占位符 3">
            <a:extLst>
              <a:ext uri="{FF2B5EF4-FFF2-40B4-BE49-F238E27FC236}">
                <a16:creationId xmlns:a16="http://schemas.microsoft.com/office/drawing/2014/main" id="{09F56D7B-52D9-264C-8EF7-8238EA53A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4">
            <a:extLst>
              <a:ext uri="{FF2B5EF4-FFF2-40B4-BE49-F238E27FC236}">
                <a16:creationId xmlns:a16="http://schemas.microsoft.com/office/drawing/2014/main" id="{1AF430AE-2DC4-A246-BF09-97279791981C}"/>
              </a:ext>
            </a:extLst>
          </p:cNvPr>
          <p:cNvSpPr>
            <a:spLocks noGrp="1" noChangeArrowheads="1"/>
          </p:cNvSpPr>
          <p:nvPr>
            <p:ph type="sldNum" sz="quarter" idx="12"/>
          </p:nvPr>
        </p:nvSpPr>
        <p:spPr>
          <a:ln/>
        </p:spPr>
        <p:txBody>
          <a:bodyPr/>
          <a:lstStyle>
            <a:lvl1pPr>
              <a:defRPr/>
            </a:lvl1pPr>
          </a:lstStyle>
          <a:p>
            <a:fld id="{BD11AEA3-4361-4348-AD6C-FBEF0C0D1C64}" type="slidenum">
              <a:rPr lang="zh-CN" altLang="en-US"/>
              <a:pPr/>
              <a:t>‹#›</a:t>
            </a:fld>
            <a:endParaRPr lang="zh-CN" altLang="en-US"/>
          </a:p>
        </p:txBody>
      </p:sp>
    </p:spTree>
    <p:extLst>
      <p:ext uri="{BB962C8B-B14F-4D97-AF65-F5344CB8AC3E}">
        <p14:creationId xmlns:p14="http://schemas.microsoft.com/office/powerpoint/2010/main" val="12563455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320839A5-BF36-3B4D-96F8-FA949966ED72}"/>
              </a:ext>
            </a:extLst>
          </p:cNvPr>
          <p:cNvSpPr>
            <a:spLocks noGrp="1" noChangeArrowheads="1"/>
          </p:cNvSpPr>
          <p:nvPr>
            <p:ph type="dt" sz="half" idx="10"/>
          </p:nvPr>
        </p:nvSpPr>
        <p:spPr>
          <a:ln/>
        </p:spPr>
        <p:txBody>
          <a:bodyPr/>
          <a:lstStyle>
            <a:lvl1pPr>
              <a:defRPr/>
            </a:lvl1pPr>
          </a:lstStyle>
          <a:p>
            <a:pPr>
              <a:defRPr/>
            </a:pPr>
            <a:fld id="{72CE229D-C0DB-544B-BE5B-B50154EDAF77}" type="datetime1">
              <a:rPr lang="en-US" altLang="zh-CN" smtClean="0"/>
              <a:t>3/2/23</a:t>
            </a:fld>
            <a:endParaRPr lang="zh-CN" altLang="en-US"/>
          </a:p>
        </p:txBody>
      </p:sp>
      <p:sp>
        <p:nvSpPr>
          <p:cNvPr id="5" name="页脚占位符 3">
            <a:extLst>
              <a:ext uri="{FF2B5EF4-FFF2-40B4-BE49-F238E27FC236}">
                <a16:creationId xmlns:a16="http://schemas.microsoft.com/office/drawing/2014/main" id="{9D641754-3E4B-0146-8243-3696A4730FD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50B3EB3B-7BEE-1E42-8862-D4139A3E4805}"/>
              </a:ext>
            </a:extLst>
          </p:cNvPr>
          <p:cNvSpPr>
            <a:spLocks noGrp="1" noChangeArrowheads="1"/>
          </p:cNvSpPr>
          <p:nvPr>
            <p:ph type="sldNum" sz="quarter" idx="12"/>
          </p:nvPr>
        </p:nvSpPr>
        <p:spPr>
          <a:ln/>
        </p:spPr>
        <p:txBody>
          <a:bodyPr/>
          <a:lstStyle>
            <a:lvl1pPr>
              <a:defRPr/>
            </a:lvl1pPr>
          </a:lstStyle>
          <a:p>
            <a:fld id="{FDD79E03-43E7-C643-B12C-B8A5F159406B}" type="slidenum">
              <a:rPr lang="zh-CN" altLang="en-US"/>
              <a:pPr/>
              <a:t>‹#›</a:t>
            </a:fld>
            <a:endParaRPr lang="zh-CN" altLang="en-US"/>
          </a:p>
        </p:txBody>
      </p:sp>
    </p:spTree>
    <p:extLst>
      <p:ext uri="{BB962C8B-B14F-4D97-AF65-F5344CB8AC3E}">
        <p14:creationId xmlns:p14="http://schemas.microsoft.com/office/powerpoint/2010/main" val="28899498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2">
            <a:extLst>
              <a:ext uri="{FF2B5EF4-FFF2-40B4-BE49-F238E27FC236}">
                <a16:creationId xmlns:a16="http://schemas.microsoft.com/office/drawing/2014/main" id="{118EB4F2-8728-6E4D-82E0-FD5CAAE8C125}"/>
              </a:ext>
            </a:extLst>
          </p:cNvPr>
          <p:cNvSpPr>
            <a:spLocks noGrp="1" noChangeArrowheads="1"/>
          </p:cNvSpPr>
          <p:nvPr>
            <p:ph type="dt" sz="half" idx="10"/>
          </p:nvPr>
        </p:nvSpPr>
        <p:spPr>
          <a:ln/>
        </p:spPr>
        <p:txBody>
          <a:bodyPr/>
          <a:lstStyle>
            <a:lvl1pPr>
              <a:defRPr/>
            </a:lvl1pPr>
          </a:lstStyle>
          <a:p>
            <a:pPr>
              <a:defRPr/>
            </a:pPr>
            <a:fld id="{85561BF6-9F7D-0D4B-9E09-AA620CD9EB48}" type="datetime1">
              <a:rPr lang="en-US" altLang="zh-CN" smtClean="0"/>
              <a:t>3/2/23</a:t>
            </a:fld>
            <a:endParaRPr lang="zh-CN" altLang="en-US"/>
          </a:p>
        </p:txBody>
      </p:sp>
      <p:sp>
        <p:nvSpPr>
          <p:cNvPr id="5" name="页脚占位符 3">
            <a:extLst>
              <a:ext uri="{FF2B5EF4-FFF2-40B4-BE49-F238E27FC236}">
                <a16:creationId xmlns:a16="http://schemas.microsoft.com/office/drawing/2014/main" id="{108FAEAF-B715-4248-992C-9852ABC6D08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4">
            <a:extLst>
              <a:ext uri="{FF2B5EF4-FFF2-40B4-BE49-F238E27FC236}">
                <a16:creationId xmlns:a16="http://schemas.microsoft.com/office/drawing/2014/main" id="{248B603A-7B61-CC4A-A112-8EAF9C030AB0}"/>
              </a:ext>
            </a:extLst>
          </p:cNvPr>
          <p:cNvSpPr>
            <a:spLocks noGrp="1" noChangeArrowheads="1"/>
          </p:cNvSpPr>
          <p:nvPr>
            <p:ph type="sldNum" sz="quarter" idx="12"/>
          </p:nvPr>
        </p:nvSpPr>
        <p:spPr>
          <a:ln/>
        </p:spPr>
        <p:txBody>
          <a:bodyPr/>
          <a:lstStyle>
            <a:lvl1pPr>
              <a:defRPr/>
            </a:lvl1pPr>
          </a:lstStyle>
          <a:p>
            <a:fld id="{C93A7075-4477-DF45-BA2A-1877F6F52904}" type="slidenum">
              <a:rPr lang="zh-CN" altLang="en-US"/>
              <a:pPr/>
              <a:t>‹#›</a:t>
            </a:fld>
            <a:endParaRPr lang="zh-CN" altLang="en-US"/>
          </a:p>
        </p:txBody>
      </p:sp>
    </p:spTree>
    <p:extLst>
      <p:ext uri="{BB962C8B-B14F-4D97-AF65-F5344CB8AC3E}">
        <p14:creationId xmlns:p14="http://schemas.microsoft.com/office/powerpoint/2010/main" val="38084995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1">
            <a:extLst>
              <a:ext uri="{FF2B5EF4-FFF2-40B4-BE49-F238E27FC236}">
                <a16:creationId xmlns:a16="http://schemas.microsoft.com/office/drawing/2014/main" id="{B9E83EE6-27E6-304B-9034-CD1A69C38AA3}"/>
              </a:ext>
            </a:extLst>
          </p:cNvPr>
          <p:cNvSpPr>
            <a:spLocks noGrp="1" noChangeArrowheads="1"/>
          </p:cNvSpPr>
          <p:nvPr>
            <p:ph type="dt" sz="half" idx="10"/>
          </p:nvPr>
        </p:nvSpPr>
        <p:spPr>
          <a:ln/>
        </p:spPr>
        <p:txBody>
          <a:bodyPr/>
          <a:lstStyle>
            <a:lvl1pPr>
              <a:defRPr/>
            </a:lvl1pPr>
          </a:lstStyle>
          <a:p>
            <a:pPr>
              <a:defRPr/>
            </a:pPr>
            <a:fld id="{640678C5-E45C-E447-B16D-3F6287AFEE97}" type="datetime1">
              <a:rPr lang="en-US" altLang="zh-CN" smtClean="0"/>
              <a:t>3/2/23</a:t>
            </a:fld>
            <a:endParaRPr lang="zh-CN" altLang="en-US"/>
          </a:p>
        </p:txBody>
      </p:sp>
      <p:sp>
        <p:nvSpPr>
          <p:cNvPr id="5" name="页脚占位符 2">
            <a:extLst>
              <a:ext uri="{FF2B5EF4-FFF2-40B4-BE49-F238E27FC236}">
                <a16:creationId xmlns:a16="http://schemas.microsoft.com/office/drawing/2014/main" id="{C4290305-C625-9B45-AE8D-9BF0D9B67F2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54513A9C-D024-1F49-BCA7-1EE83FE0A645}"/>
              </a:ext>
            </a:extLst>
          </p:cNvPr>
          <p:cNvSpPr>
            <a:spLocks noGrp="1" noChangeArrowheads="1"/>
          </p:cNvSpPr>
          <p:nvPr>
            <p:ph type="sldNum" sz="quarter" idx="12"/>
          </p:nvPr>
        </p:nvSpPr>
        <p:spPr>
          <a:ln/>
        </p:spPr>
        <p:txBody>
          <a:bodyPr/>
          <a:lstStyle>
            <a:lvl1pPr>
              <a:defRPr/>
            </a:lvl1pPr>
          </a:lstStyle>
          <a:p>
            <a:fld id="{0B4513A7-FA35-EC43-926A-68A927A14379}" type="slidenum">
              <a:rPr lang="zh-CN" altLang="en-US"/>
              <a:pPr/>
              <a:t>‹#›</a:t>
            </a:fld>
            <a:endParaRPr lang="zh-CN" altLang="en-US"/>
          </a:p>
        </p:txBody>
      </p:sp>
    </p:spTree>
    <p:extLst>
      <p:ext uri="{BB962C8B-B14F-4D97-AF65-F5344CB8AC3E}">
        <p14:creationId xmlns:p14="http://schemas.microsoft.com/office/powerpoint/2010/main" val="27551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1C7FDB-2FDA-C892-EA80-5BC38C88F4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2000" cy="6858001"/>
          </a:xfrm>
          <a:prstGeom prst="rect">
            <a:avLst/>
          </a:prstGeom>
        </p:spPr>
      </p:pic>
      <p:sp>
        <p:nvSpPr>
          <p:cNvPr id="2" name="日期占位符 3">
            <a:extLst>
              <a:ext uri="{FF2B5EF4-FFF2-40B4-BE49-F238E27FC236}">
                <a16:creationId xmlns:a16="http://schemas.microsoft.com/office/drawing/2014/main" id="{388FBE7C-31CC-AD4F-98C2-739F16B20B5A}"/>
              </a:ext>
            </a:extLst>
          </p:cNvPr>
          <p:cNvSpPr>
            <a:spLocks noGrp="1" noChangeArrowheads="1"/>
          </p:cNvSpPr>
          <p:nvPr>
            <p:ph type="dt" sz="half" idx="10"/>
          </p:nvPr>
        </p:nvSpPr>
        <p:spPr>
          <a:ln/>
        </p:spPr>
        <p:txBody>
          <a:bodyPr/>
          <a:lstStyle>
            <a:lvl1pPr>
              <a:defRPr/>
            </a:lvl1pPr>
          </a:lstStyle>
          <a:p>
            <a:pPr>
              <a:defRPr/>
            </a:pPr>
            <a:fld id="{4D38165D-90BA-354E-92A2-D9ABE7B2BA38}" type="datetime1">
              <a:rPr lang="en-US" altLang="zh-CN" smtClean="0"/>
              <a:t>3/2/23</a:t>
            </a:fld>
            <a:endParaRPr lang="zh-CN" altLang="en-US"/>
          </a:p>
        </p:txBody>
      </p:sp>
      <p:sp>
        <p:nvSpPr>
          <p:cNvPr id="3" name="页脚占位符 4">
            <a:extLst>
              <a:ext uri="{FF2B5EF4-FFF2-40B4-BE49-F238E27FC236}">
                <a16:creationId xmlns:a16="http://schemas.microsoft.com/office/drawing/2014/main" id="{1795CD90-74D2-6D42-A8B7-C8D956E61FF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a:extLst>
              <a:ext uri="{FF2B5EF4-FFF2-40B4-BE49-F238E27FC236}">
                <a16:creationId xmlns:a16="http://schemas.microsoft.com/office/drawing/2014/main" id="{BC58CF0E-870C-9947-9DBD-0DFD75AB7443}"/>
              </a:ext>
            </a:extLst>
          </p:cNvPr>
          <p:cNvSpPr>
            <a:spLocks noGrp="1" noChangeArrowheads="1"/>
          </p:cNvSpPr>
          <p:nvPr>
            <p:ph type="sldNum" sz="quarter" idx="12"/>
          </p:nvPr>
        </p:nvSpPr>
        <p:spPr>
          <a:ln/>
        </p:spPr>
        <p:txBody>
          <a:bodyPr/>
          <a:lstStyle>
            <a:lvl1pPr>
              <a:defRPr/>
            </a:lvl1pPr>
          </a:lstStyle>
          <a:p>
            <a:fld id="{465717F2-DE62-A445-9F03-50055757659A}" type="slidenum">
              <a:rPr lang="zh-CN" altLang="en-US"/>
              <a:pPr/>
              <a:t>‹#›</a:t>
            </a:fld>
            <a:endParaRPr lang="zh-CN" altLang="en-US"/>
          </a:p>
        </p:txBody>
      </p:sp>
    </p:spTree>
    <p:extLst>
      <p:ext uri="{BB962C8B-B14F-4D97-AF65-F5344CB8AC3E}">
        <p14:creationId xmlns:p14="http://schemas.microsoft.com/office/powerpoint/2010/main" val="23006968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7DA5DBAF-4B2B-FA41-B7EB-D000E07DA918}"/>
              </a:ext>
            </a:extLst>
          </p:cNvPr>
          <p:cNvSpPr>
            <a:spLocks noGrp="1" noChangeArrowheads="1"/>
          </p:cNvSpPr>
          <p:nvPr>
            <p:ph type="dt" sz="half" idx="10"/>
          </p:nvPr>
        </p:nvSpPr>
        <p:spPr>
          <a:ln/>
        </p:spPr>
        <p:txBody>
          <a:bodyPr/>
          <a:lstStyle>
            <a:lvl1pPr>
              <a:defRPr/>
            </a:lvl1pPr>
          </a:lstStyle>
          <a:p>
            <a:pPr>
              <a:defRPr/>
            </a:pPr>
            <a:fld id="{317494CF-264C-6541-AB1D-57E0774F308B}" type="datetime1">
              <a:rPr lang="en-US" altLang="zh-CN" smtClean="0"/>
              <a:t>3/2/23</a:t>
            </a:fld>
            <a:endParaRPr lang="zh-CN" altLang="en-US"/>
          </a:p>
        </p:txBody>
      </p:sp>
      <p:sp>
        <p:nvSpPr>
          <p:cNvPr id="5" name="页脚占位符 2">
            <a:extLst>
              <a:ext uri="{FF2B5EF4-FFF2-40B4-BE49-F238E27FC236}">
                <a16:creationId xmlns:a16="http://schemas.microsoft.com/office/drawing/2014/main" id="{A676E9FC-500F-4F4D-93CE-467E6F01962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D9FD63A8-5111-034F-B879-EC06875CBE20}"/>
              </a:ext>
            </a:extLst>
          </p:cNvPr>
          <p:cNvSpPr>
            <a:spLocks noGrp="1" noChangeArrowheads="1"/>
          </p:cNvSpPr>
          <p:nvPr>
            <p:ph type="sldNum" sz="quarter" idx="12"/>
          </p:nvPr>
        </p:nvSpPr>
        <p:spPr>
          <a:ln/>
        </p:spPr>
        <p:txBody>
          <a:bodyPr/>
          <a:lstStyle>
            <a:lvl1pPr>
              <a:defRPr/>
            </a:lvl1pPr>
          </a:lstStyle>
          <a:p>
            <a:fld id="{D9C8D41C-C3D4-B345-B5A9-0BDE241F22EA}" type="slidenum">
              <a:rPr lang="zh-CN" altLang="en-US"/>
              <a:pPr/>
              <a:t>‹#›</a:t>
            </a:fld>
            <a:endParaRPr lang="zh-CN" altLang="en-US"/>
          </a:p>
        </p:txBody>
      </p:sp>
    </p:spTree>
    <p:extLst>
      <p:ext uri="{BB962C8B-B14F-4D97-AF65-F5344CB8AC3E}">
        <p14:creationId xmlns:p14="http://schemas.microsoft.com/office/powerpoint/2010/main" val="28592843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1">
            <a:extLst>
              <a:ext uri="{FF2B5EF4-FFF2-40B4-BE49-F238E27FC236}">
                <a16:creationId xmlns:a16="http://schemas.microsoft.com/office/drawing/2014/main" id="{B7513F04-53BB-DE4A-82D0-A8B422F7B86F}"/>
              </a:ext>
            </a:extLst>
          </p:cNvPr>
          <p:cNvSpPr>
            <a:spLocks noGrp="1" noChangeArrowheads="1"/>
          </p:cNvSpPr>
          <p:nvPr>
            <p:ph type="dt" sz="half" idx="10"/>
          </p:nvPr>
        </p:nvSpPr>
        <p:spPr>
          <a:ln/>
        </p:spPr>
        <p:txBody>
          <a:bodyPr/>
          <a:lstStyle>
            <a:lvl1pPr>
              <a:defRPr/>
            </a:lvl1pPr>
          </a:lstStyle>
          <a:p>
            <a:pPr>
              <a:defRPr/>
            </a:pPr>
            <a:fld id="{15A7121B-BAA1-FE4F-A4A5-63E46F1B7EB3}" type="datetime1">
              <a:rPr lang="en-US" altLang="zh-CN" smtClean="0"/>
              <a:t>3/2/23</a:t>
            </a:fld>
            <a:endParaRPr lang="zh-CN" altLang="en-US"/>
          </a:p>
        </p:txBody>
      </p:sp>
      <p:sp>
        <p:nvSpPr>
          <p:cNvPr id="5" name="页脚占位符 2">
            <a:extLst>
              <a:ext uri="{FF2B5EF4-FFF2-40B4-BE49-F238E27FC236}">
                <a16:creationId xmlns:a16="http://schemas.microsoft.com/office/drawing/2014/main" id="{EB2EF3B8-DB6E-3F41-9344-3B95213DBAB8}"/>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67FC5E5-B84D-1943-80F7-AED7DE3B825C}"/>
              </a:ext>
            </a:extLst>
          </p:cNvPr>
          <p:cNvSpPr>
            <a:spLocks noGrp="1" noChangeArrowheads="1"/>
          </p:cNvSpPr>
          <p:nvPr>
            <p:ph type="sldNum" sz="quarter" idx="12"/>
          </p:nvPr>
        </p:nvSpPr>
        <p:spPr>
          <a:ln/>
        </p:spPr>
        <p:txBody>
          <a:bodyPr/>
          <a:lstStyle>
            <a:lvl1pPr>
              <a:defRPr/>
            </a:lvl1pPr>
          </a:lstStyle>
          <a:p>
            <a:fld id="{0E06B251-8A4D-A04B-BFD7-848ED45A9AB7}" type="slidenum">
              <a:rPr lang="zh-CN" altLang="en-US"/>
              <a:pPr/>
              <a:t>‹#›</a:t>
            </a:fld>
            <a:endParaRPr lang="zh-CN" altLang="en-US"/>
          </a:p>
        </p:txBody>
      </p:sp>
    </p:spTree>
    <p:extLst>
      <p:ext uri="{BB962C8B-B14F-4D97-AF65-F5344CB8AC3E}">
        <p14:creationId xmlns:p14="http://schemas.microsoft.com/office/powerpoint/2010/main" val="27544971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1">
            <a:extLst>
              <a:ext uri="{FF2B5EF4-FFF2-40B4-BE49-F238E27FC236}">
                <a16:creationId xmlns:a16="http://schemas.microsoft.com/office/drawing/2014/main" id="{A16CA4CA-E62C-8F45-A4AC-C737E5C0A71C}"/>
              </a:ext>
            </a:extLst>
          </p:cNvPr>
          <p:cNvSpPr>
            <a:spLocks noGrp="1" noChangeArrowheads="1"/>
          </p:cNvSpPr>
          <p:nvPr>
            <p:ph type="dt" sz="half" idx="10"/>
          </p:nvPr>
        </p:nvSpPr>
        <p:spPr>
          <a:ln/>
        </p:spPr>
        <p:txBody>
          <a:bodyPr/>
          <a:lstStyle>
            <a:lvl1pPr>
              <a:defRPr/>
            </a:lvl1pPr>
          </a:lstStyle>
          <a:p>
            <a:pPr>
              <a:defRPr/>
            </a:pPr>
            <a:fld id="{DA80225B-005C-D744-B78F-2070FA6C8ABE}" type="datetime1">
              <a:rPr lang="en-US" altLang="zh-CN" smtClean="0"/>
              <a:t>3/2/23</a:t>
            </a:fld>
            <a:endParaRPr lang="zh-CN" altLang="en-US"/>
          </a:p>
        </p:txBody>
      </p:sp>
      <p:sp>
        <p:nvSpPr>
          <p:cNvPr id="6" name="页脚占位符 2">
            <a:extLst>
              <a:ext uri="{FF2B5EF4-FFF2-40B4-BE49-F238E27FC236}">
                <a16:creationId xmlns:a16="http://schemas.microsoft.com/office/drawing/2014/main" id="{40ECE7CB-4C77-4443-8EE2-FACC5CDE46A6}"/>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B8EA6A32-73C4-B148-9A77-C9305EF10C7C}"/>
              </a:ext>
            </a:extLst>
          </p:cNvPr>
          <p:cNvSpPr>
            <a:spLocks noGrp="1" noChangeArrowheads="1"/>
          </p:cNvSpPr>
          <p:nvPr>
            <p:ph type="sldNum" sz="quarter" idx="12"/>
          </p:nvPr>
        </p:nvSpPr>
        <p:spPr>
          <a:ln/>
        </p:spPr>
        <p:txBody>
          <a:bodyPr/>
          <a:lstStyle>
            <a:lvl1pPr>
              <a:defRPr/>
            </a:lvl1pPr>
          </a:lstStyle>
          <a:p>
            <a:fld id="{A28EDDA4-C9D8-604A-AC71-38AFFB71A38E}" type="slidenum">
              <a:rPr lang="zh-CN" altLang="en-US"/>
              <a:pPr/>
              <a:t>‹#›</a:t>
            </a:fld>
            <a:endParaRPr lang="zh-CN" altLang="en-US"/>
          </a:p>
        </p:txBody>
      </p:sp>
    </p:spTree>
    <p:extLst>
      <p:ext uri="{BB962C8B-B14F-4D97-AF65-F5344CB8AC3E}">
        <p14:creationId xmlns:p14="http://schemas.microsoft.com/office/powerpoint/2010/main" val="83894665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1">
            <a:extLst>
              <a:ext uri="{FF2B5EF4-FFF2-40B4-BE49-F238E27FC236}">
                <a16:creationId xmlns:a16="http://schemas.microsoft.com/office/drawing/2014/main" id="{2438E07B-B7F4-7640-801F-CABE1A303233}"/>
              </a:ext>
            </a:extLst>
          </p:cNvPr>
          <p:cNvSpPr>
            <a:spLocks noGrp="1" noChangeArrowheads="1"/>
          </p:cNvSpPr>
          <p:nvPr>
            <p:ph type="dt" sz="half" idx="10"/>
          </p:nvPr>
        </p:nvSpPr>
        <p:spPr>
          <a:ln/>
        </p:spPr>
        <p:txBody>
          <a:bodyPr/>
          <a:lstStyle>
            <a:lvl1pPr>
              <a:defRPr/>
            </a:lvl1pPr>
          </a:lstStyle>
          <a:p>
            <a:pPr>
              <a:defRPr/>
            </a:pPr>
            <a:fld id="{500284D7-4D0D-694D-9396-AA66FD757779}" type="datetime1">
              <a:rPr lang="en-US" altLang="zh-CN" smtClean="0"/>
              <a:t>3/2/23</a:t>
            </a:fld>
            <a:endParaRPr lang="zh-CN" altLang="en-US"/>
          </a:p>
        </p:txBody>
      </p:sp>
      <p:sp>
        <p:nvSpPr>
          <p:cNvPr id="8" name="页脚占位符 2">
            <a:extLst>
              <a:ext uri="{FF2B5EF4-FFF2-40B4-BE49-F238E27FC236}">
                <a16:creationId xmlns:a16="http://schemas.microsoft.com/office/drawing/2014/main" id="{96D1C29B-3F55-444E-88AB-E19AAB0ACCA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3">
            <a:extLst>
              <a:ext uri="{FF2B5EF4-FFF2-40B4-BE49-F238E27FC236}">
                <a16:creationId xmlns:a16="http://schemas.microsoft.com/office/drawing/2014/main" id="{CFA80D5E-5961-D647-87A0-C81BC0236898}"/>
              </a:ext>
            </a:extLst>
          </p:cNvPr>
          <p:cNvSpPr>
            <a:spLocks noGrp="1" noChangeArrowheads="1"/>
          </p:cNvSpPr>
          <p:nvPr>
            <p:ph type="sldNum" sz="quarter" idx="12"/>
          </p:nvPr>
        </p:nvSpPr>
        <p:spPr>
          <a:ln/>
        </p:spPr>
        <p:txBody>
          <a:bodyPr/>
          <a:lstStyle>
            <a:lvl1pPr>
              <a:defRPr/>
            </a:lvl1pPr>
          </a:lstStyle>
          <a:p>
            <a:fld id="{51F1BB10-3AEF-2845-9C0A-63595EEB50FF}" type="slidenum">
              <a:rPr lang="zh-CN" altLang="en-US"/>
              <a:pPr/>
              <a:t>‹#›</a:t>
            </a:fld>
            <a:endParaRPr lang="zh-CN" altLang="en-US"/>
          </a:p>
        </p:txBody>
      </p:sp>
    </p:spTree>
    <p:extLst>
      <p:ext uri="{BB962C8B-B14F-4D97-AF65-F5344CB8AC3E}">
        <p14:creationId xmlns:p14="http://schemas.microsoft.com/office/powerpoint/2010/main" val="11375372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1">
            <a:extLst>
              <a:ext uri="{FF2B5EF4-FFF2-40B4-BE49-F238E27FC236}">
                <a16:creationId xmlns:a16="http://schemas.microsoft.com/office/drawing/2014/main" id="{6C1C3945-B987-8C45-8738-1EECC9A698E9}"/>
              </a:ext>
            </a:extLst>
          </p:cNvPr>
          <p:cNvSpPr>
            <a:spLocks noGrp="1" noChangeArrowheads="1"/>
          </p:cNvSpPr>
          <p:nvPr>
            <p:ph type="dt" sz="half" idx="10"/>
          </p:nvPr>
        </p:nvSpPr>
        <p:spPr>
          <a:ln/>
        </p:spPr>
        <p:txBody>
          <a:bodyPr/>
          <a:lstStyle>
            <a:lvl1pPr>
              <a:defRPr/>
            </a:lvl1pPr>
          </a:lstStyle>
          <a:p>
            <a:pPr>
              <a:defRPr/>
            </a:pPr>
            <a:fld id="{BC417756-586D-E84B-9CE3-8DF80DDBF296}" type="datetime1">
              <a:rPr lang="en-US" altLang="zh-CN" smtClean="0"/>
              <a:t>3/2/23</a:t>
            </a:fld>
            <a:endParaRPr lang="zh-CN" altLang="en-US"/>
          </a:p>
        </p:txBody>
      </p:sp>
      <p:sp>
        <p:nvSpPr>
          <p:cNvPr id="4" name="页脚占位符 2">
            <a:extLst>
              <a:ext uri="{FF2B5EF4-FFF2-40B4-BE49-F238E27FC236}">
                <a16:creationId xmlns:a16="http://schemas.microsoft.com/office/drawing/2014/main" id="{BE459432-59CA-A14A-9669-4E369498238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89132870-D176-2743-9A23-C0D4254E4EF6}"/>
              </a:ext>
            </a:extLst>
          </p:cNvPr>
          <p:cNvSpPr>
            <a:spLocks noGrp="1" noChangeArrowheads="1"/>
          </p:cNvSpPr>
          <p:nvPr>
            <p:ph type="sldNum" sz="quarter" idx="12"/>
          </p:nvPr>
        </p:nvSpPr>
        <p:spPr>
          <a:ln/>
        </p:spPr>
        <p:txBody>
          <a:bodyPr/>
          <a:lstStyle>
            <a:lvl1pPr>
              <a:defRPr/>
            </a:lvl1pPr>
          </a:lstStyle>
          <a:p>
            <a:fld id="{ADBED793-AE94-F24C-83AD-239CA033AF47}" type="slidenum">
              <a:rPr lang="zh-CN" altLang="en-US"/>
              <a:pPr/>
              <a:t>‹#›</a:t>
            </a:fld>
            <a:endParaRPr lang="zh-CN" altLang="en-US"/>
          </a:p>
        </p:txBody>
      </p:sp>
    </p:spTree>
    <p:extLst>
      <p:ext uri="{BB962C8B-B14F-4D97-AF65-F5344CB8AC3E}">
        <p14:creationId xmlns:p14="http://schemas.microsoft.com/office/powerpoint/2010/main" val="27581134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2E72A44-8A8D-444D-A138-3D0733883ECA}"/>
              </a:ext>
            </a:extLst>
          </p:cNvPr>
          <p:cNvSpPr>
            <a:spLocks noGrp="1" noChangeArrowheads="1"/>
          </p:cNvSpPr>
          <p:nvPr>
            <p:ph type="dt" sz="half" idx="10"/>
          </p:nvPr>
        </p:nvSpPr>
        <p:spPr>
          <a:ln/>
        </p:spPr>
        <p:txBody>
          <a:bodyPr/>
          <a:lstStyle>
            <a:lvl1pPr>
              <a:defRPr/>
            </a:lvl1pPr>
          </a:lstStyle>
          <a:p>
            <a:pPr>
              <a:defRPr/>
            </a:pPr>
            <a:fld id="{88D6B8E5-12AE-1C4C-B0DD-455B4F32BAA6}" type="datetime1">
              <a:rPr lang="en-US" altLang="zh-CN" smtClean="0"/>
              <a:t>3/2/23</a:t>
            </a:fld>
            <a:endParaRPr lang="zh-CN" altLang="en-US"/>
          </a:p>
        </p:txBody>
      </p:sp>
      <p:sp>
        <p:nvSpPr>
          <p:cNvPr id="3" name="页脚占位符 2">
            <a:extLst>
              <a:ext uri="{FF2B5EF4-FFF2-40B4-BE49-F238E27FC236}">
                <a16:creationId xmlns:a16="http://schemas.microsoft.com/office/drawing/2014/main" id="{185ADAC1-1815-2C45-9889-4AE10F120D55}"/>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3">
            <a:extLst>
              <a:ext uri="{FF2B5EF4-FFF2-40B4-BE49-F238E27FC236}">
                <a16:creationId xmlns:a16="http://schemas.microsoft.com/office/drawing/2014/main" id="{328CDDAA-FD05-FA43-A06B-0215412BEF27}"/>
              </a:ext>
            </a:extLst>
          </p:cNvPr>
          <p:cNvSpPr>
            <a:spLocks noGrp="1" noChangeArrowheads="1"/>
          </p:cNvSpPr>
          <p:nvPr>
            <p:ph type="sldNum" sz="quarter" idx="12"/>
          </p:nvPr>
        </p:nvSpPr>
        <p:spPr>
          <a:ln/>
        </p:spPr>
        <p:txBody>
          <a:bodyPr/>
          <a:lstStyle>
            <a:lvl1pPr>
              <a:defRPr/>
            </a:lvl1pPr>
          </a:lstStyle>
          <a:p>
            <a:fld id="{239E93C3-39D6-8949-B9DD-3A37464483A8}" type="slidenum">
              <a:rPr lang="zh-CN" altLang="en-US"/>
              <a:pPr/>
              <a:t>‹#›</a:t>
            </a:fld>
            <a:endParaRPr lang="zh-CN" altLang="en-US"/>
          </a:p>
        </p:txBody>
      </p:sp>
    </p:spTree>
    <p:extLst>
      <p:ext uri="{BB962C8B-B14F-4D97-AF65-F5344CB8AC3E}">
        <p14:creationId xmlns:p14="http://schemas.microsoft.com/office/powerpoint/2010/main" val="417836543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2A3F09D-E859-0E44-B116-5B2AD4C6EB5A}"/>
              </a:ext>
            </a:extLst>
          </p:cNvPr>
          <p:cNvSpPr>
            <a:spLocks noGrp="1" noChangeArrowheads="1"/>
          </p:cNvSpPr>
          <p:nvPr>
            <p:ph type="dt" sz="half" idx="10"/>
          </p:nvPr>
        </p:nvSpPr>
        <p:spPr>
          <a:ln/>
        </p:spPr>
        <p:txBody>
          <a:bodyPr/>
          <a:lstStyle>
            <a:lvl1pPr>
              <a:defRPr/>
            </a:lvl1pPr>
          </a:lstStyle>
          <a:p>
            <a:pPr>
              <a:defRPr/>
            </a:pPr>
            <a:fld id="{0B1F136D-F8CA-7848-8B3E-FBCED5A96E7B}" type="datetime1">
              <a:rPr lang="en-US" altLang="zh-CN" smtClean="0"/>
              <a:t>3/2/23</a:t>
            </a:fld>
            <a:endParaRPr lang="zh-CN" altLang="en-US"/>
          </a:p>
        </p:txBody>
      </p:sp>
      <p:sp>
        <p:nvSpPr>
          <p:cNvPr id="6" name="页脚占位符 2">
            <a:extLst>
              <a:ext uri="{FF2B5EF4-FFF2-40B4-BE49-F238E27FC236}">
                <a16:creationId xmlns:a16="http://schemas.microsoft.com/office/drawing/2014/main" id="{E3C12474-71E2-4B4E-A786-205A3AB61C7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6ED46336-090A-1149-A5D2-3DD7BF59E902}"/>
              </a:ext>
            </a:extLst>
          </p:cNvPr>
          <p:cNvSpPr>
            <a:spLocks noGrp="1" noChangeArrowheads="1"/>
          </p:cNvSpPr>
          <p:nvPr>
            <p:ph type="sldNum" sz="quarter" idx="12"/>
          </p:nvPr>
        </p:nvSpPr>
        <p:spPr>
          <a:ln/>
        </p:spPr>
        <p:txBody>
          <a:bodyPr/>
          <a:lstStyle>
            <a:lvl1pPr>
              <a:defRPr/>
            </a:lvl1pPr>
          </a:lstStyle>
          <a:p>
            <a:fld id="{BBE9DC21-C7A6-3549-972A-1CA66D4D7EBC}" type="slidenum">
              <a:rPr lang="zh-CN" altLang="en-US"/>
              <a:pPr/>
              <a:t>‹#›</a:t>
            </a:fld>
            <a:endParaRPr lang="zh-CN" altLang="en-US"/>
          </a:p>
        </p:txBody>
      </p:sp>
    </p:spTree>
    <p:extLst>
      <p:ext uri="{BB962C8B-B14F-4D97-AF65-F5344CB8AC3E}">
        <p14:creationId xmlns:p14="http://schemas.microsoft.com/office/powerpoint/2010/main" val="369821668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1">
            <a:extLst>
              <a:ext uri="{FF2B5EF4-FFF2-40B4-BE49-F238E27FC236}">
                <a16:creationId xmlns:a16="http://schemas.microsoft.com/office/drawing/2014/main" id="{348CCA13-F9C4-FA41-A7B6-ECEFAA570B37}"/>
              </a:ext>
            </a:extLst>
          </p:cNvPr>
          <p:cNvSpPr>
            <a:spLocks noGrp="1" noChangeArrowheads="1"/>
          </p:cNvSpPr>
          <p:nvPr>
            <p:ph type="dt" sz="half" idx="10"/>
          </p:nvPr>
        </p:nvSpPr>
        <p:spPr>
          <a:ln/>
        </p:spPr>
        <p:txBody>
          <a:bodyPr/>
          <a:lstStyle>
            <a:lvl1pPr>
              <a:defRPr/>
            </a:lvl1pPr>
          </a:lstStyle>
          <a:p>
            <a:pPr>
              <a:defRPr/>
            </a:pPr>
            <a:fld id="{FBC6E2BD-4CEE-8A48-8488-0E0BDA8AB426}" type="datetime1">
              <a:rPr lang="en-US" altLang="zh-CN" smtClean="0"/>
              <a:t>3/2/23</a:t>
            </a:fld>
            <a:endParaRPr lang="zh-CN" altLang="en-US"/>
          </a:p>
        </p:txBody>
      </p:sp>
      <p:sp>
        <p:nvSpPr>
          <p:cNvPr id="6" name="页脚占位符 2">
            <a:extLst>
              <a:ext uri="{FF2B5EF4-FFF2-40B4-BE49-F238E27FC236}">
                <a16:creationId xmlns:a16="http://schemas.microsoft.com/office/drawing/2014/main" id="{3FFBBC62-D54F-9F49-ADF9-DBE0C517853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3">
            <a:extLst>
              <a:ext uri="{FF2B5EF4-FFF2-40B4-BE49-F238E27FC236}">
                <a16:creationId xmlns:a16="http://schemas.microsoft.com/office/drawing/2014/main" id="{3A900357-1292-E749-9C6F-D2AB38D7F8F4}"/>
              </a:ext>
            </a:extLst>
          </p:cNvPr>
          <p:cNvSpPr>
            <a:spLocks noGrp="1" noChangeArrowheads="1"/>
          </p:cNvSpPr>
          <p:nvPr>
            <p:ph type="sldNum" sz="quarter" idx="12"/>
          </p:nvPr>
        </p:nvSpPr>
        <p:spPr>
          <a:ln/>
        </p:spPr>
        <p:txBody>
          <a:bodyPr/>
          <a:lstStyle>
            <a:lvl1pPr>
              <a:defRPr/>
            </a:lvl1pPr>
          </a:lstStyle>
          <a:p>
            <a:fld id="{7E591506-34F3-B046-82E1-00B0CB69ADD7}" type="slidenum">
              <a:rPr lang="zh-CN" altLang="en-US"/>
              <a:pPr/>
              <a:t>‹#›</a:t>
            </a:fld>
            <a:endParaRPr lang="zh-CN" altLang="en-US"/>
          </a:p>
        </p:txBody>
      </p:sp>
    </p:spTree>
    <p:extLst>
      <p:ext uri="{BB962C8B-B14F-4D97-AF65-F5344CB8AC3E}">
        <p14:creationId xmlns:p14="http://schemas.microsoft.com/office/powerpoint/2010/main" val="337569501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61ADF084-840D-6746-9DD8-01577FD13FD3}"/>
              </a:ext>
            </a:extLst>
          </p:cNvPr>
          <p:cNvSpPr>
            <a:spLocks noGrp="1" noChangeArrowheads="1"/>
          </p:cNvSpPr>
          <p:nvPr>
            <p:ph type="dt" sz="half" idx="10"/>
          </p:nvPr>
        </p:nvSpPr>
        <p:spPr>
          <a:ln/>
        </p:spPr>
        <p:txBody>
          <a:bodyPr/>
          <a:lstStyle>
            <a:lvl1pPr>
              <a:defRPr/>
            </a:lvl1pPr>
          </a:lstStyle>
          <a:p>
            <a:pPr>
              <a:defRPr/>
            </a:pPr>
            <a:fld id="{4C1F2620-1865-5446-8312-58675EB60E39}" type="datetime1">
              <a:rPr lang="en-US" altLang="zh-CN" smtClean="0"/>
              <a:t>3/2/23</a:t>
            </a:fld>
            <a:endParaRPr lang="zh-CN" altLang="en-US"/>
          </a:p>
        </p:txBody>
      </p:sp>
      <p:sp>
        <p:nvSpPr>
          <p:cNvPr id="5" name="页脚占位符 2">
            <a:extLst>
              <a:ext uri="{FF2B5EF4-FFF2-40B4-BE49-F238E27FC236}">
                <a16:creationId xmlns:a16="http://schemas.microsoft.com/office/drawing/2014/main" id="{2DD3DF45-8680-EA4F-BA89-EA7F26930B6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78BEBA83-EE1E-7845-8E8F-2BAA7E07E446}"/>
              </a:ext>
            </a:extLst>
          </p:cNvPr>
          <p:cNvSpPr>
            <a:spLocks noGrp="1" noChangeArrowheads="1"/>
          </p:cNvSpPr>
          <p:nvPr>
            <p:ph type="sldNum" sz="quarter" idx="12"/>
          </p:nvPr>
        </p:nvSpPr>
        <p:spPr>
          <a:ln/>
        </p:spPr>
        <p:txBody>
          <a:bodyPr/>
          <a:lstStyle>
            <a:lvl1pPr>
              <a:defRPr/>
            </a:lvl1pPr>
          </a:lstStyle>
          <a:p>
            <a:fld id="{5BCA6DA6-0486-F643-8E6E-066CF6F885EB}" type="slidenum">
              <a:rPr lang="zh-CN" altLang="en-US"/>
              <a:pPr/>
              <a:t>‹#›</a:t>
            </a:fld>
            <a:endParaRPr lang="zh-CN" altLang="en-US"/>
          </a:p>
        </p:txBody>
      </p:sp>
    </p:spTree>
    <p:extLst>
      <p:ext uri="{BB962C8B-B14F-4D97-AF65-F5344CB8AC3E}">
        <p14:creationId xmlns:p14="http://schemas.microsoft.com/office/powerpoint/2010/main" val="25827045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1">
            <a:extLst>
              <a:ext uri="{FF2B5EF4-FFF2-40B4-BE49-F238E27FC236}">
                <a16:creationId xmlns:a16="http://schemas.microsoft.com/office/drawing/2014/main" id="{D3FB13A8-90DA-A647-82A2-6D85B7FB3FAD}"/>
              </a:ext>
            </a:extLst>
          </p:cNvPr>
          <p:cNvSpPr>
            <a:spLocks noGrp="1" noChangeArrowheads="1"/>
          </p:cNvSpPr>
          <p:nvPr>
            <p:ph type="dt" sz="half" idx="10"/>
          </p:nvPr>
        </p:nvSpPr>
        <p:spPr>
          <a:ln/>
        </p:spPr>
        <p:txBody>
          <a:bodyPr/>
          <a:lstStyle>
            <a:lvl1pPr>
              <a:defRPr/>
            </a:lvl1pPr>
          </a:lstStyle>
          <a:p>
            <a:pPr>
              <a:defRPr/>
            </a:pPr>
            <a:fld id="{A12F294C-82AD-1C46-B9A5-D3B54440D8F4}" type="datetime1">
              <a:rPr lang="en-US" altLang="zh-CN" smtClean="0"/>
              <a:t>3/2/23</a:t>
            </a:fld>
            <a:endParaRPr lang="zh-CN" altLang="en-US"/>
          </a:p>
        </p:txBody>
      </p:sp>
      <p:sp>
        <p:nvSpPr>
          <p:cNvPr id="5" name="页脚占位符 2">
            <a:extLst>
              <a:ext uri="{FF2B5EF4-FFF2-40B4-BE49-F238E27FC236}">
                <a16:creationId xmlns:a16="http://schemas.microsoft.com/office/drawing/2014/main" id="{6CC61A16-0823-5E41-9878-528ACB98CABF}"/>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3">
            <a:extLst>
              <a:ext uri="{FF2B5EF4-FFF2-40B4-BE49-F238E27FC236}">
                <a16:creationId xmlns:a16="http://schemas.microsoft.com/office/drawing/2014/main" id="{4BE61FD0-D654-6C4D-8354-791F5A3B76D5}"/>
              </a:ext>
            </a:extLst>
          </p:cNvPr>
          <p:cNvSpPr>
            <a:spLocks noGrp="1" noChangeArrowheads="1"/>
          </p:cNvSpPr>
          <p:nvPr>
            <p:ph type="sldNum" sz="quarter" idx="12"/>
          </p:nvPr>
        </p:nvSpPr>
        <p:spPr>
          <a:ln/>
        </p:spPr>
        <p:txBody>
          <a:bodyPr/>
          <a:lstStyle>
            <a:lvl1pPr>
              <a:defRPr/>
            </a:lvl1pPr>
          </a:lstStyle>
          <a:p>
            <a:fld id="{3FBBC115-B61A-3141-8B9E-08C41243C688}" type="slidenum">
              <a:rPr lang="zh-CN" altLang="en-US"/>
              <a:pPr/>
              <a:t>‹#›</a:t>
            </a:fld>
            <a:endParaRPr lang="zh-CN" altLang="en-US"/>
          </a:p>
        </p:txBody>
      </p:sp>
    </p:spTree>
    <p:extLst>
      <p:ext uri="{BB962C8B-B14F-4D97-AF65-F5344CB8AC3E}">
        <p14:creationId xmlns:p14="http://schemas.microsoft.com/office/powerpoint/2010/main" val="4264109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E7DC3DBD-E9C9-134B-B465-45E3BC9C647C}"/>
              </a:ext>
            </a:extLst>
          </p:cNvPr>
          <p:cNvSpPr>
            <a:spLocks noGrp="1" noChangeArrowheads="1"/>
          </p:cNvSpPr>
          <p:nvPr>
            <p:ph type="dt" sz="half" idx="10"/>
          </p:nvPr>
        </p:nvSpPr>
        <p:spPr>
          <a:ln/>
        </p:spPr>
        <p:txBody>
          <a:bodyPr/>
          <a:lstStyle>
            <a:lvl1pPr>
              <a:defRPr/>
            </a:lvl1pPr>
          </a:lstStyle>
          <a:p>
            <a:pPr>
              <a:defRPr/>
            </a:pPr>
            <a:fld id="{3AC78ABC-B14B-2B46-83CF-990A63C568E6}" type="datetime1">
              <a:rPr lang="en-US" altLang="zh-CN" smtClean="0"/>
              <a:t>3/2/23</a:t>
            </a:fld>
            <a:endParaRPr lang="zh-CN" altLang="en-US"/>
          </a:p>
        </p:txBody>
      </p:sp>
      <p:sp>
        <p:nvSpPr>
          <p:cNvPr id="6" name="页脚占位符 4">
            <a:extLst>
              <a:ext uri="{FF2B5EF4-FFF2-40B4-BE49-F238E27FC236}">
                <a16:creationId xmlns:a16="http://schemas.microsoft.com/office/drawing/2014/main" id="{8C61695D-05B7-A046-8CA5-AD7026AE30E0}"/>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007C57A-8332-BC4B-86A5-CD846FA64388}"/>
              </a:ext>
            </a:extLst>
          </p:cNvPr>
          <p:cNvSpPr>
            <a:spLocks noGrp="1" noChangeArrowheads="1"/>
          </p:cNvSpPr>
          <p:nvPr>
            <p:ph type="sldNum" sz="quarter" idx="12"/>
          </p:nvPr>
        </p:nvSpPr>
        <p:spPr>
          <a:ln/>
        </p:spPr>
        <p:txBody>
          <a:bodyPr/>
          <a:lstStyle>
            <a:lvl1pPr>
              <a:defRPr/>
            </a:lvl1pPr>
          </a:lstStyle>
          <a:p>
            <a:fld id="{5FEEE151-EACB-EC42-8CF3-8F650FDF8E30}" type="slidenum">
              <a:rPr lang="zh-CN" altLang="en-US"/>
              <a:pPr/>
              <a:t>‹#›</a:t>
            </a:fld>
            <a:endParaRPr lang="zh-CN" altLang="en-US"/>
          </a:p>
        </p:txBody>
      </p:sp>
      <p:pic>
        <p:nvPicPr>
          <p:cNvPr id="8" name="Picture 7">
            <a:extLst>
              <a:ext uri="{FF2B5EF4-FFF2-40B4-BE49-F238E27FC236}">
                <a16:creationId xmlns:a16="http://schemas.microsoft.com/office/drawing/2014/main" id="{6865AE85-F437-4747-B179-90E61F4B5E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0470" y="5926238"/>
            <a:ext cx="918931" cy="881122"/>
          </a:xfrm>
          <a:prstGeom prst="rect">
            <a:avLst/>
          </a:prstGeom>
        </p:spPr>
      </p:pic>
    </p:spTree>
    <p:extLst>
      <p:ext uri="{BB962C8B-B14F-4D97-AF65-F5344CB8AC3E}">
        <p14:creationId xmlns:p14="http://schemas.microsoft.com/office/powerpoint/2010/main" val="21883765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4">
            <a:extLst>
              <a:ext uri="{FF2B5EF4-FFF2-40B4-BE49-F238E27FC236}">
                <a16:creationId xmlns:a16="http://schemas.microsoft.com/office/drawing/2014/main" id="{3B9CEE6B-0AD3-3941-A1AF-2D6396A57607}"/>
              </a:ext>
            </a:extLst>
          </p:cNvPr>
          <p:cNvSpPr>
            <a:spLocks noGrp="1" noChangeArrowheads="1"/>
          </p:cNvSpPr>
          <p:nvPr>
            <p:ph type="dt" sz="half" idx="10"/>
          </p:nvPr>
        </p:nvSpPr>
        <p:spPr>
          <a:ln/>
        </p:spPr>
        <p:txBody>
          <a:bodyPr/>
          <a:lstStyle>
            <a:lvl1pPr>
              <a:defRPr/>
            </a:lvl1pPr>
          </a:lstStyle>
          <a:p>
            <a:pPr>
              <a:defRPr/>
            </a:pPr>
            <a:fld id="{B905A384-8245-9F43-9C9C-6603A9EF34F1}" type="datetime1">
              <a:rPr lang="en-US" altLang="zh-CN" smtClean="0"/>
              <a:t>3/2/23</a:t>
            </a:fld>
            <a:endParaRPr lang="zh-CN" altLang="en-US"/>
          </a:p>
        </p:txBody>
      </p:sp>
      <p:sp>
        <p:nvSpPr>
          <p:cNvPr id="5" name="页脚占位符 5">
            <a:extLst>
              <a:ext uri="{FF2B5EF4-FFF2-40B4-BE49-F238E27FC236}">
                <a16:creationId xmlns:a16="http://schemas.microsoft.com/office/drawing/2014/main" id="{E8F7A757-24A2-6F40-9C3A-2B8780D8CC3D}"/>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7CBF2CE3-2400-C94C-8D86-E89C517DAE8D}"/>
              </a:ext>
            </a:extLst>
          </p:cNvPr>
          <p:cNvSpPr>
            <a:spLocks noGrp="1" noChangeArrowheads="1"/>
          </p:cNvSpPr>
          <p:nvPr>
            <p:ph type="sldNum" sz="quarter" idx="12"/>
          </p:nvPr>
        </p:nvSpPr>
        <p:spPr>
          <a:ln/>
        </p:spPr>
        <p:txBody>
          <a:bodyPr/>
          <a:lstStyle>
            <a:lvl1pPr>
              <a:defRPr/>
            </a:lvl1pPr>
          </a:lstStyle>
          <a:p>
            <a:fld id="{CBFFF5E3-8A0D-8746-96D6-F41F8EE735AB}" type="slidenum">
              <a:rPr lang="zh-CN" altLang="en-US"/>
              <a:pPr/>
              <a:t>‹#›</a:t>
            </a:fld>
            <a:endParaRPr lang="zh-CN" altLang="en-US"/>
          </a:p>
        </p:txBody>
      </p:sp>
    </p:spTree>
    <p:extLst>
      <p:ext uri="{BB962C8B-B14F-4D97-AF65-F5344CB8AC3E}">
        <p14:creationId xmlns:p14="http://schemas.microsoft.com/office/powerpoint/2010/main" val="4111207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06A13C00-BBD3-F144-A044-AFB4EAFEDDCB}"/>
              </a:ext>
            </a:extLst>
          </p:cNvPr>
          <p:cNvSpPr>
            <a:spLocks noGrp="1" noChangeArrowheads="1"/>
          </p:cNvSpPr>
          <p:nvPr>
            <p:ph type="dt" sz="half" idx="10"/>
          </p:nvPr>
        </p:nvSpPr>
        <p:spPr>
          <a:ln/>
        </p:spPr>
        <p:txBody>
          <a:bodyPr/>
          <a:lstStyle>
            <a:lvl1pPr>
              <a:defRPr/>
            </a:lvl1pPr>
          </a:lstStyle>
          <a:p>
            <a:pPr>
              <a:defRPr/>
            </a:pPr>
            <a:fld id="{96CF782A-2FCB-3E4F-8C02-4AAC4FCE3DC8}" type="datetime1">
              <a:rPr lang="en-US" altLang="zh-CN" smtClean="0"/>
              <a:t>3/2/23</a:t>
            </a:fld>
            <a:endParaRPr lang="zh-CN" altLang="en-US"/>
          </a:p>
        </p:txBody>
      </p:sp>
      <p:sp>
        <p:nvSpPr>
          <p:cNvPr id="5" name="页脚占位符 5">
            <a:extLst>
              <a:ext uri="{FF2B5EF4-FFF2-40B4-BE49-F238E27FC236}">
                <a16:creationId xmlns:a16="http://schemas.microsoft.com/office/drawing/2014/main" id="{76977E23-3F74-0E41-A62B-97F7CC8DEC2C}"/>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DF435F4F-1F7A-F34F-883F-867A0351897B}"/>
              </a:ext>
            </a:extLst>
          </p:cNvPr>
          <p:cNvSpPr>
            <a:spLocks noGrp="1" noChangeArrowheads="1"/>
          </p:cNvSpPr>
          <p:nvPr>
            <p:ph type="sldNum" sz="quarter" idx="12"/>
          </p:nvPr>
        </p:nvSpPr>
        <p:spPr>
          <a:ln/>
        </p:spPr>
        <p:txBody>
          <a:bodyPr/>
          <a:lstStyle>
            <a:lvl1pPr>
              <a:defRPr/>
            </a:lvl1pPr>
          </a:lstStyle>
          <a:p>
            <a:fld id="{7D904B0D-75F0-BE48-8957-F01C903218E1}" type="slidenum">
              <a:rPr lang="zh-CN" altLang="en-US"/>
              <a:pPr/>
              <a:t>‹#›</a:t>
            </a:fld>
            <a:endParaRPr lang="zh-CN" altLang="en-US"/>
          </a:p>
        </p:txBody>
      </p:sp>
    </p:spTree>
    <p:extLst>
      <p:ext uri="{BB962C8B-B14F-4D97-AF65-F5344CB8AC3E}">
        <p14:creationId xmlns:p14="http://schemas.microsoft.com/office/powerpoint/2010/main" val="37214897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4">
            <a:extLst>
              <a:ext uri="{FF2B5EF4-FFF2-40B4-BE49-F238E27FC236}">
                <a16:creationId xmlns:a16="http://schemas.microsoft.com/office/drawing/2014/main" id="{CB8FF329-476E-D543-B59E-C9DD85C5801A}"/>
              </a:ext>
            </a:extLst>
          </p:cNvPr>
          <p:cNvSpPr>
            <a:spLocks noGrp="1" noChangeArrowheads="1"/>
          </p:cNvSpPr>
          <p:nvPr>
            <p:ph type="dt" sz="half" idx="10"/>
          </p:nvPr>
        </p:nvSpPr>
        <p:spPr>
          <a:ln/>
        </p:spPr>
        <p:txBody>
          <a:bodyPr/>
          <a:lstStyle>
            <a:lvl1pPr>
              <a:defRPr/>
            </a:lvl1pPr>
          </a:lstStyle>
          <a:p>
            <a:pPr>
              <a:defRPr/>
            </a:pPr>
            <a:fld id="{9977D37E-48C1-BE42-A4E6-50420974C11B}" type="datetime1">
              <a:rPr lang="en-US" altLang="zh-CN" smtClean="0"/>
              <a:t>3/2/23</a:t>
            </a:fld>
            <a:endParaRPr lang="zh-CN" altLang="en-US"/>
          </a:p>
        </p:txBody>
      </p:sp>
      <p:sp>
        <p:nvSpPr>
          <p:cNvPr id="5" name="页脚占位符 5">
            <a:extLst>
              <a:ext uri="{FF2B5EF4-FFF2-40B4-BE49-F238E27FC236}">
                <a16:creationId xmlns:a16="http://schemas.microsoft.com/office/drawing/2014/main" id="{4D2A137E-0316-8D46-947C-7D5B01742D2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CE56CC9B-45D2-5E4A-A91C-C2809726F07D}"/>
              </a:ext>
            </a:extLst>
          </p:cNvPr>
          <p:cNvSpPr>
            <a:spLocks noGrp="1" noChangeArrowheads="1"/>
          </p:cNvSpPr>
          <p:nvPr>
            <p:ph type="sldNum" sz="quarter" idx="12"/>
          </p:nvPr>
        </p:nvSpPr>
        <p:spPr>
          <a:ln/>
        </p:spPr>
        <p:txBody>
          <a:bodyPr/>
          <a:lstStyle>
            <a:lvl1pPr>
              <a:defRPr/>
            </a:lvl1pPr>
          </a:lstStyle>
          <a:p>
            <a:fld id="{0C8095E6-A521-E646-833A-68E4CAE578C7}" type="slidenum">
              <a:rPr lang="zh-CN" altLang="en-US"/>
              <a:pPr/>
              <a:t>‹#›</a:t>
            </a:fld>
            <a:endParaRPr lang="zh-CN" altLang="en-US"/>
          </a:p>
        </p:txBody>
      </p:sp>
    </p:spTree>
    <p:extLst>
      <p:ext uri="{BB962C8B-B14F-4D97-AF65-F5344CB8AC3E}">
        <p14:creationId xmlns:p14="http://schemas.microsoft.com/office/powerpoint/2010/main" val="39979418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D934B70-932F-7349-97FE-84956EC68A71}"/>
              </a:ext>
            </a:extLst>
          </p:cNvPr>
          <p:cNvSpPr>
            <a:spLocks noGrp="1" noChangeArrowheads="1"/>
          </p:cNvSpPr>
          <p:nvPr>
            <p:ph type="dt" sz="half" idx="10"/>
          </p:nvPr>
        </p:nvSpPr>
        <p:spPr>
          <a:ln/>
        </p:spPr>
        <p:txBody>
          <a:bodyPr/>
          <a:lstStyle>
            <a:lvl1pPr>
              <a:defRPr/>
            </a:lvl1pPr>
          </a:lstStyle>
          <a:p>
            <a:pPr>
              <a:defRPr/>
            </a:pPr>
            <a:fld id="{35F6A0AB-6B03-4841-8C50-6046AEEE407A}" type="datetime1">
              <a:rPr lang="en-US" altLang="zh-CN" smtClean="0"/>
              <a:t>3/2/23</a:t>
            </a:fld>
            <a:endParaRPr lang="zh-CN" altLang="en-US"/>
          </a:p>
        </p:txBody>
      </p:sp>
      <p:sp>
        <p:nvSpPr>
          <p:cNvPr id="6" name="页脚占位符 5">
            <a:extLst>
              <a:ext uri="{FF2B5EF4-FFF2-40B4-BE49-F238E27FC236}">
                <a16:creationId xmlns:a16="http://schemas.microsoft.com/office/drawing/2014/main" id="{69656756-355E-4345-B1D8-77EFB40E84E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66608ED-B5C6-8143-AA87-BB2CAF00D60A}"/>
              </a:ext>
            </a:extLst>
          </p:cNvPr>
          <p:cNvSpPr>
            <a:spLocks noGrp="1" noChangeArrowheads="1"/>
          </p:cNvSpPr>
          <p:nvPr>
            <p:ph type="sldNum" sz="quarter" idx="12"/>
          </p:nvPr>
        </p:nvSpPr>
        <p:spPr>
          <a:ln/>
        </p:spPr>
        <p:txBody>
          <a:bodyPr/>
          <a:lstStyle>
            <a:lvl1pPr>
              <a:defRPr/>
            </a:lvl1pPr>
          </a:lstStyle>
          <a:p>
            <a:fld id="{4C478631-1D92-BC45-BD06-49E4721BD4E2}" type="slidenum">
              <a:rPr lang="zh-CN" altLang="en-US"/>
              <a:pPr/>
              <a:t>‹#›</a:t>
            </a:fld>
            <a:endParaRPr lang="zh-CN" altLang="en-US"/>
          </a:p>
        </p:txBody>
      </p:sp>
    </p:spTree>
    <p:extLst>
      <p:ext uri="{BB962C8B-B14F-4D97-AF65-F5344CB8AC3E}">
        <p14:creationId xmlns:p14="http://schemas.microsoft.com/office/powerpoint/2010/main" val="187033544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4">
            <a:extLst>
              <a:ext uri="{FF2B5EF4-FFF2-40B4-BE49-F238E27FC236}">
                <a16:creationId xmlns:a16="http://schemas.microsoft.com/office/drawing/2014/main" id="{32415AD0-EAB0-134E-8B12-BB394CC0BDEC}"/>
              </a:ext>
            </a:extLst>
          </p:cNvPr>
          <p:cNvSpPr>
            <a:spLocks noGrp="1" noChangeArrowheads="1"/>
          </p:cNvSpPr>
          <p:nvPr>
            <p:ph type="dt" sz="half" idx="10"/>
          </p:nvPr>
        </p:nvSpPr>
        <p:spPr>
          <a:ln/>
        </p:spPr>
        <p:txBody>
          <a:bodyPr/>
          <a:lstStyle>
            <a:lvl1pPr>
              <a:defRPr/>
            </a:lvl1pPr>
          </a:lstStyle>
          <a:p>
            <a:pPr>
              <a:defRPr/>
            </a:pPr>
            <a:fld id="{2EF35280-DFCF-5445-8524-BA260841C441}" type="datetime1">
              <a:rPr lang="en-US" altLang="zh-CN" smtClean="0"/>
              <a:t>3/2/23</a:t>
            </a:fld>
            <a:endParaRPr lang="zh-CN" altLang="en-US"/>
          </a:p>
        </p:txBody>
      </p:sp>
      <p:sp>
        <p:nvSpPr>
          <p:cNvPr id="8" name="页脚占位符 5">
            <a:extLst>
              <a:ext uri="{FF2B5EF4-FFF2-40B4-BE49-F238E27FC236}">
                <a16:creationId xmlns:a16="http://schemas.microsoft.com/office/drawing/2014/main" id="{20BFD098-6957-8B44-B3CB-6A7498E6CE8A}"/>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6">
            <a:extLst>
              <a:ext uri="{FF2B5EF4-FFF2-40B4-BE49-F238E27FC236}">
                <a16:creationId xmlns:a16="http://schemas.microsoft.com/office/drawing/2014/main" id="{0292B5B1-8324-2E4E-AA37-9ED1B57B2B94}"/>
              </a:ext>
            </a:extLst>
          </p:cNvPr>
          <p:cNvSpPr>
            <a:spLocks noGrp="1" noChangeArrowheads="1"/>
          </p:cNvSpPr>
          <p:nvPr>
            <p:ph type="sldNum" sz="quarter" idx="12"/>
          </p:nvPr>
        </p:nvSpPr>
        <p:spPr>
          <a:ln/>
        </p:spPr>
        <p:txBody>
          <a:bodyPr/>
          <a:lstStyle>
            <a:lvl1pPr>
              <a:defRPr/>
            </a:lvl1pPr>
          </a:lstStyle>
          <a:p>
            <a:fld id="{C5A4351C-0A12-CF46-A04D-DFF08B6A9F44}" type="slidenum">
              <a:rPr lang="zh-CN" altLang="en-US"/>
              <a:pPr/>
              <a:t>‹#›</a:t>
            </a:fld>
            <a:endParaRPr lang="zh-CN" altLang="en-US"/>
          </a:p>
        </p:txBody>
      </p:sp>
    </p:spTree>
    <p:extLst>
      <p:ext uri="{BB962C8B-B14F-4D97-AF65-F5344CB8AC3E}">
        <p14:creationId xmlns:p14="http://schemas.microsoft.com/office/powerpoint/2010/main" val="109257754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4">
            <a:extLst>
              <a:ext uri="{FF2B5EF4-FFF2-40B4-BE49-F238E27FC236}">
                <a16:creationId xmlns:a16="http://schemas.microsoft.com/office/drawing/2014/main" id="{0E96D74E-8749-EC4D-8ACC-7663EFEBBB74}"/>
              </a:ext>
            </a:extLst>
          </p:cNvPr>
          <p:cNvSpPr>
            <a:spLocks noGrp="1" noChangeArrowheads="1"/>
          </p:cNvSpPr>
          <p:nvPr>
            <p:ph type="dt" sz="half" idx="10"/>
          </p:nvPr>
        </p:nvSpPr>
        <p:spPr>
          <a:ln/>
        </p:spPr>
        <p:txBody>
          <a:bodyPr/>
          <a:lstStyle>
            <a:lvl1pPr>
              <a:defRPr/>
            </a:lvl1pPr>
          </a:lstStyle>
          <a:p>
            <a:pPr>
              <a:defRPr/>
            </a:pPr>
            <a:fld id="{A9B1AFAD-E1ED-F846-BB1E-3A14427F4236}" type="datetime1">
              <a:rPr lang="en-US" altLang="zh-CN" smtClean="0"/>
              <a:t>3/2/23</a:t>
            </a:fld>
            <a:endParaRPr lang="zh-CN" altLang="en-US"/>
          </a:p>
        </p:txBody>
      </p:sp>
      <p:sp>
        <p:nvSpPr>
          <p:cNvPr id="4" name="页脚占位符 5">
            <a:extLst>
              <a:ext uri="{FF2B5EF4-FFF2-40B4-BE49-F238E27FC236}">
                <a16:creationId xmlns:a16="http://schemas.microsoft.com/office/drawing/2014/main" id="{E3A55F1F-285B-964B-94A3-E76350615A13}"/>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6">
            <a:extLst>
              <a:ext uri="{FF2B5EF4-FFF2-40B4-BE49-F238E27FC236}">
                <a16:creationId xmlns:a16="http://schemas.microsoft.com/office/drawing/2014/main" id="{4F6092DF-27C1-3848-81E8-AEB45A429368}"/>
              </a:ext>
            </a:extLst>
          </p:cNvPr>
          <p:cNvSpPr>
            <a:spLocks noGrp="1" noChangeArrowheads="1"/>
          </p:cNvSpPr>
          <p:nvPr>
            <p:ph type="sldNum" sz="quarter" idx="12"/>
          </p:nvPr>
        </p:nvSpPr>
        <p:spPr>
          <a:ln/>
        </p:spPr>
        <p:txBody>
          <a:bodyPr/>
          <a:lstStyle>
            <a:lvl1pPr>
              <a:defRPr/>
            </a:lvl1pPr>
          </a:lstStyle>
          <a:p>
            <a:fld id="{A4617E54-B653-DD4A-8876-8055C1DFE309}" type="slidenum">
              <a:rPr lang="zh-CN" altLang="en-US"/>
              <a:pPr/>
              <a:t>‹#›</a:t>
            </a:fld>
            <a:endParaRPr lang="zh-CN" altLang="en-US"/>
          </a:p>
        </p:txBody>
      </p:sp>
    </p:spTree>
    <p:extLst>
      <p:ext uri="{BB962C8B-B14F-4D97-AF65-F5344CB8AC3E}">
        <p14:creationId xmlns:p14="http://schemas.microsoft.com/office/powerpoint/2010/main" val="66211002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4">
            <a:extLst>
              <a:ext uri="{FF2B5EF4-FFF2-40B4-BE49-F238E27FC236}">
                <a16:creationId xmlns:a16="http://schemas.microsoft.com/office/drawing/2014/main" id="{A9DFB865-20C9-8C42-92AB-D1B775ACD78E}"/>
              </a:ext>
            </a:extLst>
          </p:cNvPr>
          <p:cNvSpPr>
            <a:spLocks noGrp="1" noChangeArrowheads="1"/>
          </p:cNvSpPr>
          <p:nvPr>
            <p:ph type="dt" sz="half" idx="10"/>
          </p:nvPr>
        </p:nvSpPr>
        <p:spPr>
          <a:ln/>
        </p:spPr>
        <p:txBody>
          <a:bodyPr/>
          <a:lstStyle>
            <a:lvl1pPr>
              <a:defRPr/>
            </a:lvl1pPr>
          </a:lstStyle>
          <a:p>
            <a:pPr>
              <a:defRPr/>
            </a:pPr>
            <a:fld id="{D5D41A2B-E87D-4141-9E1F-B54530408C72}" type="datetime1">
              <a:rPr lang="en-US" altLang="zh-CN" smtClean="0"/>
              <a:t>3/2/23</a:t>
            </a:fld>
            <a:endParaRPr lang="zh-CN" altLang="en-US"/>
          </a:p>
        </p:txBody>
      </p:sp>
      <p:sp>
        <p:nvSpPr>
          <p:cNvPr id="3" name="页脚占位符 5">
            <a:extLst>
              <a:ext uri="{FF2B5EF4-FFF2-40B4-BE49-F238E27FC236}">
                <a16:creationId xmlns:a16="http://schemas.microsoft.com/office/drawing/2014/main" id="{46E00CBA-9CA8-464E-8188-7A33B8125E4B}"/>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6">
            <a:extLst>
              <a:ext uri="{FF2B5EF4-FFF2-40B4-BE49-F238E27FC236}">
                <a16:creationId xmlns:a16="http://schemas.microsoft.com/office/drawing/2014/main" id="{3F2C6657-ADC3-8B40-B65E-3EE27236FB45}"/>
              </a:ext>
            </a:extLst>
          </p:cNvPr>
          <p:cNvSpPr>
            <a:spLocks noGrp="1" noChangeArrowheads="1"/>
          </p:cNvSpPr>
          <p:nvPr>
            <p:ph type="sldNum" sz="quarter" idx="12"/>
          </p:nvPr>
        </p:nvSpPr>
        <p:spPr>
          <a:ln/>
        </p:spPr>
        <p:txBody>
          <a:bodyPr/>
          <a:lstStyle>
            <a:lvl1pPr>
              <a:defRPr/>
            </a:lvl1pPr>
          </a:lstStyle>
          <a:p>
            <a:fld id="{8FABFF3D-9371-444D-9D12-7ED5C1FDE82D}" type="slidenum">
              <a:rPr lang="zh-CN" altLang="en-US"/>
              <a:pPr/>
              <a:t>‹#›</a:t>
            </a:fld>
            <a:endParaRPr lang="zh-CN" altLang="en-US"/>
          </a:p>
        </p:txBody>
      </p:sp>
    </p:spTree>
    <p:extLst>
      <p:ext uri="{BB962C8B-B14F-4D97-AF65-F5344CB8AC3E}">
        <p14:creationId xmlns:p14="http://schemas.microsoft.com/office/powerpoint/2010/main" val="26257509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15E7DDC-6AF3-2A45-99F6-13C6B2747744}"/>
              </a:ext>
            </a:extLst>
          </p:cNvPr>
          <p:cNvSpPr>
            <a:spLocks noGrp="1" noChangeArrowheads="1"/>
          </p:cNvSpPr>
          <p:nvPr>
            <p:ph type="dt" sz="half" idx="10"/>
          </p:nvPr>
        </p:nvSpPr>
        <p:spPr>
          <a:ln/>
        </p:spPr>
        <p:txBody>
          <a:bodyPr/>
          <a:lstStyle>
            <a:lvl1pPr>
              <a:defRPr/>
            </a:lvl1pPr>
          </a:lstStyle>
          <a:p>
            <a:pPr>
              <a:defRPr/>
            </a:pPr>
            <a:fld id="{B584337F-D679-604D-BF25-1222E50C84C3}" type="datetime1">
              <a:rPr lang="en-US" altLang="zh-CN" smtClean="0"/>
              <a:t>3/2/23</a:t>
            </a:fld>
            <a:endParaRPr lang="zh-CN" altLang="en-US"/>
          </a:p>
        </p:txBody>
      </p:sp>
      <p:sp>
        <p:nvSpPr>
          <p:cNvPr id="6" name="页脚占位符 5">
            <a:extLst>
              <a:ext uri="{FF2B5EF4-FFF2-40B4-BE49-F238E27FC236}">
                <a16:creationId xmlns:a16="http://schemas.microsoft.com/office/drawing/2014/main" id="{0B6C8E90-1A75-7E45-8173-27351ECD879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81B5CADC-E6EE-EE49-9895-C461CFB3A474}"/>
              </a:ext>
            </a:extLst>
          </p:cNvPr>
          <p:cNvSpPr>
            <a:spLocks noGrp="1" noChangeArrowheads="1"/>
          </p:cNvSpPr>
          <p:nvPr>
            <p:ph type="sldNum" sz="quarter" idx="12"/>
          </p:nvPr>
        </p:nvSpPr>
        <p:spPr>
          <a:ln/>
        </p:spPr>
        <p:txBody>
          <a:bodyPr/>
          <a:lstStyle>
            <a:lvl1pPr>
              <a:defRPr/>
            </a:lvl1pPr>
          </a:lstStyle>
          <a:p>
            <a:fld id="{48CACDB7-5677-BD49-B656-753E25C7E53C}" type="slidenum">
              <a:rPr lang="zh-CN" altLang="en-US"/>
              <a:pPr/>
              <a:t>‹#›</a:t>
            </a:fld>
            <a:endParaRPr lang="zh-CN" altLang="en-US"/>
          </a:p>
        </p:txBody>
      </p:sp>
    </p:spTree>
    <p:extLst>
      <p:ext uri="{BB962C8B-B14F-4D97-AF65-F5344CB8AC3E}">
        <p14:creationId xmlns:p14="http://schemas.microsoft.com/office/powerpoint/2010/main" val="23770910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0F2C7B-0758-3A47-BB86-4E5FFD0E57A8}"/>
              </a:ext>
            </a:extLst>
          </p:cNvPr>
          <p:cNvSpPr>
            <a:spLocks noGrp="1" noChangeArrowheads="1"/>
          </p:cNvSpPr>
          <p:nvPr>
            <p:ph type="dt" sz="half" idx="10"/>
          </p:nvPr>
        </p:nvSpPr>
        <p:spPr>
          <a:ln/>
        </p:spPr>
        <p:txBody>
          <a:bodyPr/>
          <a:lstStyle>
            <a:lvl1pPr>
              <a:defRPr/>
            </a:lvl1pPr>
          </a:lstStyle>
          <a:p>
            <a:pPr>
              <a:defRPr/>
            </a:pPr>
            <a:fld id="{47AAD2DC-7628-BA4D-91DF-236AA3B62F83}" type="datetime1">
              <a:rPr lang="en-US" altLang="zh-CN" smtClean="0"/>
              <a:t>3/2/23</a:t>
            </a:fld>
            <a:endParaRPr lang="zh-CN" altLang="en-US"/>
          </a:p>
        </p:txBody>
      </p:sp>
      <p:sp>
        <p:nvSpPr>
          <p:cNvPr id="6" name="页脚占位符 5">
            <a:extLst>
              <a:ext uri="{FF2B5EF4-FFF2-40B4-BE49-F238E27FC236}">
                <a16:creationId xmlns:a16="http://schemas.microsoft.com/office/drawing/2014/main" id="{4636869A-8AE0-4C4C-AF49-D0E28126B089}"/>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6">
            <a:extLst>
              <a:ext uri="{FF2B5EF4-FFF2-40B4-BE49-F238E27FC236}">
                <a16:creationId xmlns:a16="http://schemas.microsoft.com/office/drawing/2014/main" id="{E75BB5FF-0FCB-8B49-984C-AB858B0A8FDA}"/>
              </a:ext>
            </a:extLst>
          </p:cNvPr>
          <p:cNvSpPr>
            <a:spLocks noGrp="1" noChangeArrowheads="1"/>
          </p:cNvSpPr>
          <p:nvPr>
            <p:ph type="sldNum" sz="quarter" idx="12"/>
          </p:nvPr>
        </p:nvSpPr>
        <p:spPr>
          <a:ln/>
        </p:spPr>
        <p:txBody>
          <a:bodyPr/>
          <a:lstStyle>
            <a:lvl1pPr>
              <a:defRPr/>
            </a:lvl1pPr>
          </a:lstStyle>
          <a:p>
            <a:fld id="{B32D3B05-56E4-8949-A3F8-6707964F9ED8}" type="slidenum">
              <a:rPr lang="zh-CN" altLang="en-US"/>
              <a:pPr/>
              <a:t>‹#›</a:t>
            </a:fld>
            <a:endParaRPr lang="zh-CN" altLang="en-US"/>
          </a:p>
        </p:txBody>
      </p:sp>
    </p:spTree>
    <p:extLst>
      <p:ext uri="{BB962C8B-B14F-4D97-AF65-F5344CB8AC3E}">
        <p14:creationId xmlns:p14="http://schemas.microsoft.com/office/powerpoint/2010/main" val="20273781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4">
            <a:extLst>
              <a:ext uri="{FF2B5EF4-FFF2-40B4-BE49-F238E27FC236}">
                <a16:creationId xmlns:a16="http://schemas.microsoft.com/office/drawing/2014/main" id="{64EC367A-8073-B247-9828-38920D275567}"/>
              </a:ext>
            </a:extLst>
          </p:cNvPr>
          <p:cNvSpPr>
            <a:spLocks noGrp="1" noChangeArrowheads="1"/>
          </p:cNvSpPr>
          <p:nvPr>
            <p:ph type="dt" sz="half" idx="10"/>
          </p:nvPr>
        </p:nvSpPr>
        <p:spPr>
          <a:ln/>
        </p:spPr>
        <p:txBody>
          <a:bodyPr/>
          <a:lstStyle>
            <a:lvl1pPr>
              <a:defRPr/>
            </a:lvl1pPr>
          </a:lstStyle>
          <a:p>
            <a:pPr>
              <a:defRPr/>
            </a:pPr>
            <a:fld id="{1C558E28-F4AB-E046-BFF0-E95E04C9ED4C}" type="datetime1">
              <a:rPr lang="en-US" altLang="zh-CN" smtClean="0"/>
              <a:t>3/2/23</a:t>
            </a:fld>
            <a:endParaRPr lang="zh-CN" altLang="en-US"/>
          </a:p>
        </p:txBody>
      </p:sp>
      <p:sp>
        <p:nvSpPr>
          <p:cNvPr id="5" name="页脚占位符 5">
            <a:extLst>
              <a:ext uri="{FF2B5EF4-FFF2-40B4-BE49-F238E27FC236}">
                <a16:creationId xmlns:a16="http://schemas.microsoft.com/office/drawing/2014/main" id="{1C5258AC-2B32-F74C-BDF8-35C0214B0807}"/>
              </a:ext>
            </a:extLst>
          </p:cNvPr>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6">
            <a:extLst>
              <a:ext uri="{FF2B5EF4-FFF2-40B4-BE49-F238E27FC236}">
                <a16:creationId xmlns:a16="http://schemas.microsoft.com/office/drawing/2014/main" id="{BD99E122-FDF6-4C43-9566-ED799B9D3546}"/>
              </a:ext>
            </a:extLst>
          </p:cNvPr>
          <p:cNvSpPr>
            <a:spLocks noGrp="1" noChangeArrowheads="1"/>
          </p:cNvSpPr>
          <p:nvPr>
            <p:ph type="sldNum" sz="quarter" idx="12"/>
          </p:nvPr>
        </p:nvSpPr>
        <p:spPr>
          <a:ln/>
        </p:spPr>
        <p:txBody>
          <a:bodyPr/>
          <a:lstStyle>
            <a:lvl1pPr>
              <a:defRPr/>
            </a:lvl1pPr>
          </a:lstStyle>
          <a:p>
            <a:fld id="{3C48F664-FF76-744A-877E-2F4AF717EA00}" type="slidenum">
              <a:rPr lang="zh-CN" altLang="en-US"/>
              <a:pPr/>
              <a:t>‹#›</a:t>
            </a:fld>
            <a:endParaRPr lang="zh-CN" altLang="en-US"/>
          </a:p>
        </p:txBody>
      </p:sp>
    </p:spTree>
    <p:extLst>
      <p:ext uri="{BB962C8B-B14F-4D97-AF65-F5344CB8AC3E}">
        <p14:creationId xmlns:p14="http://schemas.microsoft.com/office/powerpoint/2010/main" val="12265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81F82B4-32FE-7A42-8B13-64E89813584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7" name="文本占位符 2">
            <a:extLst>
              <a:ext uri="{FF2B5EF4-FFF2-40B4-BE49-F238E27FC236}">
                <a16:creationId xmlns:a16="http://schemas.microsoft.com/office/drawing/2014/main" id="{E60A429E-0FE6-D24E-B102-CD1D1CB25A35}"/>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8" name="日期占位符 3">
            <a:extLst>
              <a:ext uri="{FF2B5EF4-FFF2-40B4-BE49-F238E27FC236}">
                <a16:creationId xmlns:a16="http://schemas.microsoft.com/office/drawing/2014/main" id="{9CFE4460-83AD-774E-B35F-9DF085920E26}"/>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E2D45FE0-737B-324C-8FF3-137AB996407F}" type="datetime1">
              <a:rPr lang="en-US" altLang="zh-CN" smtClean="0"/>
              <a:t>3/2/23</a:t>
            </a:fld>
            <a:endParaRPr lang="zh-CN" altLang="en-US"/>
          </a:p>
        </p:txBody>
      </p:sp>
      <p:sp>
        <p:nvSpPr>
          <p:cNvPr id="1029" name="页脚占位符 4">
            <a:extLst>
              <a:ext uri="{FF2B5EF4-FFF2-40B4-BE49-F238E27FC236}">
                <a16:creationId xmlns:a16="http://schemas.microsoft.com/office/drawing/2014/main" id="{0F079360-214E-4146-9734-138127D5A3D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1030" name="灯片编号占位符 5">
            <a:extLst>
              <a:ext uri="{FF2B5EF4-FFF2-40B4-BE49-F238E27FC236}">
                <a16:creationId xmlns:a16="http://schemas.microsoft.com/office/drawing/2014/main" id="{D1436D63-9E75-9C44-8739-CC5375CC87B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E97BFAA1-03A2-D24B-BD4D-A2FFB711F831}"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4016" r:id="rId8"/>
    <p:sldLayoutId id="2147483880" r:id="rId9"/>
    <p:sldLayoutId id="2147483881" r:id="rId10"/>
    <p:sldLayoutId id="2147483882" r:id="rId11"/>
    <p:sldLayoutId id="2147483883" r:id="rId12"/>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标题占位符 1">
            <a:extLst>
              <a:ext uri="{FF2B5EF4-FFF2-40B4-BE49-F238E27FC236}">
                <a16:creationId xmlns:a16="http://schemas.microsoft.com/office/drawing/2014/main" id="{F9435D4F-5A56-9D4D-B34D-80D81AB72A3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1267" name="文本占位符 2">
            <a:extLst>
              <a:ext uri="{FF2B5EF4-FFF2-40B4-BE49-F238E27FC236}">
                <a16:creationId xmlns:a16="http://schemas.microsoft.com/office/drawing/2014/main" id="{C9EDBBBC-E153-B644-80BA-B8A4840F4893}"/>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2292" name="日期占位符 4">
            <a:extLst>
              <a:ext uri="{FF2B5EF4-FFF2-40B4-BE49-F238E27FC236}">
                <a16:creationId xmlns:a16="http://schemas.microsoft.com/office/drawing/2014/main" id="{8BCB2381-D650-8243-9021-5C930D79466F}"/>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5D6AAFF-4B67-AA4D-B1D4-25492C4BF8C5}" type="datetime1">
              <a:rPr lang="en-US" altLang="zh-CN" smtClean="0"/>
              <a:t>3/2/23</a:t>
            </a:fld>
            <a:endParaRPr lang="zh-CN" altLang="en-US"/>
          </a:p>
        </p:txBody>
      </p:sp>
      <p:sp>
        <p:nvSpPr>
          <p:cNvPr id="12293" name="页脚占位符 5">
            <a:extLst>
              <a:ext uri="{FF2B5EF4-FFF2-40B4-BE49-F238E27FC236}">
                <a16:creationId xmlns:a16="http://schemas.microsoft.com/office/drawing/2014/main" id="{F2080B5A-3271-524A-B786-E2B9BDC777B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2294" name="灯片编号占位符 6">
            <a:extLst>
              <a:ext uri="{FF2B5EF4-FFF2-40B4-BE49-F238E27FC236}">
                <a16:creationId xmlns:a16="http://schemas.microsoft.com/office/drawing/2014/main" id="{F8A72A9C-4E6A-9646-AA88-3E1935E5C7FF}"/>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24B14E7C-9C28-7542-97A2-845AAFADDAD9}"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标题占位符 1">
            <a:extLst>
              <a:ext uri="{FF2B5EF4-FFF2-40B4-BE49-F238E27FC236}">
                <a16:creationId xmlns:a16="http://schemas.microsoft.com/office/drawing/2014/main" id="{CDE59A38-F304-9943-A1E5-57C8F6E1061E}"/>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2291" name="文本占位符 2">
            <a:extLst>
              <a:ext uri="{FF2B5EF4-FFF2-40B4-BE49-F238E27FC236}">
                <a16:creationId xmlns:a16="http://schemas.microsoft.com/office/drawing/2014/main" id="{C353A8B4-C073-1C4A-9F01-F5CBB0ECC6B8}"/>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3316" name="日期占位符 3">
            <a:extLst>
              <a:ext uri="{FF2B5EF4-FFF2-40B4-BE49-F238E27FC236}">
                <a16:creationId xmlns:a16="http://schemas.microsoft.com/office/drawing/2014/main" id="{15A95132-2838-4B4C-997B-51374887EC3D}"/>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061F2FC-2D4E-3848-AE0F-BC3FCDD1F8BC}" type="datetime1">
              <a:rPr lang="en-US" altLang="zh-CN" smtClean="0"/>
              <a:t>3/2/23</a:t>
            </a:fld>
            <a:endParaRPr lang="zh-CN" altLang="en-US"/>
          </a:p>
        </p:txBody>
      </p:sp>
      <p:sp>
        <p:nvSpPr>
          <p:cNvPr id="13317" name="页脚占位符 4">
            <a:extLst>
              <a:ext uri="{FF2B5EF4-FFF2-40B4-BE49-F238E27FC236}">
                <a16:creationId xmlns:a16="http://schemas.microsoft.com/office/drawing/2014/main" id="{3235B2C4-99D0-C243-9D45-A464327A2A8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3318" name="灯片编号占位符 5">
            <a:extLst>
              <a:ext uri="{FF2B5EF4-FFF2-40B4-BE49-F238E27FC236}">
                <a16:creationId xmlns:a16="http://schemas.microsoft.com/office/drawing/2014/main" id="{4732A8E2-C4EA-0649-A004-0D91EAD4E53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67B9270-FB19-504F-9CBB-063EA9D0221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3314" name="标题占位符 1">
            <a:extLst>
              <a:ext uri="{FF2B5EF4-FFF2-40B4-BE49-F238E27FC236}">
                <a16:creationId xmlns:a16="http://schemas.microsoft.com/office/drawing/2014/main" id="{1541D005-63C6-ED4C-BF5F-4417DCE40E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3315" name="文本占位符 2">
            <a:extLst>
              <a:ext uri="{FF2B5EF4-FFF2-40B4-BE49-F238E27FC236}">
                <a16:creationId xmlns:a16="http://schemas.microsoft.com/office/drawing/2014/main" id="{0677813F-82C6-AE4E-A997-81D8359E49E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4340" name="日期占位符 3">
            <a:extLst>
              <a:ext uri="{FF2B5EF4-FFF2-40B4-BE49-F238E27FC236}">
                <a16:creationId xmlns:a16="http://schemas.microsoft.com/office/drawing/2014/main" id="{BA5E79D1-9796-024B-B7C4-9D18A429E5C0}"/>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51464651-B749-524F-8463-6AEFDB8520F5}" type="datetime1">
              <a:rPr lang="en-US" altLang="zh-CN" smtClean="0"/>
              <a:t>3/2/23</a:t>
            </a:fld>
            <a:endParaRPr lang="zh-CN" altLang="en-US"/>
          </a:p>
        </p:txBody>
      </p:sp>
      <p:sp>
        <p:nvSpPr>
          <p:cNvPr id="14341" name="页脚占位符 4">
            <a:extLst>
              <a:ext uri="{FF2B5EF4-FFF2-40B4-BE49-F238E27FC236}">
                <a16:creationId xmlns:a16="http://schemas.microsoft.com/office/drawing/2014/main" id="{0A06EE6B-FA72-6F4D-B91D-0764D0830E6A}"/>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4342" name="灯片编号占位符 5">
            <a:extLst>
              <a:ext uri="{FF2B5EF4-FFF2-40B4-BE49-F238E27FC236}">
                <a16:creationId xmlns:a16="http://schemas.microsoft.com/office/drawing/2014/main" id="{3E21F4AC-99B4-0548-9B60-EE62E7F796CB}"/>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5592001-2674-AF40-BB1B-6DFCD4DA2D3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a:extLst>
              <a:ext uri="{FF2B5EF4-FFF2-40B4-BE49-F238E27FC236}">
                <a16:creationId xmlns:a16="http://schemas.microsoft.com/office/drawing/2014/main" id="{0FF2E636-9146-704C-A66E-7CAF9BD8D121}"/>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2051" name="文本占位符 2">
            <a:extLst>
              <a:ext uri="{FF2B5EF4-FFF2-40B4-BE49-F238E27FC236}">
                <a16:creationId xmlns:a16="http://schemas.microsoft.com/office/drawing/2014/main" id="{0AA42C9A-D3FD-A74B-8B4F-2E88E4DB669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3076" name="日期占位符 3">
            <a:extLst>
              <a:ext uri="{FF2B5EF4-FFF2-40B4-BE49-F238E27FC236}">
                <a16:creationId xmlns:a16="http://schemas.microsoft.com/office/drawing/2014/main" id="{57A23A45-E957-094D-8C70-12FEE859705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1" hangingPunct="1">
              <a:buFont typeface="Arial" pitchFamily="34" charset="0"/>
              <a:buNone/>
              <a:defRPr sz="1200">
                <a:solidFill>
                  <a:srgbClr val="898989"/>
                </a:solidFill>
              </a:defRPr>
            </a:lvl1pPr>
          </a:lstStyle>
          <a:p>
            <a:pPr>
              <a:defRPr/>
            </a:pPr>
            <a:fld id="{7CF408F2-7209-D848-89C9-BD0FAF9BBB0C}" type="datetime1">
              <a:rPr lang="en-US" altLang="zh-CN" smtClean="0"/>
              <a:t>3/2/23</a:t>
            </a:fld>
            <a:endParaRPr lang="zh-CN" altLang="en-US"/>
          </a:p>
        </p:txBody>
      </p:sp>
      <p:sp>
        <p:nvSpPr>
          <p:cNvPr id="3077" name="页脚占位符 4">
            <a:extLst>
              <a:ext uri="{FF2B5EF4-FFF2-40B4-BE49-F238E27FC236}">
                <a16:creationId xmlns:a16="http://schemas.microsoft.com/office/drawing/2014/main" id="{40873384-8D92-C642-85B4-BA8EEF0CDAC9}"/>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1" hangingPunct="1">
              <a:buFont typeface="Arial" pitchFamily="34" charset="0"/>
              <a:buNone/>
              <a:defRPr sz="1200">
                <a:solidFill>
                  <a:srgbClr val="898989"/>
                </a:solidFill>
              </a:defRPr>
            </a:lvl1pPr>
          </a:lstStyle>
          <a:p>
            <a:pPr>
              <a:defRPr/>
            </a:pPr>
            <a:endParaRPr lang="zh-CN" altLang="en-US"/>
          </a:p>
        </p:txBody>
      </p:sp>
      <p:sp>
        <p:nvSpPr>
          <p:cNvPr id="3078" name="灯片编号占位符 5">
            <a:extLst>
              <a:ext uri="{FF2B5EF4-FFF2-40B4-BE49-F238E27FC236}">
                <a16:creationId xmlns:a16="http://schemas.microsoft.com/office/drawing/2014/main" id="{62D143B7-51DE-2548-BB4D-644A054514BC}"/>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buFont typeface="Arial" panose="020B0604020202020204" pitchFamily="34" charset="0"/>
              <a:buNone/>
              <a:defRPr sz="1200">
                <a:solidFill>
                  <a:srgbClr val="898989"/>
                </a:solidFill>
              </a:defRPr>
            </a:lvl1pPr>
          </a:lstStyle>
          <a:p>
            <a:fld id="{33BDDD14-5B14-2A49-ABFE-03DC3EE3D173}"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标题占位符 1">
            <a:extLst>
              <a:ext uri="{FF2B5EF4-FFF2-40B4-BE49-F238E27FC236}">
                <a16:creationId xmlns:a16="http://schemas.microsoft.com/office/drawing/2014/main" id="{56E96C67-97B7-9543-AF17-97973D16644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3075" name="文本占位符 2">
            <a:extLst>
              <a:ext uri="{FF2B5EF4-FFF2-40B4-BE49-F238E27FC236}">
                <a16:creationId xmlns:a16="http://schemas.microsoft.com/office/drawing/2014/main" id="{51D514AF-B11D-BF45-878A-5070BE341A8E}"/>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4100" name="日期占位符 3">
            <a:extLst>
              <a:ext uri="{FF2B5EF4-FFF2-40B4-BE49-F238E27FC236}">
                <a16:creationId xmlns:a16="http://schemas.microsoft.com/office/drawing/2014/main" id="{59257AEB-64D3-A743-A8D1-A31B5975F77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093B16AA-7C52-3E49-B4C7-ECF71AEFF9BC}" type="datetime1">
              <a:rPr lang="en-US" altLang="zh-CN" smtClean="0"/>
              <a:t>3/2/23</a:t>
            </a:fld>
            <a:endParaRPr lang="zh-CN" altLang="en-US"/>
          </a:p>
        </p:txBody>
      </p:sp>
      <p:sp>
        <p:nvSpPr>
          <p:cNvPr id="4101" name="页脚占位符 4">
            <a:extLst>
              <a:ext uri="{FF2B5EF4-FFF2-40B4-BE49-F238E27FC236}">
                <a16:creationId xmlns:a16="http://schemas.microsoft.com/office/drawing/2014/main" id="{6607F4E1-91C3-3145-AC01-6AB69FAF24E8}"/>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4102" name="灯片编号占位符 5">
            <a:extLst>
              <a:ext uri="{FF2B5EF4-FFF2-40B4-BE49-F238E27FC236}">
                <a16:creationId xmlns:a16="http://schemas.microsoft.com/office/drawing/2014/main" id="{3EA6EE20-3FF3-004D-BBB9-5147101D0C0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BCFDFE53-963A-D64F-B99A-D26DE7179254}"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a:extLst>
              <a:ext uri="{FF2B5EF4-FFF2-40B4-BE49-F238E27FC236}">
                <a16:creationId xmlns:a16="http://schemas.microsoft.com/office/drawing/2014/main" id="{CE38719D-11AC-EC49-B0D3-ECCA085AF488}"/>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5123" name="文本占位符 2">
            <a:extLst>
              <a:ext uri="{FF2B5EF4-FFF2-40B4-BE49-F238E27FC236}">
                <a16:creationId xmlns:a16="http://schemas.microsoft.com/office/drawing/2014/main" id="{8432B496-E2EA-EA47-8FE7-AED9D0CEB1A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6148" name="日期占位符 3">
            <a:extLst>
              <a:ext uri="{FF2B5EF4-FFF2-40B4-BE49-F238E27FC236}">
                <a16:creationId xmlns:a16="http://schemas.microsoft.com/office/drawing/2014/main" id="{7A9DA11A-0761-CB47-8D00-326C67B081D1}"/>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1F0E1953-4845-B042-B2D6-86766336F052}" type="datetime1">
              <a:rPr lang="en-US" altLang="zh-CN" smtClean="0"/>
              <a:t>3/2/23</a:t>
            </a:fld>
            <a:endParaRPr lang="zh-CN" altLang="en-US"/>
          </a:p>
        </p:txBody>
      </p:sp>
      <p:sp>
        <p:nvSpPr>
          <p:cNvPr id="6149" name="页脚占位符 4">
            <a:extLst>
              <a:ext uri="{FF2B5EF4-FFF2-40B4-BE49-F238E27FC236}">
                <a16:creationId xmlns:a16="http://schemas.microsoft.com/office/drawing/2014/main" id="{703ADFD2-24C8-DC4D-B3E5-19B45151DD2E}"/>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6150" name="灯片编号占位符 5">
            <a:extLst>
              <a:ext uri="{FF2B5EF4-FFF2-40B4-BE49-F238E27FC236}">
                <a16:creationId xmlns:a16="http://schemas.microsoft.com/office/drawing/2014/main" id="{EACF2188-441A-E44F-A729-E7AD398E7C4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4407FB97-D7C6-594F-B593-B3AF08C3F7D7}"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标题占位符 1">
            <a:extLst>
              <a:ext uri="{FF2B5EF4-FFF2-40B4-BE49-F238E27FC236}">
                <a16:creationId xmlns:a16="http://schemas.microsoft.com/office/drawing/2014/main" id="{767CF42A-6C9E-964C-9327-7A4976EE417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6147" name="文本占位符 2">
            <a:extLst>
              <a:ext uri="{FF2B5EF4-FFF2-40B4-BE49-F238E27FC236}">
                <a16:creationId xmlns:a16="http://schemas.microsoft.com/office/drawing/2014/main" id="{E6DE13C5-68F2-B94F-BD23-2D0B9BBC187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7172" name="日期占位符 4">
            <a:extLst>
              <a:ext uri="{FF2B5EF4-FFF2-40B4-BE49-F238E27FC236}">
                <a16:creationId xmlns:a16="http://schemas.microsoft.com/office/drawing/2014/main" id="{91E34804-2F59-B548-A9E1-91B46AD509A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9F499B53-E852-2D43-B7D1-9932AC801380}" type="datetime1">
              <a:rPr lang="en-US" altLang="zh-CN" smtClean="0"/>
              <a:t>3/2/23</a:t>
            </a:fld>
            <a:endParaRPr lang="zh-CN" altLang="en-US"/>
          </a:p>
        </p:txBody>
      </p:sp>
      <p:sp>
        <p:nvSpPr>
          <p:cNvPr id="7173" name="页脚占位符 5">
            <a:extLst>
              <a:ext uri="{FF2B5EF4-FFF2-40B4-BE49-F238E27FC236}">
                <a16:creationId xmlns:a16="http://schemas.microsoft.com/office/drawing/2014/main" id="{D2963AAB-D426-8B48-8EF5-02431D3BE670}"/>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7174" name="灯片编号占位符 6">
            <a:extLst>
              <a:ext uri="{FF2B5EF4-FFF2-40B4-BE49-F238E27FC236}">
                <a16:creationId xmlns:a16="http://schemas.microsoft.com/office/drawing/2014/main" id="{6F61ABD9-B287-F440-A2E8-901C620FDFC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C5370B83-9545-0042-A9E1-887C7D84EFCB}"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标题占位符 1">
            <a:extLst>
              <a:ext uri="{FF2B5EF4-FFF2-40B4-BE49-F238E27FC236}">
                <a16:creationId xmlns:a16="http://schemas.microsoft.com/office/drawing/2014/main" id="{3625AB36-8A07-4D46-9592-C73E552AC4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7171" name="文本占位符 2">
            <a:extLst>
              <a:ext uri="{FF2B5EF4-FFF2-40B4-BE49-F238E27FC236}">
                <a16:creationId xmlns:a16="http://schemas.microsoft.com/office/drawing/2014/main" id="{6B85347D-179B-8E4F-B5DF-9683DEF1106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8196" name="日期占位符 6">
            <a:extLst>
              <a:ext uri="{FF2B5EF4-FFF2-40B4-BE49-F238E27FC236}">
                <a16:creationId xmlns:a16="http://schemas.microsoft.com/office/drawing/2014/main" id="{D7920216-B6E9-1F48-A8EF-C6CE3D01922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FB107616-535D-4443-B971-3B518F2AA2E2}" type="datetime1">
              <a:rPr lang="en-US" altLang="zh-CN" smtClean="0"/>
              <a:t>3/2/23</a:t>
            </a:fld>
            <a:endParaRPr lang="zh-CN" altLang="en-US"/>
          </a:p>
        </p:txBody>
      </p:sp>
      <p:sp>
        <p:nvSpPr>
          <p:cNvPr id="8197" name="页脚占位符 7">
            <a:extLst>
              <a:ext uri="{FF2B5EF4-FFF2-40B4-BE49-F238E27FC236}">
                <a16:creationId xmlns:a16="http://schemas.microsoft.com/office/drawing/2014/main" id="{617BEA07-8560-BC42-902E-ACED75BEC44B}"/>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8198" name="灯片编号占位符 8">
            <a:extLst>
              <a:ext uri="{FF2B5EF4-FFF2-40B4-BE49-F238E27FC236}">
                <a16:creationId xmlns:a16="http://schemas.microsoft.com/office/drawing/2014/main" id="{2E07B519-7366-2840-99B2-5638CE0EB235}"/>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452B6A4-F6E8-D24B-9050-6C01209B8610}"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标题占位符 1">
            <a:extLst>
              <a:ext uri="{FF2B5EF4-FFF2-40B4-BE49-F238E27FC236}">
                <a16:creationId xmlns:a16="http://schemas.microsoft.com/office/drawing/2014/main" id="{2F3A17D9-45A1-8141-81FF-76CE969BEE9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8195" name="文本占位符 2">
            <a:extLst>
              <a:ext uri="{FF2B5EF4-FFF2-40B4-BE49-F238E27FC236}">
                <a16:creationId xmlns:a16="http://schemas.microsoft.com/office/drawing/2014/main" id="{F5594C88-E756-674F-B105-AB8837B082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9220" name="日期占位符 2">
            <a:extLst>
              <a:ext uri="{FF2B5EF4-FFF2-40B4-BE49-F238E27FC236}">
                <a16:creationId xmlns:a16="http://schemas.microsoft.com/office/drawing/2014/main" id="{733BFC10-4B60-6A4B-A6DD-5B6D8AEAD5F3}"/>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41A40110-1D86-CF4E-89A4-DB1FEC5CFEEA}" type="datetime1">
              <a:rPr lang="en-US" altLang="zh-CN" smtClean="0"/>
              <a:t>3/2/23</a:t>
            </a:fld>
            <a:endParaRPr lang="zh-CN" altLang="en-US"/>
          </a:p>
        </p:txBody>
      </p:sp>
      <p:sp>
        <p:nvSpPr>
          <p:cNvPr id="9221" name="页脚占位符 3">
            <a:extLst>
              <a:ext uri="{FF2B5EF4-FFF2-40B4-BE49-F238E27FC236}">
                <a16:creationId xmlns:a16="http://schemas.microsoft.com/office/drawing/2014/main" id="{12251798-D779-8C45-87F2-50538C097556}"/>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9222" name="灯片编号占位符 4">
            <a:extLst>
              <a:ext uri="{FF2B5EF4-FFF2-40B4-BE49-F238E27FC236}">
                <a16:creationId xmlns:a16="http://schemas.microsoft.com/office/drawing/2014/main" id="{8921A3C7-26FF-7744-B028-86AA9973CBB8}"/>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92964ED6-EC10-E646-989C-22767AEF586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标题占位符 1">
            <a:extLst>
              <a:ext uri="{FF2B5EF4-FFF2-40B4-BE49-F238E27FC236}">
                <a16:creationId xmlns:a16="http://schemas.microsoft.com/office/drawing/2014/main" id="{4A990B60-AE12-F149-B747-7ED9131A120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9219" name="文本占位符 2">
            <a:extLst>
              <a:ext uri="{FF2B5EF4-FFF2-40B4-BE49-F238E27FC236}">
                <a16:creationId xmlns:a16="http://schemas.microsoft.com/office/drawing/2014/main" id="{F20BAE9F-B748-EF43-8BC6-D053EE0EF981}"/>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0244" name="日期占位符 1">
            <a:extLst>
              <a:ext uri="{FF2B5EF4-FFF2-40B4-BE49-F238E27FC236}">
                <a16:creationId xmlns:a16="http://schemas.microsoft.com/office/drawing/2014/main" id="{66629BD3-EB65-C042-B1FB-86D73BEAFBE8}"/>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BB7D7B2D-A94C-C849-95D1-18ED73DB0B85}" type="datetime1">
              <a:rPr lang="en-US" altLang="zh-CN" smtClean="0"/>
              <a:t>3/2/23</a:t>
            </a:fld>
            <a:endParaRPr lang="zh-CN" altLang="en-US"/>
          </a:p>
        </p:txBody>
      </p:sp>
      <p:sp>
        <p:nvSpPr>
          <p:cNvPr id="10245" name="页脚占位符 2">
            <a:extLst>
              <a:ext uri="{FF2B5EF4-FFF2-40B4-BE49-F238E27FC236}">
                <a16:creationId xmlns:a16="http://schemas.microsoft.com/office/drawing/2014/main" id="{C5DFDB93-A521-5D4B-A8CC-A90EB9D75524}"/>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0246" name="灯片编号占位符 3">
            <a:extLst>
              <a:ext uri="{FF2B5EF4-FFF2-40B4-BE49-F238E27FC236}">
                <a16:creationId xmlns:a16="http://schemas.microsoft.com/office/drawing/2014/main" id="{24C77451-F8F8-E441-AB68-8EE3E82DF3E2}"/>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63AE9966-4E86-A34F-A62B-B3051D5D6BD2}"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42" name="标题占位符 1">
            <a:extLst>
              <a:ext uri="{FF2B5EF4-FFF2-40B4-BE49-F238E27FC236}">
                <a16:creationId xmlns:a16="http://schemas.microsoft.com/office/drawing/2014/main" id="{934F9200-D6A0-084E-9028-FE6464BBA2A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CN"/>
              <a:t>单击此处编辑母版标题样式</a:t>
            </a:r>
          </a:p>
        </p:txBody>
      </p:sp>
      <p:sp>
        <p:nvSpPr>
          <p:cNvPr id="10243" name="文本占位符 2">
            <a:extLst>
              <a:ext uri="{FF2B5EF4-FFF2-40B4-BE49-F238E27FC236}">
                <a16:creationId xmlns:a16="http://schemas.microsoft.com/office/drawing/2014/main" id="{1FBC6777-0FB2-BE4C-B35B-6AD776B0473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CN"/>
              <a:t>单击此处编辑母版文本样式</a:t>
            </a:r>
          </a:p>
          <a:p>
            <a:pPr lvl="1"/>
            <a:r>
              <a:rPr lang="zh-CN" altLang="en-CN"/>
              <a:t>第二级</a:t>
            </a:r>
          </a:p>
          <a:p>
            <a:pPr lvl="2"/>
            <a:r>
              <a:rPr lang="zh-CN" altLang="en-CN"/>
              <a:t>第三级</a:t>
            </a:r>
          </a:p>
          <a:p>
            <a:pPr lvl="3"/>
            <a:r>
              <a:rPr lang="zh-CN" altLang="en-CN"/>
              <a:t>第四级</a:t>
            </a:r>
          </a:p>
          <a:p>
            <a:pPr lvl="4"/>
            <a:r>
              <a:rPr lang="zh-CN" altLang="en-CN"/>
              <a:t>第五级</a:t>
            </a:r>
          </a:p>
        </p:txBody>
      </p:sp>
      <p:sp>
        <p:nvSpPr>
          <p:cNvPr id="11268" name="日期占位符 4">
            <a:extLst>
              <a:ext uri="{FF2B5EF4-FFF2-40B4-BE49-F238E27FC236}">
                <a16:creationId xmlns:a16="http://schemas.microsoft.com/office/drawing/2014/main" id="{81100FCC-5B06-3646-8576-BF00546F6E44}"/>
              </a:ext>
            </a:extLst>
          </p:cNvPr>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eaLnBrk="0" hangingPunct="0">
              <a:buFont typeface="Arial" pitchFamily="34" charset="0"/>
              <a:buNone/>
              <a:defRPr sz="1200">
                <a:solidFill>
                  <a:srgbClr val="898989"/>
                </a:solidFill>
              </a:defRPr>
            </a:lvl1pPr>
          </a:lstStyle>
          <a:p>
            <a:pPr>
              <a:defRPr/>
            </a:pPr>
            <a:fld id="{8EB1C76E-04F8-1D43-AFC0-29B5A9686DD1}" type="datetime1">
              <a:rPr lang="en-US" altLang="zh-CN" smtClean="0"/>
              <a:t>3/2/23</a:t>
            </a:fld>
            <a:endParaRPr lang="zh-CN" altLang="en-US"/>
          </a:p>
        </p:txBody>
      </p:sp>
      <p:sp>
        <p:nvSpPr>
          <p:cNvPr id="11269" name="页脚占位符 5">
            <a:extLst>
              <a:ext uri="{FF2B5EF4-FFF2-40B4-BE49-F238E27FC236}">
                <a16:creationId xmlns:a16="http://schemas.microsoft.com/office/drawing/2014/main" id="{4D53BA25-5959-444D-80E3-4C02F55C30A3}"/>
              </a:ext>
            </a:extLst>
          </p:cNvPr>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eaLnBrk="0" hangingPunct="0">
              <a:buFont typeface="Arial" pitchFamily="34" charset="0"/>
              <a:buNone/>
              <a:defRPr sz="1200">
                <a:solidFill>
                  <a:srgbClr val="898989"/>
                </a:solidFill>
              </a:defRPr>
            </a:lvl1pPr>
          </a:lstStyle>
          <a:p>
            <a:pPr>
              <a:defRPr/>
            </a:pPr>
            <a:endParaRPr lang="zh-CN" altLang="en-US"/>
          </a:p>
        </p:txBody>
      </p:sp>
      <p:sp>
        <p:nvSpPr>
          <p:cNvPr id="11270" name="灯片编号占位符 6">
            <a:extLst>
              <a:ext uri="{FF2B5EF4-FFF2-40B4-BE49-F238E27FC236}">
                <a16:creationId xmlns:a16="http://schemas.microsoft.com/office/drawing/2014/main" id="{C847B0E1-9BD4-6C4B-A2C4-21DD7B409969}"/>
              </a:ext>
            </a:extLst>
          </p:cNvPr>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eaLnBrk="0" hangingPunct="0">
              <a:buFont typeface="Arial" panose="020B0604020202020204" pitchFamily="34" charset="0"/>
              <a:buNone/>
              <a:defRPr sz="1200">
                <a:solidFill>
                  <a:srgbClr val="898989"/>
                </a:solidFill>
              </a:defRPr>
            </a:lvl1pPr>
          </a:lstStyle>
          <a:p>
            <a:fld id="{77E630D0-0E5E-F842-83F1-2819F116D6D5}"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hf hdr="0" ftr="0" dt="0"/>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vl6pPr marL="25146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fontAlgn="base">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8.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5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6.emf"/></Relationships>
</file>

<file path=ppt/slides/_rels/slide5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70.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2.xml"/><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9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85.xml"/><Relationship Id="rId1" Type="http://schemas.openxmlformats.org/officeDocument/2006/relationships/slideLayout" Target="../slideLayouts/slideLayout7.xml"/><Relationship Id="rId5" Type="http://schemas.openxmlformats.org/officeDocument/2006/relationships/image" Target="../media/image84.png"/><Relationship Id="rId4" Type="http://schemas.openxmlformats.org/officeDocument/2006/relationships/image" Target="../media/image83.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8.xml"/><Relationship Id="rId1" Type="http://schemas.openxmlformats.org/officeDocument/2006/relationships/slideLayout" Target="../slideLayouts/slideLayout7.xml"/><Relationship Id="rId4" Type="http://schemas.openxmlformats.org/officeDocument/2006/relationships/image" Target="../media/image86.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ACF4E0-5CC3-D8B7-1D50-B257663339F9}"/>
              </a:ext>
            </a:extLst>
          </p:cNvPr>
          <p:cNvSpPr>
            <a:spLocks noGrp="1"/>
          </p:cNvSpPr>
          <p:nvPr>
            <p:ph type="sldNum" sz="quarter" idx="12"/>
          </p:nvPr>
        </p:nvSpPr>
        <p:spPr/>
        <p:txBody>
          <a:bodyPr/>
          <a:lstStyle/>
          <a:p>
            <a:fld id="{465717F2-DE62-A445-9F03-50055757659A}" type="slidenum">
              <a:rPr lang="zh-CN" altLang="en-US" smtClean="0"/>
              <a:pPr/>
              <a:t>1</a:t>
            </a:fld>
            <a:endParaRPr lang="zh-CN" altLang="en-US"/>
          </a:p>
        </p:txBody>
      </p:sp>
      <p:pic>
        <p:nvPicPr>
          <p:cNvPr id="3" name="Picture 2">
            <a:extLst>
              <a:ext uri="{FF2B5EF4-FFF2-40B4-BE49-F238E27FC236}">
                <a16:creationId xmlns:a16="http://schemas.microsoft.com/office/drawing/2014/main" id="{0DA5B3E5-55AE-E822-3E55-DD524B12C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60" y="62967"/>
            <a:ext cx="1705897" cy="1705897"/>
          </a:xfrm>
          <a:prstGeom prst="rect">
            <a:avLst/>
          </a:prstGeom>
        </p:spPr>
      </p:pic>
      <p:pic>
        <p:nvPicPr>
          <p:cNvPr id="4" name="Picture 3">
            <a:extLst>
              <a:ext uri="{FF2B5EF4-FFF2-40B4-BE49-F238E27FC236}">
                <a16:creationId xmlns:a16="http://schemas.microsoft.com/office/drawing/2014/main" id="{49094B83-14C1-6CFC-791B-C8F17F695530}"/>
              </a:ext>
            </a:extLst>
          </p:cNvPr>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282923" y="224400"/>
            <a:ext cx="1383030" cy="1383030"/>
          </a:xfrm>
          <a:prstGeom prst="rect">
            <a:avLst/>
          </a:prstGeom>
        </p:spPr>
      </p:pic>
      <p:sp>
        <p:nvSpPr>
          <p:cNvPr id="5" name="文本框 6">
            <a:extLst>
              <a:ext uri="{FF2B5EF4-FFF2-40B4-BE49-F238E27FC236}">
                <a16:creationId xmlns:a16="http://schemas.microsoft.com/office/drawing/2014/main" id="{9977D4C7-59CA-EB89-3BDA-FEE084D7BA5D}"/>
              </a:ext>
            </a:extLst>
          </p:cNvPr>
          <p:cNvSpPr txBox="1">
            <a:spLocks noChangeArrowheads="1"/>
          </p:cNvSpPr>
          <p:nvPr/>
        </p:nvSpPr>
        <p:spPr bwMode="auto">
          <a:xfrm>
            <a:off x="1" y="2770062"/>
            <a:ext cx="12191999" cy="1069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CN" altLang="en-US" sz="4800" b="1" dirty="0">
                <a:solidFill>
                  <a:srgbClr val="FFFFFF"/>
                </a:solidFill>
                <a:latin typeface="微软雅黑" panose="020B0503020204020204" pitchFamily="34" charset="-122"/>
                <a:ea typeface="微软雅黑" panose="020B0503020204020204" pitchFamily="34" charset="-122"/>
              </a:rPr>
              <a:t>第四章 语义分析</a:t>
            </a:r>
            <a:endParaRPr lang="zh-CN" altLang="en-CN" sz="4000" b="1" dirty="0">
              <a:solidFill>
                <a:srgbClr val="FFFFFF"/>
              </a:solidFill>
              <a:latin typeface="微软雅黑" panose="020B0503020204020204" pitchFamily="34" charset="-122"/>
              <a:ea typeface="微软雅黑" panose="020B0503020204020204" pitchFamily="34" charset="-122"/>
            </a:endParaRPr>
          </a:p>
        </p:txBody>
      </p:sp>
      <p:sp>
        <p:nvSpPr>
          <p:cNvPr id="6" name="文本框 7">
            <a:extLst>
              <a:ext uri="{FF2B5EF4-FFF2-40B4-BE49-F238E27FC236}">
                <a16:creationId xmlns:a16="http://schemas.microsoft.com/office/drawing/2014/main" id="{908AF627-CBEB-CBBE-E727-F2F86C731D6C}"/>
              </a:ext>
            </a:extLst>
          </p:cNvPr>
          <p:cNvSpPr txBox="1">
            <a:spLocks noChangeArrowheads="1"/>
          </p:cNvSpPr>
          <p:nvPr/>
        </p:nvSpPr>
        <p:spPr bwMode="auto">
          <a:xfrm>
            <a:off x="1421477" y="4618614"/>
            <a:ext cx="9653844" cy="168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张奇  桂韬  黄萱菁</a:t>
            </a:r>
            <a:endParaRPr lang="en-US" altLang="zh-CN" sz="2800" dirty="0">
              <a:solidFill>
                <a:srgbClr val="FFFFFF"/>
              </a:solidFill>
              <a:latin typeface="Arial" panose="020B0604020202020204" pitchFamily="34" charset="0"/>
              <a:ea typeface="微软雅黑" panose="020B0503020204020204" pitchFamily="34" charset="-122"/>
            </a:endParaRPr>
          </a:p>
          <a:p>
            <a:pPr algn="ctr" eaLnBrk="1" hangingPunct="1">
              <a:lnSpc>
                <a:spcPct val="200000"/>
              </a:lnSpc>
              <a:buFont typeface="Arial" panose="020B0604020202020204" pitchFamily="34" charset="0"/>
              <a:buNone/>
            </a:pPr>
            <a:r>
              <a:rPr lang="zh-CN" altLang="en-US" sz="2800" dirty="0">
                <a:solidFill>
                  <a:srgbClr val="FFFFFF"/>
                </a:solidFill>
                <a:latin typeface="Arial" panose="020B0604020202020204" pitchFamily="34" charset="0"/>
                <a:ea typeface="微软雅黑" panose="020B0503020204020204" pitchFamily="34" charset="-122"/>
              </a:rPr>
              <a:t>复旦大学</a:t>
            </a:r>
          </a:p>
        </p:txBody>
      </p:sp>
      <p:sp>
        <p:nvSpPr>
          <p:cNvPr id="8" name="TextBox 7">
            <a:extLst>
              <a:ext uri="{FF2B5EF4-FFF2-40B4-BE49-F238E27FC236}">
                <a16:creationId xmlns:a16="http://schemas.microsoft.com/office/drawing/2014/main" id="{9A8868A2-47A8-6168-AEF6-83CFF2733E3F}"/>
              </a:ext>
            </a:extLst>
          </p:cNvPr>
          <p:cNvSpPr txBox="1"/>
          <p:nvPr/>
        </p:nvSpPr>
        <p:spPr>
          <a:xfrm>
            <a:off x="3046971" y="1718643"/>
            <a:ext cx="6098058" cy="1069780"/>
          </a:xfrm>
          <a:prstGeom prst="rect">
            <a:avLst/>
          </a:prstGeom>
          <a:noFill/>
        </p:spPr>
        <p:txBody>
          <a:bodyPr wrap="square" anchor="ctr" anchorCtr="0">
            <a:spAutoFit/>
          </a:bodyPr>
          <a:lstStyle/>
          <a:p>
            <a:pPr algn="ctr" eaLnBrk="1" hangingPunct="1">
              <a:lnSpc>
                <a:spcPct val="150000"/>
              </a:lnSpc>
              <a:buFont typeface="Arial" panose="020B0604020202020204" pitchFamily="34" charset="0"/>
              <a:buNone/>
            </a:pPr>
            <a:r>
              <a:rPr lang="zh-CN" altLang="en-CN" sz="4800" b="1" dirty="0">
                <a:solidFill>
                  <a:srgbClr val="FFFFFF"/>
                </a:solidFill>
                <a:latin typeface="微软雅黑" panose="020B0503020204020204" pitchFamily="34" charset="-122"/>
                <a:ea typeface="微软雅黑" panose="020B0503020204020204" pitchFamily="34" charset="-122"/>
              </a:rPr>
              <a:t>自然</a:t>
            </a:r>
            <a:r>
              <a:rPr lang="zh-CN" altLang="en-US" sz="4800" b="1" dirty="0">
                <a:solidFill>
                  <a:srgbClr val="FFFFFF"/>
                </a:solidFill>
                <a:latin typeface="微软雅黑" panose="020B0503020204020204" pitchFamily="34" charset="-122"/>
                <a:ea typeface="微软雅黑" panose="020B0503020204020204" pitchFamily="34" charset="-122"/>
              </a:rPr>
              <a:t>语言处理导论</a:t>
            </a:r>
            <a:endParaRPr lang="en-US" altLang="zh-CN" sz="4800" b="1"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73648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词汇语义学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10</a:t>
            </a:fld>
            <a:endParaRPr lang="zh-CN" altLang="en-US" dirty="0"/>
          </a:p>
        </p:txBody>
      </p:sp>
      <p:sp>
        <p:nvSpPr>
          <p:cNvPr id="5" name="TextBox 4">
            <a:extLst>
              <a:ext uri="{FF2B5EF4-FFF2-40B4-BE49-F238E27FC236}">
                <a16:creationId xmlns:a16="http://schemas.microsoft.com/office/drawing/2014/main" id="{ACD7C5B4-1DC6-1357-887A-635C9A4F8D30}"/>
              </a:ext>
            </a:extLst>
          </p:cNvPr>
          <p:cNvSpPr txBox="1"/>
          <p:nvPr/>
        </p:nvSpPr>
        <p:spPr>
          <a:xfrm>
            <a:off x="338054" y="1034533"/>
            <a:ext cx="6096000" cy="523220"/>
          </a:xfrm>
          <a:prstGeom prst="rect">
            <a:avLst/>
          </a:prstGeom>
          <a:noFill/>
        </p:spPr>
        <p:txBody>
          <a:bodyPr wrap="square">
            <a:spAutoFit/>
          </a:bodyPr>
          <a:lstStyle/>
          <a:p>
            <a:r>
              <a:rPr lang="en-US" altLang="zh-CN" sz="2800" dirty="0">
                <a:latin typeface="Microsoft YaHei" panose="020B0503020204020204" pitchFamily="34" charset="-122"/>
                <a:ea typeface="Microsoft YaHei" panose="020B0503020204020204" pitchFamily="34" charset="-122"/>
              </a:rPr>
              <a:t>1.</a:t>
            </a:r>
            <a:r>
              <a:rPr lang="zh-CN" altLang="en-US" sz="2800" dirty="0">
                <a:latin typeface="Microsoft YaHei" panose="020B0503020204020204" pitchFamily="34" charset="-122"/>
                <a:ea typeface="Microsoft YaHei" panose="020B0503020204020204" pitchFamily="34" charset="-122"/>
              </a:rPr>
              <a:t> </a:t>
            </a:r>
            <a:r>
              <a:rPr lang="en-CN" sz="2800" dirty="0">
                <a:latin typeface="Microsoft YaHei" panose="020B0503020204020204" pitchFamily="34" charset="-122"/>
                <a:ea typeface="Microsoft YaHei" panose="020B0503020204020204" pitchFamily="34" charset="-122"/>
              </a:rPr>
              <a:t>词汇语义理论</a:t>
            </a:r>
          </a:p>
        </p:txBody>
      </p:sp>
      <p:sp>
        <p:nvSpPr>
          <p:cNvPr id="7" name="TextBox 6">
            <a:extLst>
              <a:ext uri="{FF2B5EF4-FFF2-40B4-BE49-F238E27FC236}">
                <a16:creationId xmlns:a16="http://schemas.microsoft.com/office/drawing/2014/main" id="{ED5D47D7-E2E9-397B-C506-4878C2927D36}"/>
              </a:ext>
            </a:extLst>
          </p:cNvPr>
          <p:cNvSpPr txBox="1"/>
          <p:nvPr/>
        </p:nvSpPr>
        <p:spPr>
          <a:xfrm>
            <a:off x="579128" y="1672987"/>
            <a:ext cx="11181071" cy="1005788"/>
          </a:xfrm>
          <a:prstGeom prst="rect">
            <a:avLst/>
          </a:prstGeom>
          <a:noFill/>
        </p:spPr>
        <p:txBody>
          <a:bodyPr wrap="square">
            <a:spAutoFit/>
          </a:bodyPr>
          <a:lstStyle/>
          <a:p>
            <a:pPr>
              <a:lnSpc>
                <a:spcPct val="130000"/>
              </a:lnSpc>
            </a:pPr>
            <a:r>
              <a:rPr lang="zh-CN" altLang="en-US" sz="2400" b="1" dirty="0">
                <a:latin typeface="Microsoft YaHei" panose="020B0503020204020204" pitchFamily="34" charset="-122"/>
                <a:ea typeface="Microsoft YaHei" panose="020B0503020204020204" pitchFamily="34" charset="-122"/>
              </a:rPr>
              <a:t>义元理论（</a:t>
            </a:r>
            <a:r>
              <a:rPr lang="en-US" altLang="zh-CN" sz="2400" b="1" dirty="0">
                <a:latin typeface="Microsoft YaHei" panose="020B0503020204020204" pitchFamily="34" charset="-122"/>
                <a:ea typeface="Microsoft YaHei" panose="020B0503020204020204" pitchFamily="34" charset="-122"/>
              </a:rPr>
              <a:t>Theory of </a:t>
            </a:r>
            <a:r>
              <a:rPr lang="en-US" altLang="zh-CN" sz="2400" b="1" dirty="0" err="1">
                <a:latin typeface="Microsoft YaHei" panose="020B0503020204020204" pitchFamily="34" charset="-122"/>
                <a:ea typeface="Microsoft YaHei" panose="020B0503020204020204" pitchFamily="34" charset="-122"/>
              </a:rPr>
              <a:t>Lexcial</a:t>
            </a:r>
            <a:r>
              <a:rPr lang="en-US" altLang="zh-CN" sz="2400" b="1" dirty="0">
                <a:latin typeface="Microsoft YaHei" panose="020B0503020204020204" pitchFamily="34" charset="-122"/>
                <a:ea typeface="Microsoft YaHei" panose="020B0503020204020204" pitchFamily="34" charset="-122"/>
              </a:rPr>
              <a:t> Primitives</a:t>
            </a:r>
            <a:r>
              <a:rPr lang="zh-CN" altLang="en-US" sz="2400" b="1"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的核心思想是自然语言中包含非常少部分的词语，这些词语可以用于解释绝大部分词汇的意义。</a:t>
            </a:r>
            <a:endParaRPr lang="en-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6F749C05-8880-C5D7-FA1B-A73D3F5C44B3}"/>
              </a:ext>
            </a:extLst>
          </p:cNvPr>
          <p:cNvSpPr txBox="1"/>
          <p:nvPr/>
        </p:nvSpPr>
        <p:spPr>
          <a:xfrm>
            <a:off x="619127" y="2929532"/>
            <a:ext cx="11195048" cy="3385157"/>
          </a:xfrm>
          <a:prstGeom prst="rect">
            <a:avLst/>
          </a:prstGeom>
          <a:noFill/>
        </p:spPr>
        <p:txBody>
          <a:bodyPr wrap="square">
            <a:spAutoFit/>
          </a:bodyPr>
          <a:lstStyle/>
          <a:p>
            <a:pPr>
              <a:lnSpc>
                <a:spcPct val="130000"/>
              </a:lnSpc>
            </a:pPr>
            <a:r>
              <a:rPr lang="zh-CN" altLang="en-US" sz="2400" b="0" i="0" dirty="0">
                <a:effectLst/>
                <a:latin typeface="Times New Roman" panose="02020603050405020304" pitchFamily="18" charset="0"/>
              </a:rPr>
              <a:t>例如</a:t>
            </a:r>
            <a:r>
              <a:rPr lang="zh-CN" altLang="en-US" sz="2000" b="0" i="0" dirty="0">
                <a:effectLst/>
                <a:latin typeface="Times New Roman" panose="02020603050405020304" pitchFamily="18" charset="0"/>
              </a:rPr>
              <a:t>：</a:t>
            </a:r>
            <a:r>
              <a:rPr lang="en-US" sz="2400" dirty="0">
                <a:latin typeface="KaiTi_GB2312" panose="02010609030101010101" pitchFamily="49" charset="-122"/>
                <a:ea typeface="KaiTi_GB2312" panose="02010609030101010101" pitchFamily="49" charset="-122"/>
              </a:rPr>
              <a:t>man </a:t>
            </a:r>
            <a:r>
              <a:rPr lang="zh-CN" altLang="en-US" sz="2400" dirty="0">
                <a:latin typeface="KaiTi_GB2312" panose="02010609030101010101" pitchFamily="49" charset="-122"/>
                <a:ea typeface="KaiTi_GB2312" panose="02010609030101010101" pitchFamily="49" charset="-122"/>
              </a:rPr>
              <a:t>和 </a:t>
            </a:r>
            <a:r>
              <a:rPr lang="en-US" sz="2400" dirty="0">
                <a:latin typeface="KaiTi_GB2312" panose="02010609030101010101" pitchFamily="49" charset="-122"/>
                <a:ea typeface="KaiTi_GB2312" panose="02010609030101010101" pitchFamily="49" charset="-122"/>
              </a:rPr>
              <a:t>fish </a:t>
            </a:r>
            <a:r>
              <a:rPr lang="zh-CN" altLang="en-US" sz="2400" dirty="0">
                <a:latin typeface="KaiTi_GB2312" panose="02010609030101010101" pitchFamily="49" charset="-122"/>
                <a:ea typeface="KaiTi_GB2312" panose="02010609030101010101" pitchFamily="49" charset="-122"/>
              </a:rPr>
              <a:t>是义元，而 </a:t>
            </a:r>
            <a:r>
              <a:rPr lang="en-US" sz="2400" dirty="0">
                <a:latin typeface="KaiTi_GB2312" panose="02010609030101010101" pitchFamily="49" charset="-122"/>
                <a:ea typeface="KaiTi_GB2312" panose="02010609030101010101" pitchFamily="49" charset="-122"/>
              </a:rPr>
              <a:t>fishy </a:t>
            </a:r>
            <a:r>
              <a:rPr lang="zh-CN" altLang="en-US" sz="2400" dirty="0">
                <a:latin typeface="KaiTi_GB2312" panose="02010609030101010101" pitchFamily="49" charset="-122"/>
                <a:ea typeface="KaiTi_GB2312" panose="02010609030101010101" pitchFamily="49" charset="-122"/>
              </a:rPr>
              <a:t>和 </a:t>
            </a:r>
            <a:r>
              <a:rPr lang="en-US" sz="2400" dirty="0">
                <a:latin typeface="KaiTi_GB2312" panose="02010609030101010101" pitchFamily="49" charset="-122"/>
                <a:ea typeface="KaiTi_GB2312" panose="02010609030101010101" pitchFamily="49" charset="-122"/>
              </a:rPr>
              <a:t>manliness </a:t>
            </a:r>
            <a:r>
              <a:rPr lang="zh-CN" altLang="en-US" sz="2400" dirty="0">
                <a:latin typeface="KaiTi_GB2312" panose="02010609030101010101" pitchFamily="49" charset="-122"/>
                <a:ea typeface="KaiTi_GB2312" panose="02010609030101010101" pitchFamily="49" charset="-122"/>
              </a:rPr>
              <a:t>则是衍生词。可以使用义元对其他词语进行解释。根据文献 </a:t>
            </a:r>
            <a:r>
              <a:rPr lang="en-US" altLang="zh-CN" sz="2400" dirty="0">
                <a:latin typeface="KaiTi_GB2312" panose="02010609030101010101" pitchFamily="49" charset="-122"/>
                <a:ea typeface="KaiTi_GB2312" panose="02010609030101010101" pitchFamily="49" charset="-122"/>
              </a:rPr>
              <a:t>[164] </a:t>
            </a:r>
            <a:r>
              <a:rPr lang="zh-CN" altLang="en-US" sz="2400" dirty="0">
                <a:latin typeface="KaiTi_GB2312" panose="02010609030101010101" pitchFamily="49" charset="-122"/>
                <a:ea typeface="KaiTi_GB2312" panose="02010609030101010101" pitchFamily="49" charset="-122"/>
              </a:rPr>
              <a:t>中的定义，</a:t>
            </a:r>
            <a:r>
              <a:rPr lang="en-US" sz="2400" dirty="0" err="1">
                <a:latin typeface="KaiTi_GB2312" panose="02010609030101010101" pitchFamily="49" charset="-122"/>
                <a:ea typeface="KaiTi_GB2312" panose="02010609030101010101" pitchFamily="49" charset="-122"/>
              </a:rPr>
              <a:t>boy、girl、woman、man</a:t>
            </a:r>
            <a:r>
              <a:rPr lang="en-US" sz="2400" dirty="0">
                <a:latin typeface="KaiTi_GB2312" panose="02010609030101010101" pitchFamily="49" charset="-122"/>
                <a:ea typeface="KaiTi_GB2312" panose="02010609030101010101" pitchFamily="49" charset="-122"/>
              </a:rPr>
              <a:t> </a:t>
            </a:r>
            <a:r>
              <a:rPr lang="zh-CN" altLang="en-US" sz="2400" dirty="0">
                <a:latin typeface="KaiTi_GB2312" panose="02010609030101010101" pitchFamily="49" charset="-122"/>
                <a:ea typeface="KaiTi_GB2312" panose="02010609030101010101" pitchFamily="49" charset="-122"/>
              </a:rPr>
              <a:t>使用义元解释如下：</a:t>
            </a:r>
            <a:endParaRPr lang="en-US" altLang="zh-CN" sz="2400" dirty="0">
              <a:latin typeface="KaiTi_GB2312" panose="02010609030101010101" pitchFamily="49" charset="-122"/>
              <a:ea typeface="KaiTi_GB2312" panose="02010609030101010101" pitchFamily="49" charset="-122"/>
            </a:endParaRPr>
          </a:p>
          <a:p>
            <a:pPr>
              <a:lnSpc>
                <a:spcPct val="130000"/>
              </a:lnSpc>
            </a:pPr>
            <a:r>
              <a:rPr lang="zh-CN" altLang="en-US" sz="2400" dirty="0">
                <a:latin typeface="KaiTi_GB2312" panose="02010609030101010101" pitchFamily="49" charset="-122"/>
                <a:ea typeface="KaiTi_GB2312" panose="02010609030101010101" pitchFamily="49" charset="-122"/>
              </a:rPr>
              <a:t>   </a:t>
            </a:r>
            <a:r>
              <a:rPr lang="en-US" sz="2400" dirty="0">
                <a:latin typeface="KaiTi_GB2312" panose="02010609030101010101" pitchFamily="49" charset="-122"/>
                <a:ea typeface="KaiTi_GB2312" panose="02010609030101010101" pitchFamily="49" charset="-122"/>
              </a:rPr>
              <a:t>boy: young human being that one thinks of as becoming a man.</a:t>
            </a:r>
          </a:p>
          <a:p>
            <a:pPr>
              <a:lnSpc>
                <a:spcPct val="130000"/>
              </a:lnSpc>
            </a:pPr>
            <a:r>
              <a:rPr lang="zh-CN" altLang="en-US" sz="2400" dirty="0">
                <a:latin typeface="KaiTi_GB2312" panose="02010609030101010101" pitchFamily="49" charset="-122"/>
                <a:ea typeface="KaiTi_GB2312" panose="02010609030101010101" pitchFamily="49" charset="-122"/>
              </a:rPr>
              <a:t>   </a:t>
            </a:r>
            <a:r>
              <a:rPr lang="en-US" sz="2400" dirty="0">
                <a:latin typeface="KaiTi_GB2312" panose="02010609030101010101" pitchFamily="49" charset="-122"/>
                <a:ea typeface="KaiTi_GB2312" panose="02010609030101010101" pitchFamily="49" charset="-122"/>
              </a:rPr>
              <a:t>girl: young human being that one thinks of as becoming a woman.</a:t>
            </a:r>
          </a:p>
          <a:p>
            <a:pPr>
              <a:lnSpc>
                <a:spcPct val="130000"/>
              </a:lnSpc>
            </a:pPr>
            <a:r>
              <a:rPr lang="zh-CN" altLang="en-US" sz="2400" dirty="0">
                <a:latin typeface="KaiTi_GB2312" panose="02010609030101010101" pitchFamily="49" charset="-122"/>
                <a:ea typeface="KaiTi_GB2312" panose="02010609030101010101" pitchFamily="49" charset="-122"/>
              </a:rPr>
              <a:t>   </a:t>
            </a:r>
            <a:r>
              <a:rPr lang="en-US" sz="2400" dirty="0">
                <a:latin typeface="KaiTi_GB2312" panose="02010609030101010101" pitchFamily="49" charset="-122"/>
                <a:ea typeface="KaiTi_GB2312" panose="02010609030101010101" pitchFamily="49" charset="-122"/>
              </a:rPr>
              <a:t>woman: human being that could be someone’s mother.</a:t>
            </a:r>
            <a:br>
              <a:rPr lang="en-US" sz="2400" dirty="0">
                <a:latin typeface="KaiTi_GB2312" panose="02010609030101010101" pitchFamily="49" charset="-122"/>
                <a:ea typeface="KaiTi_GB2312" panose="02010609030101010101" pitchFamily="49" charset="-122"/>
              </a:rPr>
            </a:br>
            <a:r>
              <a:rPr lang="zh-CN" altLang="en-US" sz="2400" dirty="0">
                <a:latin typeface="KaiTi_GB2312" panose="02010609030101010101" pitchFamily="49" charset="-122"/>
                <a:ea typeface="KaiTi_GB2312" panose="02010609030101010101" pitchFamily="49" charset="-122"/>
              </a:rPr>
              <a:t>   </a:t>
            </a:r>
            <a:r>
              <a:rPr lang="en-US" sz="2400" dirty="0">
                <a:latin typeface="KaiTi_GB2312" panose="02010609030101010101" pitchFamily="49" charset="-122"/>
                <a:ea typeface="KaiTi_GB2312" panose="02010609030101010101" pitchFamily="49" charset="-122"/>
              </a:rPr>
              <a:t>man: human being that could cause a woman to be someone’s mother</a:t>
            </a:r>
            <a:endParaRPr lang="en-CN" sz="24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3235083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词汇语义学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11</a:t>
            </a:fld>
            <a:endParaRPr lang="zh-CN" altLang="en-US" dirty="0"/>
          </a:p>
        </p:txBody>
      </p:sp>
      <p:sp>
        <p:nvSpPr>
          <p:cNvPr id="5" name="TextBox 4">
            <a:extLst>
              <a:ext uri="{FF2B5EF4-FFF2-40B4-BE49-F238E27FC236}">
                <a16:creationId xmlns:a16="http://schemas.microsoft.com/office/drawing/2014/main" id="{ACD7C5B4-1DC6-1357-887A-635C9A4F8D30}"/>
              </a:ext>
            </a:extLst>
          </p:cNvPr>
          <p:cNvSpPr txBox="1"/>
          <p:nvPr/>
        </p:nvSpPr>
        <p:spPr>
          <a:xfrm>
            <a:off x="338054" y="1034533"/>
            <a:ext cx="6096000" cy="523220"/>
          </a:xfrm>
          <a:prstGeom prst="rect">
            <a:avLst/>
          </a:prstGeom>
          <a:noFill/>
        </p:spPr>
        <p:txBody>
          <a:bodyPr wrap="square">
            <a:spAutoFit/>
          </a:bodyPr>
          <a:lstStyle/>
          <a:p>
            <a:r>
              <a:rPr lang="en-US" altLang="zh-CN" sz="2800" dirty="0">
                <a:latin typeface="Microsoft YaHei" panose="020B0503020204020204" pitchFamily="34" charset="-122"/>
                <a:ea typeface="Microsoft YaHei" panose="020B0503020204020204" pitchFamily="34" charset="-122"/>
              </a:rPr>
              <a:t>1.</a:t>
            </a:r>
            <a:r>
              <a:rPr lang="zh-CN" altLang="en-US" sz="2800" dirty="0">
                <a:latin typeface="Microsoft YaHei" panose="020B0503020204020204" pitchFamily="34" charset="-122"/>
                <a:ea typeface="Microsoft YaHei" panose="020B0503020204020204" pitchFamily="34" charset="-122"/>
              </a:rPr>
              <a:t> </a:t>
            </a:r>
            <a:r>
              <a:rPr lang="en-CN" sz="2800" dirty="0">
                <a:latin typeface="Microsoft YaHei" panose="020B0503020204020204" pitchFamily="34" charset="-122"/>
                <a:ea typeface="Microsoft YaHei" panose="020B0503020204020204" pitchFamily="34" charset="-122"/>
              </a:rPr>
              <a:t>词汇语义理论</a:t>
            </a:r>
          </a:p>
        </p:txBody>
      </p:sp>
      <p:sp>
        <p:nvSpPr>
          <p:cNvPr id="7" name="TextBox 6">
            <a:extLst>
              <a:ext uri="{FF2B5EF4-FFF2-40B4-BE49-F238E27FC236}">
                <a16:creationId xmlns:a16="http://schemas.microsoft.com/office/drawing/2014/main" id="{ED5D47D7-E2E9-397B-C506-4878C2927D36}"/>
              </a:ext>
            </a:extLst>
          </p:cNvPr>
          <p:cNvSpPr txBox="1"/>
          <p:nvPr/>
        </p:nvSpPr>
        <p:spPr>
          <a:xfrm>
            <a:off x="579128" y="1680560"/>
            <a:ext cx="11181071" cy="1485920"/>
          </a:xfrm>
          <a:prstGeom prst="rect">
            <a:avLst/>
          </a:prstGeom>
          <a:noFill/>
        </p:spPr>
        <p:txBody>
          <a:bodyPr wrap="square">
            <a:spAutoFit/>
          </a:bodyPr>
          <a:lstStyle/>
          <a:p>
            <a:pPr>
              <a:lnSpc>
                <a:spcPct val="130000"/>
              </a:lnSpc>
            </a:pPr>
            <a:r>
              <a:rPr lang="zh-CN" altLang="en-US" sz="2400" b="0" i="0" dirty="0">
                <a:effectLst/>
                <a:latin typeface="Microsoft YaHei" panose="020B0503020204020204" pitchFamily="34" charset="-122"/>
                <a:ea typeface="Microsoft YaHei" panose="020B0503020204020204" pitchFamily="34" charset="-122"/>
              </a:rPr>
              <a:t>董振东教授所创建的知网（</a:t>
            </a:r>
            <a:r>
              <a:rPr lang="en-US" sz="2400" b="0" i="0" dirty="0" err="1">
                <a:effectLst/>
                <a:latin typeface="Microsoft YaHei" panose="020B0503020204020204" pitchFamily="34" charset="-122"/>
                <a:ea typeface="Microsoft YaHei" panose="020B0503020204020204" pitchFamily="34" charset="-122"/>
              </a:rPr>
              <a:t>HowNet</a:t>
            </a:r>
            <a:r>
              <a:rPr lang="en-US" sz="2400" b="0" i="0" dirty="0">
                <a:effectLst/>
                <a:latin typeface="Microsoft YaHei" panose="020B0503020204020204" pitchFamily="34" charset="-122"/>
                <a:ea typeface="Microsoft YaHei" panose="020B0503020204020204" pitchFamily="34" charset="-122"/>
              </a:rPr>
              <a:t>）</a:t>
            </a:r>
            <a:r>
              <a:rPr lang="zh-CN" altLang="en-US" sz="2400" b="0" i="0" dirty="0">
                <a:effectLst/>
                <a:latin typeface="Microsoft YaHei" panose="020B0503020204020204" pitchFamily="34" charset="-122"/>
                <a:ea typeface="Microsoft YaHei" panose="020B0503020204020204" pitchFamily="34" charset="-122"/>
              </a:rPr>
              <a:t>也结合了义元理论，构建了包含 </a:t>
            </a:r>
            <a:r>
              <a:rPr lang="en-US" altLang="zh-CN" sz="2400" b="0" i="0" dirty="0">
                <a:effectLst/>
                <a:latin typeface="Microsoft YaHei" panose="020B0503020204020204" pitchFamily="34" charset="-122"/>
                <a:ea typeface="Microsoft YaHei" panose="020B0503020204020204" pitchFamily="34" charset="-122"/>
              </a:rPr>
              <a:t>2540 </a:t>
            </a:r>
            <a:r>
              <a:rPr lang="zh-CN" altLang="en-US" sz="2400" b="0" i="0" dirty="0">
                <a:effectLst/>
                <a:latin typeface="Microsoft YaHei" panose="020B0503020204020204" pitchFamily="34" charset="-122"/>
                <a:ea typeface="Microsoft YaHei" panose="020B0503020204020204" pitchFamily="34" charset="-122"/>
              </a:rPr>
              <a:t>多个义元的精细的语义描述体系，并为 </a:t>
            </a:r>
            <a:r>
              <a:rPr lang="en-US" altLang="zh-CN" sz="2400" b="0" i="0" dirty="0">
                <a:effectLst/>
                <a:latin typeface="Microsoft YaHei" panose="020B0503020204020204" pitchFamily="34" charset="-122"/>
                <a:ea typeface="Microsoft YaHei" panose="020B0503020204020204" pitchFamily="34" charset="-122"/>
              </a:rPr>
              <a:t>237974 </a:t>
            </a:r>
            <a:r>
              <a:rPr lang="zh-CN" altLang="en-US" sz="2400" b="0" i="0" dirty="0">
                <a:effectLst/>
                <a:latin typeface="Microsoft YaHei" panose="020B0503020204020204" pitchFamily="34" charset="-122"/>
                <a:ea typeface="Microsoft YaHei" panose="020B0503020204020204" pitchFamily="34" charset="-122"/>
              </a:rPr>
              <a:t>个汉语和英语词所代表的概念进行了标注。</a:t>
            </a:r>
            <a:endParaRPr lang="en-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6F749C05-8880-C5D7-FA1B-A73D3F5C44B3}"/>
              </a:ext>
            </a:extLst>
          </p:cNvPr>
          <p:cNvSpPr txBox="1"/>
          <p:nvPr/>
        </p:nvSpPr>
        <p:spPr>
          <a:xfrm>
            <a:off x="1151906" y="3204084"/>
            <a:ext cx="10201894" cy="1667764"/>
          </a:xfrm>
          <a:prstGeom prst="rect">
            <a:avLst/>
          </a:prstGeom>
          <a:noFill/>
        </p:spPr>
        <p:txBody>
          <a:bodyPr wrap="square">
            <a:spAutoFit/>
          </a:bodyPr>
          <a:lstStyle/>
          <a:p>
            <a:pPr>
              <a:lnSpc>
                <a:spcPct val="150000"/>
              </a:lnSpc>
            </a:pPr>
            <a:r>
              <a:rPr lang="zh-CN" altLang="en-US" sz="2400" b="0" i="0" dirty="0">
                <a:effectLst/>
                <a:latin typeface="Times New Roman" panose="02020603050405020304" pitchFamily="18" charset="0"/>
              </a:rPr>
              <a:t>例如</a:t>
            </a:r>
            <a:r>
              <a:rPr lang="zh-CN" altLang="en-US" sz="2000" b="0" i="0" dirty="0">
                <a:effectLst/>
                <a:latin typeface="Times New Roman" panose="02020603050405020304" pitchFamily="18" charset="0"/>
              </a:rPr>
              <a:t>：</a:t>
            </a:r>
            <a:r>
              <a:rPr lang="en-US" sz="2400" dirty="0" err="1">
                <a:latin typeface="KaiTi_GB2312" panose="02010609030101010101" pitchFamily="49" charset="-122"/>
                <a:ea typeface="KaiTi_GB2312" panose="02010609030101010101" pitchFamily="49" charset="-122"/>
              </a:rPr>
              <a:t>Hownet</a:t>
            </a:r>
            <a:r>
              <a:rPr lang="en-US" sz="2400" dirty="0">
                <a:latin typeface="KaiTi_GB2312" panose="02010609030101010101" pitchFamily="49" charset="-122"/>
                <a:ea typeface="KaiTi_GB2312" panose="02010609030101010101" pitchFamily="49" charset="-122"/>
              </a:rPr>
              <a:t> </a:t>
            </a:r>
            <a:r>
              <a:rPr lang="zh-CN" altLang="en-US" sz="2400" dirty="0">
                <a:latin typeface="KaiTi_GB2312" panose="02010609030101010101" pitchFamily="49" charset="-122"/>
                <a:ea typeface="KaiTi_GB2312" panose="02010609030101010101" pitchFamily="49" charset="-122"/>
              </a:rPr>
              <a:t>中美味、难题的定义如下所示：</a:t>
            </a:r>
          </a:p>
          <a:p>
            <a:pPr>
              <a:lnSpc>
                <a:spcPct val="150000"/>
              </a:lnSpc>
            </a:pPr>
            <a:r>
              <a:rPr lang="zh-CN" altLang="en-US" sz="2400" dirty="0">
                <a:latin typeface="KaiTi_GB2312" panose="02010609030101010101" pitchFamily="49" charset="-122"/>
                <a:ea typeface="KaiTi_GB2312" panose="02010609030101010101" pitchFamily="49" charset="-122"/>
              </a:rPr>
              <a:t>      美味</a:t>
            </a:r>
            <a:r>
              <a:rPr lang="en-US" altLang="zh-CN" sz="2400" dirty="0">
                <a:latin typeface="KaiTi_GB2312" panose="02010609030101010101" pitchFamily="49" charset="-122"/>
                <a:ea typeface="KaiTi_GB2312" panose="02010609030101010101" pitchFamily="49" charset="-122"/>
              </a:rPr>
              <a:t>: </a:t>
            </a:r>
            <a:r>
              <a:rPr lang="en-US" sz="2400" dirty="0">
                <a:latin typeface="KaiTi_GB2312" panose="02010609030101010101" pitchFamily="49" charset="-122"/>
                <a:ea typeface="KaiTi_GB2312" panose="02010609030101010101" pitchFamily="49" charset="-122"/>
              </a:rPr>
              <a:t>edible| </a:t>
            </a:r>
            <a:r>
              <a:rPr lang="zh-CN" altLang="en-US" sz="2400" dirty="0">
                <a:latin typeface="KaiTi_GB2312" panose="02010609030101010101" pitchFamily="49" charset="-122"/>
                <a:ea typeface="KaiTi_GB2312" panose="02010609030101010101" pitchFamily="49" charset="-122"/>
              </a:rPr>
              <a:t>食物</a:t>
            </a:r>
            <a:r>
              <a:rPr lang="en-US" altLang="zh-CN" sz="2400" dirty="0">
                <a:latin typeface="KaiTi_GB2312" panose="02010609030101010101" pitchFamily="49" charset="-122"/>
                <a:ea typeface="KaiTi_GB2312" panose="02010609030101010101" pitchFamily="49" charset="-122"/>
              </a:rPr>
              <a:t>:</a:t>
            </a:r>
            <a:r>
              <a:rPr lang="en-US" sz="2400" dirty="0">
                <a:latin typeface="KaiTi_GB2312" panose="02010609030101010101" pitchFamily="49" charset="-122"/>
                <a:ea typeface="KaiTi_GB2312" panose="02010609030101010101" pitchFamily="49" charset="-122"/>
              </a:rPr>
              <a:t>modifier=</a:t>
            </a:r>
            <a:r>
              <a:rPr lang="en-US" sz="2400" dirty="0" err="1">
                <a:latin typeface="KaiTi_GB2312" panose="02010609030101010101" pitchFamily="49" charset="-122"/>
                <a:ea typeface="KaiTi_GB2312" panose="02010609030101010101" pitchFamily="49" charset="-122"/>
              </a:rPr>
              <a:t>GoodTaste</a:t>
            </a:r>
            <a:r>
              <a:rPr lang="en-US" sz="2400" dirty="0">
                <a:latin typeface="KaiTi_GB2312" panose="02010609030101010101" pitchFamily="49" charset="-122"/>
                <a:ea typeface="KaiTi_GB2312" panose="02010609030101010101" pitchFamily="49" charset="-122"/>
              </a:rPr>
              <a:t>| </a:t>
            </a:r>
            <a:r>
              <a:rPr lang="zh-CN" altLang="en-US" sz="2400" dirty="0">
                <a:latin typeface="KaiTi_GB2312" panose="02010609030101010101" pitchFamily="49" charset="-122"/>
                <a:ea typeface="KaiTi_GB2312" panose="02010609030101010101" pitchFamily="49" charset="-122"/>
              </a:rPr>
              <a:t>好吃</a:t>
            </a:r>
          </a:p>
          <a:p>
            <a:pPr>
              <a:lnSpc>
                <a:spcPct val="150000"/>
              </a:lnSpc>
            </a:pPr>
            <a:r>
              <a:rPr lang="zh-CN" altLang="en-US" sz="2400" dirty="0">
                <a:latin typeface="KaiTi_GB2312" panose="02010609030101010101" pitchFamily="49" charset="-122"/>
                <a:ea typeface="KaiTi_GB2312" panose="02010609030101010101" pitchFamily="49" charset="-122"/>
              </a:rPr>
              <a:t>      难题</a:t>
            </a:r>
            <a:r>
              <a:rPr lang="en-US" altLang="zh-CN" sz="2400" dirty="0">
                <a:latin typeface="KaiTi_GB2312" panose="02010609030101010101" pitchFamily="49" charset="-122"/>
                <a:ea typeface="KaiTi_GB2312" panose="02010609030101010101" pitchFamily="49" charset="-122"/>
              </a:rPr>
              <a:t>: </a:t>
            </a:r>
            <a:r>
              <a:rPr lang="en-US" sz="2400" dirty="0">
                <a:latin typeface="KaiTi_GB2312" panose="02010609030101010101" pitchFamily="49" charset="-122"/>
                <a:ea typeface="KaiTi_GB2312" panose="02010609030101010101" pitchFamily="49" charset="-122"/>
              </a:rPr>
              <a:t>problem| </a:t>
            </a:r>
            <a:r>
              <a:rPr lang="zh-CN" altLang="en-US" sz="2400" dirty="0">
                <a:latin typeface="KaiTi_GB2312" panose="02010609030101010101" pitchFamily="49" charset="-122"/>
                <a:ea typeface="KaiTi_GB2312" panose="02010609030101010101" pitchFamily="49" charset="-122"/>
              </a:rPr>
              <a:t>问题</a:t>
            </a:r>
            <a:r>
              <a:rPr lang="en-US" altLang="zh-CN" sz="2400" dirty="0">
                <a:latin typeface="KaiTi_GB2312" panose="02010609030101010101" pitchFamily="49" charset="-122"/>
                <a:ea typeface="KaiTi_GB2312" panose="02010609030101010101" pitchFamily="49" charset="-122"/>
              </a:rPr>
              <a:t>:</a:t>
            </a:r>
            <a:r>
              <a:rPr lang="en-US" sz="2400" dirty="0">
                <a:latin typeface="KaiTi_GB2312" panose="02010609030101010101" pitchFamily="49" charset="-122"/>
                <a:ea typeface="KaiTi_GB2312" panose="02010609030101010101" pitchFamily="49" charset="-122"/>
              </a:rPr>
              <a:t>modifier=difficult| </a:t>
            </a:r>
            <a:r>
              <a:rPr lang="zh-CN" altLang="en-US" sz="2400" dirty="0">
                <a:latin typeface="KaiTi_GB2312" panose="02010609030101010101" pitchFamily="49" charset="-122"/>
                <a:ea typeface="KaiTi_GB2312" panose="02010609030101010101" pitchFamily="49" charset="-122"/>
              </a:rPr>
              <a:t>难</a:t>
            </a:r>
            <a:endParaRPr lang="en-CN" sz="2400" dirty="0">
              <a:latin typeface="KaiTi_GB2312" panose="02010609030101010101" pitchFamily="49" charset="-122"/>
              <a:ea typeface="KaiTi_GB2312" panose="02010609030101010101" pitchFamily="49" charset="-122"/>
            </a:endParaRPr>
          </a:p>
        </p:txBody>
      </p:sp>
      <p:sp>
        <p:nvSpPr>
          <p:cNvPr id="6" name="TextBox 5">
            <a:extLst>
              <a:ext uri="{FF2B5EF4-FFF2-40B4-BE49-F238E27FC236}">
                <a16:creationId xmlns:a16="http://schemas.microsoft.com/office/drawing/2014/main" id="{D8CBE690-6D3D-BB15-EDEF-689D12D41DAA}"/>
              </a:ext>
            </a:extLst>
          </p:cNvPr>
          <p:cNvSpPr txBox="1"/>
          <p:nvPr/>
        </p:nvSpPr>
        <p:spPr>
          <a:xfrm>
            <a:off x="596746" y="5053462"/>
            <a:ext cx="10998508" cy="1253613"/>
          </a:xfrm>
          <a:prstGeom prst="rect">
            <a:avLst/>
          </a:prstGeom>
          <a:noFill/>
        </p:spPr>
        <p:txBody>
          <a:bodyPr wrap="square">
            <a:spAutoFit/>
          </a:bodyPr>
          <a:lstStyle/>
          <a:p>
            <a:pPr>
              <a:lnSpc>
                <a:spcPct val="130000"/>
              </a:lnSpc>
            </a:pPr>
            <a:r>
              <a:rPr lang="en-US" sz="2000" b="0" i="0" dirty="0" err="1">
                <a:effectLst/>
                <a:latin typeface="Microsoft YaHei" panose="020B0503020204020204" pitchFamily="34" charset="-122"/>
                <a:ea typeface="Microsoft YaHei" panose="020B0503020204020204" pitchFamily="34" charset="-122"/>
              </a:rPr>
              <a:t>HowNet</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中义元采用中英双语的形式进行描述。上例子中“</a:t>
            </a:r>
            <a:r>
              <a:rPr lang="en-US" sz="2000" b="0" i="0" dirty="0">
                <a:effectLst/>
                <a:latin typeface="Microsoft YaHei" panose="020B0503020204020204" pitchFamily="34" charset="-122"/>
                <a:ea typeface="Microsoft YaHei" panose="020B0503020204020204" pitchFamily="34" charset="-122"/>
              </a:rPr>
              <a:t>edible| </a:t>
            </a:r>
            <a:r>
              <a:rPr lang="zh-CN" altLang="en-US" sz="2000" b="0" i="0" dirty="0">
                <a:effectLst/>
                <a:latin typeface="Microsoft YaHei" panose="020B0503020204020204" pitchFamily="34" charset="-122"/>
                <a:ea typeface="Microsoft YaHei" panose="020B0503020204020204" pitchFamily="34" charset="-122"/>
              </a:rPr>
              <a:t>食物”、“</a:t>
            </a:r>
            <a:r>
              <a:rPr lang="en-US" sz="2000" b="0" i="0" dirty="0" err="1">
                <a:effectLst/>
                <a:latin typeface="Microsoft YaHei" panose="020B0503020204020204" pitchFamily="34" charset="-122"/>
                <a:ea typeface="Microsoft YaHei" panose="020B0503020204020204" pitchFamily="34" charset="-122"/>
              </a:rPr>
              <a:t>GoodTaste</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好吃”是义元。“难题”是由核心义元“</a:t>
            </a:r>
            <a:r>
              <a:rPr lang="en-US" sz="2000" b="0" i="0" dirty="0">
                <a:effectLst/>
                <a:latin typeface="Microsoft YaHei" panose="020B0503020204020204" pitchFamily="34" charset="-122"/>
                <a:ea typeface="Microsoft YaHei" panose="020B0503020204020204" pitchFamily="34" charset="-122"/>
              </a:rPr>
              <a:t>problem| </a:t>
            </a:r>
            <a:r>
              <a:rPr lang="zh-CN" altLang="en-US" sz="2000" b="0" i="0" dirty="0">
                <a:effectLst/>
                <a:latin typeface="Microsoft YaHei" panose="020B0503020204020204" pitchFamily="34" charset="-122"/>
                <a:ea typeface="Microsoft YaHei" panose="020B0503020204020204" pitchFamily="34" charset="-122"/>
              </a:rPr>
              <a:t>问题”以及对核心义元的附加描述义元“</a:t>
            </a:r>
            <a:r>
              <a:rPr lang="en-US" sz="2000" b="0" i="0" dirty="0">
                <a:effectLst/>
                <a:latin typeface="Microsoft YaHei" panose="020B0503020204020204" pitchFamily="34" charset="-122"/>
                <a:ea typeface="Microsoft YaHei" panose="020B0503020204020204" pitchFamily="34" charset="-122"/>
              </a:rPr>
              <a:t>difficult| </a:t>
            </a:r>
            <a:r>
              <a:rPr lang="zh-CN" altLang="en-US" sz="2000" b="0" i="0" dirty="0">
                <a:effectLst/>
                <a:latin typeface="Microsoft YaHei" panose="020B0503020204020204" pitchFamily="34" charset="-122"/>
                <a:ea typeface="Microsoft YaHei" panose="020B0503020204020204" pitchFamily="34" charset="-122"/>
              </a:rPr>
              <a:t>难”组成。</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78898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词汇语义学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12</a:t>
            </a:fld>
            <a:endParaRPr lang="zh-CN" altLang="en-US" dirty="0"/>
          </a:p>
        </p:txBody>
      </p:sp>
      <p:sp>
        <p:nvSpPr>
          <p:cNvPr id="5" name="TextBox 4">
            <a:extLst>
              <a:ext uri="{FF2B5EF4-FFF2-40B4-BE49-F238E27FC236}">
                <a16:creationId xmlns:a16="http://schemas.microsoft.com/office/drawing/2014/main" id="{ACD7C5B4-1DC6-1357-887A-635C9A4F8D30}"/>
              </a:ext>
            </a:extLst>
          </p:cNvPr>
          <p:cNvSpPr txBox="1"/>
          <p:nvPr/>
        </p:nvSpPr>
        <p:spPr>
          <a:xfrm>
            <a:off x="338054" y="1034533"/>
            <a:ext cx="6096000" cy="523220"/>
          </a:xfrm>
          <a:prstGeom prst="rect">
            <a:avLst/>
          </a:prstGeom>
          <a:noFill/>
        </p:spPr>
        <p:txBody>
          <a:bodyPr wrap="square">
            <a:spAutoFit/>
          </a:bodyPr>
          <a:lstStyle/>
          <a:p>
            <a:r>
              <a:rPr lang="en-US" altLang="zh-CN" sz="2800" dirty="0">
                <a:latin typeface="Microsoft YaHei" panose="020B0503020204020204" pitchFamily="34" charset="-122"/>
                <a:ea typeface="Microsoft YaHei" panose="020B0503020204020204" pitchFamily="34" charset="-122"/>
              </a:rPr>
              <a:t>1.</a:t>
            </a:r>
            <a:r>
              <a:rPr lang="zh-CN" altLang="en-US" sz="2800" dirty="0">
                <a:latin typeface="Microsoft YaHei" panose="020B0503020204020204" pitchFamily="34" charset="-122"/>
                <a:ea typeface="Microsoft YaHei" panose="020B0503020204020204" pitchFamily="34" charset="-122"/>
              </a:rPr>
              <a:t> </a:t>
            </a:r>
            <a:r>
              <a:rPr lang="en-CN" sz="2800" dirty="0">
                <a:latin typeface="Microsoft YaHei" panose="020B0503020204020204" pitchFamily="34" charset="-122"/>
                <a:ea typeface="Microsoft YaHei" panose="020B0503020204020204" pitchFamily="34" charset="-122"/>
              </a:rPr>
              <a:t>词汇语义理论</a:t>
            </a:r>
          </a:p>
        </p:txBody>
      </p:sp>
      <p:sp>
        <p:nvSpPr>
          <p:cNvPr id="7" name="TextBox 6">
            <a:extLst>
              <a:ext uri="{FF2B5EF4-FFF2-40B4-BE49-F238E27FC236}">
                <a16:creationId xmlns:a16="http://schemas.microsoft.com/office/drawing/2014/main" id="{ED5D47D7-E2E9-397B-C506-4878C2927D36}"/>
              </a:ext>
            </a:extLst>
          </p:cNvPr>
          <p:cNvSpPr txBox="1"/>
          <p:nvPr/>
        </p:nvSpPr>
        <p:spPr>
          <a:xfrm>
            <a:off x="579128" y="1678353"/>
            <a:ext cx="11181071" cy="1485920"/>
          </a:xfrm>
          <a:prstGeom prst="rect">
            <a:avLst/>
          </a:prstGeom>
          <a:noFill/>
        </p:spPr>
        <p:txBody>
          <a:bodyPr wrap="square">
            <a:spAutoFit/>
          </a:bodyPr>
          <a:lstStyle/>
          <a:p>
            <a:pPr>
              <a:lnSpc>
                <a:spcPct val="130000"/>
              </a:lnSpc>
            </a:pPr>
            <a:r>
              <a:rPr lang="zh-CN" altLang="en-US" sz="2400" b="1" i="0" dirty="0">
                <a:effectLst/>
                <a:latin typeface="Microsoft YaHei" panose="020B0503020204020204" pitchFamily="34" charset="-122"/>
                <a:ea typeface="Microsoft YaHei" panose="020B0503020204020204" pitchFamily="34" charset="-122"/>
              </a:rPr>
              <a:t>框架语义学（</a:t>
            </a:r>
            <a:r>
              <a:rPr lang="en-US" altLang="zh-CN" sz="2400" b="1" i="0" dirty="0">
                <a:effectLst/>
                <a:latin typeface="Microsoft YaHei" panose="020B0503020204020204" pitchFamily="34" charset="-122"/>
                <a:ea typeface="Microsoft YaHei" panose="020B0503020204020204" pitchFamily="34" charset="-122"/>
              </a:rPr>
              <a:t>Frame Semantics</a:t>
            </a:r>
            <a:r>
              <a:rPr lang="zh-CN" altLang="en-US" sz="2400" b="0" i="0" dirty="0">
                <a:effectLst/>
                <a:latin typeface="Microsoft YaHei" panose="020B0503020204020204" pitchFamily="34" charset="-122"/>
                <a:ea typeface="Microsoft YaHei" panose="020B0503020204020204" pitchFamily="34" charset="-122"/>
              </a:rPr>
              <a:t>）则认为词义只能在相应的知识框架背景中才能得到理解。在意义的理解过程中，概念并不是杂乱无章的，很多概念往往具有一种同现的趋势。</a:t>
            </a:r>
            <a:endParaRPr lang="en-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6F749C05-8880-C5D7-FA1B-A73D3F5C44B3}"/>
              </a:ext>
            </a:extLst>
          </p:cNvPr>
          <p:cNvSpPr txBox="1"/>
          <p:nvPr/>
        </p:nvSpPr>
        <p:spPr>
          <a:xfrm>
            <a:off x="1151906" y="3218662"/>
            <a:ext cx="10201894" cy="3262432"/>
          </a:xfrm>
          <a:prstGeom prst="rect">
            <a:avLst/>
          </a:prstGeom>
          <a:noFill/>
        </p:spPr>
        <p:txBody>
          <a:bodyPr wrap="square">
            <a:spAutoFit/>
          </a:bodyPr>
          <a:lstStyle/>
          <a:p>
            <a:pPr>
              <a:lnSpc>
                <a:spcPct val="150000"/>
              </a:lnSpc>
            </a:pPr>
            <a:r>
              <a:rPr lang="zh-CN" altLang="en-US" sz="2000" b="0" i="0" dirty="0">
                <a:effectLst/>
                <a:latin typeface="Times New Roman" panose="02020603050405020304" pitchFamily="18" charset="0"/>
              </a:rPr>
              <a:t>例如</a:t>
            </a:r>
            <a:r>
              <a:rPr lang="zh-CN" altLang="en-US" b="0" i="0" dirty="0">
                <a:effectLst/>
                <a:latin typeface="Times New Roman" panose="02020603050405020304" pitchFamily="18" charset="0"/>
              </a:rPr>
              <a:t>：</a:t>
            </a:r>
            <a:r>
              <a:rPr lang="zh-CN" altLang="en-US" sz="2000" dirty="0">
                <a:latin typeface="KaiTi_GB2312" panose="02010609030101010101" pitchFamily="49" charset="-122"/>
                <a:ea typeface="KaiTi_GB2312" panose="02010609030101010101" pitchFamily="49" charset="-122"/>
              </a:rPr>
              <a:t>文献 </a:t>
            </a:r>
            <a:r>
              <a:rPr lang="en-US" altLang="zh-CN" sz="2000" dirty="0">
                <a:latin typeface="KaiTi_GB2312" panose="02010609030101010101" pitchFamily="49" charset="-122"/>
                <a:ea typeface="KaiTi_GB2312" panose="02010609030101010101" pitchFamily="49" charset="-122"/>
              </a:rPr>
              <a:t>[166] </a:t>
            </a:r>
            <a:r>
              <a:rPr lang="zh-CN" altLang="en-US" sz="2000" dirty="0">
                <a:latin typeface="KaiTi_GB2312" panose="02010609030101010101" pitchFamily="49" charset="-122"/>
                <a:ea typeface="KaiTi_GB2312" panose="02010609030101010101" pitchFamily="49" charset="-122"/>
              </a:rPr>
              <a:t>中定义的“</a:t>
            </a:r>
            <a:r>
              <a:rPr lang="en-US" sz="2000" dirty="0">
                <a:latin typeface="KaiTi_GB2312" panose="02010609030101010101" pitchFamily="49" charset="-122"/>
                <a:ea typeface="KaiTi_GB2312" panose="02010609030101010101" pitchFamily="49" charset="-122"/>
              </a:rPr>
              <a:t>RISK”</a:t>
            </a:r>
            <a:r>
              <a:rPr lang="zh-CN" altLang="en-US" sz="2000" dirty="0">
                <a:latin typeface="KaiTi_GB2312" panose="02010609030101010101" pitchFamily="49" charset="-122"/>
                <a:ea typeface="KaiTi_GB2312" panose="02010609030101010101" pitchFamily="49" charset="-122"/>
              </a:rPr>
              <a:t>的框架是由如下成分组成：</a:t>
            </a:r>
          </a:p>
          <a:p>
            <a:r>
              <a:rPr lang="en-US" sz="1600" dirty="0">
                <a:latin typeface="KaiTi_GB2312" panose="02010609030101010101" pitchFamily="49" charset="-122"/>
                <a:ea typeface="KaiTi_GB2312" panose="02010609030101010101" pitchFamily="49" charset="-122"/>
              </a:rPr>
              <a:t>RISK frame:</a:t>
            </a:r>
          </a:p>
          <a:p>
            <a:r>
              <a:rPr lang="zh-CN" altLang="en-US" sz="1600" dirty="0">
                <a:latin typeface="KaiTi_GB2312" panose="02010609030101010101" pitchFamily="49" charset="-122"/>
                <a:ea typeface="KaiTi_GB2312" panose="02010609030101010101" pitchFamily="49" charset="-122"/>
              </a:rPr>
              <a:t>    </a:t>
            </a:r>
            <a:r>
              <a:rPr lang="en-US" sz="1600" dirty="0">
                <a:latin typeface="KaiTi_GB2312" panose="02010609030101010101" pitchFamily="49" charset="-122"/>
                <a:ea typeface="KaiTi_GB2312" panose="02010609030101010101" pitchFamily="49" charset="-122"/>
              </a:rPr>
              <a:t>Chance (</a:t>
            </a:r>
            <a:r>
              <a:rPr lang="en-US" sz="1600" dirty="0" err="1">
                <a:latin typeface="KaiTi_GB2312" panose="02010609030101010101" pitchFamily="49" charset="-122"/>
                <a:ea typeface="KaiTi_GB2312" panose="02010609030101010101" pitchFamily="49" charset="-122"/>
              </a:rPr>
              <a:t>uncentainty</a:t>
            </a:r>
            <a:r>
              <a:rPr lang="en-US" sz="1600" dirty="0">
                <a:latin typeface="KaiTi_GB2312" panose="02010609030101010101" pitchFamily="49" charset="-122"/>
                <a:ea typeface="KaiTi_GB2312" panose="02010609030101010101" pitchFamily="49" charset="-122"/>
              </a:rPr>
              <a:t> about the future)</a:t>
            </a:r>
          </a:p>
          <a:p>
            <a:r>
              <a:rPr lang="zh-CN" altLang="en-US" sz="1600" dirty="0">
                <a:latin typeface="KaiTi_GB2312" panose="02010609030101010101" pitchFamily="49" charset="-122"/>
                <a:ea typeface="KaiTi_GB2312" panose="02010609030101010101" pitchFamily="49" charset="-122"/>
              </a:rPr>
              <a:t>    </a:t>
            </a:r>
            <a:r>
              <a:rPr lang="en-US" sz="1600" dirty="0">
                <a:latin typeface="KaiTi_GB2312" panose="02010609030101010101" pitchFamily="49" charset="-122"/>
                <a:ea typeface="KaiTi_GB2312" panose="02010609030101010101" pitchFamily="49" charset="-122"/>
              </a:rPr>
              <a:t>Harm</a:t>
            </a:r>
            <a:br>
              <a:rPr lang="en-US" sz="1600" dirty="0">
                <a:latin typeface="KaiTi_GB2312" panose="02010609030101010101" pitchFamily="49" charset="-122"/>
                <a:ea typeface="KaiTi_GB2312" panose="02010609030101010101" pitchFamily="49" charset="-122"/>
              </a:rPr>
            </a:br>
            <a:r>
              <a:rPr lang="zh-CN" altLang="en-US" sz="1600" dirty="0">
                <a:latin typeface="KaiTi_GB2312" panose="02010609030101010101" pitchFamily="49" charset="-122"/>
                <a:ea typeface="KaiTi_GB2312" panose="02010609030101010101" pitchFamily="49" charset="-122"/>
              </a:rPr>
              <a:t>    </a:t>
            </a:r>
            <a:r>
              <a:rPr lang="en-US" sz="1600" dirty="0">
                <a:latin typeface="KaiTi_GB2312" panose="02010609030101010101" pitchFamily="49" charset="-122"/>
                <a:ea typeface="KaiTi_GB2312" panose="02010609030101010101" pitchFamily="49" charset="-122"/>
              </a:rPr>
              <a:t>Victim (of the harm)</a:t>
            </a:r>
            <a:br>
              <a:rPr lang="en-US" sz="1600" dirty="0">
                <a:latin typeface="KaiTi_GB2312" panose="02010609030101010101" pitchFamily="49" charset="-122"/>
                <a:ea typeface="KaiTi_GB2312" panose="02010609030101010101" pitchFamily="49" charset="-122"/>
              </a:rPr>
            </a:br>
            <a:r>
              <a:rPr lang="zh-CN" altLang="en-US" sz="1600" dirty="0">
                <a:latin typeface="KaiTi_GB2312" panose="02010609030101010101" pitchFamily="49" charset="-122"/>
                <a:ea typeface="KaiTi_GB2312" panose="02010609030101010101" pitchFamily="49" charset="-122"/>
              </a:rPr>
              <a:t>    </a:t>
            </a:r>
            <a:r>
              <a:rPr lang="en-US" sz="1600" dirty="0">
                <a:latin typeface="KaiTi_GB2312" panose="02010609030101010101" pitchFamily="49" charset="-122"/>
                <a:ea typeface="KaiTi_GB2312" panose="02010609030101010101" pitchFamily="49" charset="-122"/>
              </a:rPr>
              <a:t>Valued Object (potentially endangered by the risk)</a:t>
            </a:r>
            <a:br>
              <a:rPr lang="en-US" sz="1600" dirty="0">
                <a:latin typeface="KaiTi_GB2312" panose="02010609030101010101" pitchFamily="49" charset="-122"/>
                <a:ea typeface="KaiTi_GB2312" panose="02010609030101010101" pitchFamily="49" charset="-122"/>
              </a:rPr>
            </a:br>
            <a:r>
              <a:rPr lang="zh-CN" altLang="en-US" sz="1600" dirty="0">
                <a:latin typeface="KaiTi_GB2312" panose="02010609030101010101" pitchFamily="49" charset="-122"/>
                <a:ea typeface="KaiTi_GB2312" panose="02010609030101010101" pitchFamily="49" charset="-122"/>
              </a:rPr>
              <a:t>    </a:t>
            </a:r>
            <a:r>
              <a:rPr lang="en-US" sz="1600" dirty="0">
                <a:latin typeface="KaiTi_GB2312" panose="02010609030101010101" pitchFamily="49" charset="-122"/>
                <a:ea typeface="KaiTi_GB2312" panose="02010609030101010101" pitchFamily="49" charset="-122"/>
              </a:rPr>
              <a:t>Situation (which gives rise to the risk)</a:t>
            </a:r>
            <a:br>
              <a:rPr lang="en-US" sz="1600" dirty="0">
                <a:latin typeface="KaiTi_GB2312" panose="02010609030101010101" pitchFamily="49" charset="-122"/>
                <a:ea typeface="KaiTi_GB2312" panose="02010609030101010101" pitchFamily="49" charset="-122"/>
              </a:rPr>
            </a:br>
            <a:r>
              <a:rPr lang="zh-CN" altLang="en-US" sz="1600" dirty="0">
                <a:latin typeface="KaiTi_GB2312" panose="02010609030101010101" pitchFamily="49" charset="-122"/>
                <a:ea typeface="KaiTi_GB2312" panose="02010609030101010101" pitchFamily="49" charset="-122"/>
              </a:rPr>
              <a:t>    </a:t>
            </a:r>
            <a:r>
              <a:rPr lang="en-US" sz="1600" dirty="0">
                <a:latin typeface="KaiTi_GB2312" panose="02010609030101010101" pitchFamily="49" charset="-122"/>
                <a:ea typeface="KaiTi_GB2312" panose="02010609030101010101" pitchFamily="49" charset="-122"/>
              </a:rPr>
              <a:t>Deed (that brings about the Situation)</a:t>
            </a:r>
            <a:br>
              <a:rPr lang="en-US" sz="1600" dirty="0">
                <a:latin typeface="KaiTi_GB2312" panose="02010609030101010101" pitchFamily="49" charset="-122"/>
                <a:ea typeface="KaiTi_GB2312" panose="02010609030101010101" pitchFamily="49" charset="-122"/>
              </a:rPr>
            </a:br>
            <a:r>
              <a:rPr lang="zh-CN" altLang="en-US" sz="1600" dirty="0">
                <a:latin typeface="KaiTi_GB2312" panose="02010609030101010101" pitchFamily="49" charset="-122"/>
                <a:ea typeface="KaiTi_GB2312" panose="02010609030101010101" pitchFamily="49" charset="-122"/>
              </a:rPr>
              <a:t>    </a:t>
            </a:r>
            <a:r>
              <a:rPr lang="en-US" sz="1600" dirty="0">
                <a:latin typeface="KaiTi_GB2312" panose="02010609030101010101" pitchFamily="49" charset="-122"/>
                <a:ea typeface="KaiTi_GB2312" panose="02010609030101010101" pitchFamily="49" charset="-122"/>
              </a:rPr>
              <a:t>Actor (of the Deed)</a:t>
            </a:r>
            <a:br>
              <a:rPr lang="en-US" sz="1600" dirty="0">
                <a:latin typeface="KaiTi_GB2312" panose="02010609030101010101" pitchFamily="49" charset="-122"/>
                <a:ea typeface="KaiTi_GB2312" panose="02010609030101010101" pitchFamily="49" charset="-122"/>
              </a:rPr>
            </a:br>
            <a:r>
              <a:rPr lang="zh-CN" altLang="en-US" sz="1600" dirty="0">
                <a:latin typeface="KaiTi_GB2312" panose="02010609030101010101" pitchFamily="49" charset="-122"/>
                <a:ea typeface="KaiTi_GB2312" panose="02010609030101010101" pitchFamily="49" charset="-122"/>
              </a:rPr>
              <a:t>    </a:t>
            </a:r>
            <a:r>
              <a:rPr lang="en-US" sz="1600" dirty="0">
                <a:latin typeface="KaiTi_GB2312" panose="02010609030101010101" pitchFamily="49" charset="-122"/>
                <a:ea typeface="KaiTi_GB2312" panose="02010609030101010101" pitchFamily="49" charset="-122"/>
              </a:rPr>
              <a:t>Gain (by the Actor in taking the risk)</a:t>
            </a:r>
            <a:br>
              <a:rPr lang="en-US" sz="1600" dirty="0">
                <a:latin typeface="KaiTi_GB2312" panose="02010609030101010101" pitchFamily="49" charset="-122"/>
                <a:ea typeface="KaiTi_GB2312" panose="02010609030101010101" pitchFamily="49" charset="-122"/>
              </a:rPr>
            </a:br>
            <a:r>
              <a:rPr lang="zh-CN" altLang="en-US" sz="1600" dirty="0">
                <a:latin typeface="KaiTi_GB2312" panose="02010609030101010101" pitchFamily="49" charset="-122"/>
                <a:ea typeface="KaiTi_GB2312" panose="02010609030101010101" pitchFamily="49" charset="-122"/>
              </a:rPr>
              <a:t>    </a:t>
            </a:r>
            <a:r>
              <a:rPr lang="en-US" sz="1600" dirty="0">
                <a:latin typeface="KaiTi_GB2312" panose="02010609030101010101" pitchFamily="49" charset="-122"/>
                <a:ea typeface="KaiTi_GB2312" panose="02010609030101010101" pitchFamily="49" charset="-122"/>
              </a:rPr>
              <a:t>Purpose (of the Actor in the Deed)</a:t>
            </a:r>
            <a:br>
              <a:rPr lang="en-US" sz="1600" dirty="0">
                <a:latin typeface="KaiTi_GB2312" panose="02010609030101010101" pitchFamily="49" charset="-122"/>
                <a:ea typeface="KaiTi_GB2312" panose="02010609030101010101" pitchFamily="49" charset="-122"/>
              </a:rPr>
            </a:br>
            <a:r>
              <a:rPr lang="zh-CN" altLang="en-US" sz="1600" dirty="0">
                <a:latin typeface="KaiTi_GB2312" panose="02010609030101010101" pitchFamily="49" charset="-122"/>
                <a:ea typeface="KaiTi_GB2312" panose="02010609030101010101" pitchFamily="49" charset="-122"/>
              </a:rPr>
              <a:t>    </a:t>
            </a:r>
            <a:r>
              <a:rPr lang="en-US" sz="1600" dirty="0">
                <a:latin typeface="KaiTi_GB2312" panose="02010609030101010101" pitchFamily="49" charset="-122"/>
                <a:ea typeface="KaiTi_GB2312" panose="02010609030101010101" pitchFamily="49" charset="-122"/>
              </a:rPr>
              <a:t>Beneficiary and motivation (for the Actor</a:t>
            </a:r>
          </a:p>
        </p:txBody>
      </p:sp>
    </p:spTree>
    <p:extLst>
      <p:ext uri="{BB962C8B-B14F-4D97-AF65-F5344CB8AC3E}">
        <p14:creationId xmlns:p14="http://schemas.microsoft.com/office/powerpoint/2010/main" val="3619418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词汇语义学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13</a:t>
            </a:fld>
            <a:endParaRPr lang="zh-CN" altLang="en-US" dirty="0"/>
          </a:p>
        </p:txBody>
      </p:sp>
      <p:sp>
        <p:nvSpPr>
          <p:cNvPr id="5" name="TextBox 4">
            <a:extLst>
              <a:ext uri="{FF2B5EF4-FFF2-40B4-BE49-F238E27FC236}">
                <a16:creationId xmlns:a16="http://schemas.microsoft.com/office/drawing/2014/main" id="{ACD7C5B4-1DC6-1357-887A-635C9A4F8D30}"/>
              </a:ext>
            </a:extLst>
          </p:cNvPr>
          <p:cNvSpPr txBox="1"/>
          <p:nvPr/>
        </p:nvSpPr>
        <p:spPr>
          <a:xfrm>
            <a:off x="338054" y="1034533"/>
            <a:ext cx="6096000" cy="523220"/>
          </a:xfrm>
          <a:prstGeom prst="rect">
            <a:avLst/>
          </a:prstGeom>
          <a:noFill/>
        </p:spPr>
        <p:txBody>
          <a:bodyPr wrap="square">
            <a:spAutoFit/>
          </a:bodyPr>
          <a:lstStyle/>
          <a:p>
            <a:r>
              <a:rPr lang="en-US" altLang="zh-CN" sz="2800" dirty="0">
                <a:latin typeface="Microsoft YaHei" panose="020B0503020204020204" pitchFamily="34" charset="-122"/>
                <a:ea typeface="Microsoft YaHei" panose="020B0503020204020204" pitchFamily="34" charset="-122"/>
              </a:rPr>
              <a:t>2.</a:t>
            </a:r>
            <a:r>
              <a:rPr lang="zh-CN" altLang="en-US" sz="2800" dirty="0">
                <a:latin typeface="Microsoft YaHei" panose="020B0503020204020204" pitchFamily="34" charset="-122"/>
                <a:ea typeface="Microsoft YaHei" panose="020B0503020204020204" pitchFamily="34" charset="-122"/>
              </a:rPr>
              <a:t> 词汇间的关系</a:t>
            </a:r>
            <a:endParaRPr lang="en-CN" sz="28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36A91980-1DB0-31FA-BFC6-4EDABD2C9E12}"/>
              </a:ext>
            </a:extLst>
          </p:cNvPr>
          <p:cNvSpPr txBox="1"/>
          <p:nvPr/>
        </p:nvSpPr>
        <p:spPr>
          <a:xfrm>
            <a:off x="579128" y="1560086"/>
            <a:ext cx="10901672" cy="2213876"/>
          </a:xfrm>
          <a:prstGeom prst="rect">
            <a:avLst/>
          </a:prstGeom>
          <a:noFill/>
        </p:spPr>
        <p:txBody>
          <a:bodyPr wrap="square">
            <a:spAutoFit/>
          </a:bodyPr>
          <a:lstStyle/>
          <a:p>
            <a:pPr>
              <a:lnSpc>
                <a:spcPct val="130000"/>
              </a:lnSpc>
            </a:pPr>
            <a:r>
              <a:rPr lang="en-CN" sz="2400" b="1" dirty="0">
                <a:latin typeface="Microsoft YaHei" panose="020B0503020204020204" pitchFamily="34" charset="-122"/>
                <a:ea typeface="Microsoft YaHei" panose="020B0503020204020204" pitchFamily="34" charset="-122"/>
              </a:rPr>
              <a:t>词汇之间的关系（Lexcial Relations）</a:t>
            </a:r>
            <a:r>
              <a:rPr lang="en-CN" sz="2400" dirty="0">
                <a:latin typeface="Microsoft YaHei" panose="020B0503020204020204" pitchFamily="34" charset="-122"/>
                <a:ea typeface="Microsoft YaHei" panose="020B0503020204020204" pitchFamily="34" charset="-122"/>
              </a:rPr>
              <a:t>是词汇语义学研究的另一个重点问题。关系类型可以分为三大类：形体关系、意义关系和实体关系</a:t>
            </a:r>
          </a:p>
          <a:p>
            <a:pPr marL="342900" indent="-342900">
              <a:lnSpc>
                <a:spcPct val="130000"/>
              </a:lnSpc>
              <a:buFont typeface="Arial" panose="020B0604020202020204" pitchFamily="34" charset="0"/>
              <a:buChar char="•"/>
            </a:pPr>
            <a:r>
              <a:rPr lang="en-CN" sz="2000" b="1" dirty="0">
                <a:latin typeface="Microsoft YaHei" panose="020B0503020204020204" pitchFamily="34" charset="-122"/>
                <a:ea typeface="Microsoft YaHei" panose="020B0503020204020204" pitchFamily="34" charset="-122"/>
              </a:rPr>
              <a:t>形体关系（Form Relations）</a:t>
            </a:r>
            <a:r>
              <a:rPr lang="en-CN" sz="2000" dirty="0">
                <a:latin typeface="Microsoft YaHei" panose="020B0503020204020204" pitchFamily="34" charset="-122"/>
                <a:ea typeface="Microsoft YaHei" panose="020B0503020204020204" pitchFamily="34" charset="-122"/>
              </a:rPr>
              <a:t>主要研究词汇的声音形体和拼写之间的关系</a:t>
            </a:r>
          </a:p>
          <a:p>
            <a:pPr marL="342900" indent="-342900">
              <a:lnSpc>
                <a:spcPct val="130000"/>
              </a:lnSpc>
              <a:buFont typeface="Arial" panose="020B0604020202020204" pitchFamily="34" charset="0"/>
              <a:buChar char="•"/>
            </a:pPr>
            <a:r>
              <a:rPr lang="en-CN" sz="2000" b="1" dirty="0">
                <a:latin typeface="Microsoft YaHei" panose="020B0503020204020204" pitchFamily="34" charset="-122"/>
                <a:ea typeface="Microsoft YaHei" panose="020B0503020204020204" pitchFamily="34" charset="-122"/>
              </a:rPr>
              <a:t>意义关系（Sense Relations</a:t>
            </a:r>
            <a:r>
              <a:rPr lang="zh-CN" altLang="en-US" sz="2000" b="1"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主要关注词汇意义之间的关联性、相似性、对立性等关系。</a:t>
            </a:r>
          </a:p>
          <a:p>
            <a:pPr marL="342900" indent="-342900">
              <a:lnSpc>
                <a:spcPct val="130000"/>
              </a:lnSpc>
              <a:buFont typeface="Arial" panose="020B0604020202020204" pitchFamily="34" charset="0"/>
              <a:buChar char="•"/>
            </a:pPr>
            <a:r>
              <a:rPr lang="en-CN" sz="2000" b="1" dirty="0">
                <a:latin typeface="Microsoft YaHei" panose="020B0503020204020204" pitchFamily="34" charset="-122"/>
                <a:ea typeface="Microsoft YaHei" panose="020B0503020204020204" pitchFamily="34" charset="-122"/>
              </a:rPr>
              <a:t>实体关系（Object Relations）</a:t>
            </a:r>
            <a:r>
              <a:rPr lang="en-CN" sz="2000" dirty="0">
                <a:latin typeface="Microsoft YaHei" panose="020B0503020204020204" pitchFamily="34" charset="-122"/>
                <a:ea typeface="Microsoft YaHei" panose="020B0503020204020204" pitchFamily="34" charset="-122"/>
              </a:rPr>
              <a:t>则主要研究词汇之间的客观关系。</a:t>
            </a:r>
          </a:p>
        </p:txBody>
      </p:sp>
      <p:pic>
        <p:nvPicPr>
          <p:cNvPr id="9" name="Picture 8">
            <a:extLst>
              <a:ext uri="{FF2B5EF4-FFF2-40B4-BE49-F238E27FC236}">
                <a16:creationId xmlns:a16="http://schemas.microsoft.com/office/drawing/2014/main" id="{1226D1BF-8CE3-24AB-356C-B6050CA8E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4800" y="3860185"/>
            <a:ext cx="6922399" cy="2875458"/>
          </a:xfrm>
          <a:prstGeom prst="rect">
            <a:avLst/>
          </a:prstGeom>
        </p:spPr>
      </p:pic>
    </p:spTree>
    <p:extLst>
      <p:ext uri="{BB962C8B-B14F-4D97-AF65-F5344CB8AC3E}">
        <p14:creationId xmlns:p14="http://schemas.microsoft.com/office/powerpoint/2010/main" val="386181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词汇语义学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14</a:t>
            </a:fld>
            <a:endParaRPr lang="zh-CN" altLang="en-US" dirty="0"/>
          </a:p>
        </p:txBody>
      </p:sp>
      <p:sp>
        <p:nvSpPr>
          <p:cNvPr id="5" name="TextBox 4">
            <a:extLst>
              <a:ext uri="{FF2B5EF4-FFF2-40B4-BE49-F238E27FC236}">
                <a16:creationId xmlns:a16="http://schemas.microsoft.com/office/drawing/2014/main" id="{ACD7C5B4-1DC6-1357-887A-635C9A4F8D30}"/>
              </a:ext>
            </a:extLst>
          </p:cNvPr>
          <p:cNvSpPr txBox="1"/>
          <p:nvPr/>
        </p:nvSpPr>
        <p:spPr>
          <a:xfrm>
            <a:off x="338054" y="1034533"/>
            <a:ext cx="6096000" cy="523220"/>
          </a:xfrm>
          <a:prstGeom prst="rect">
            <a:avLst/>
          </a:prstGeom>
          <a:noFill/>
        </p:spPr>
        <p:txBody>
          <a:bodyPr wrap="square">
            <a:spAutoFit/>
          </a:bodyPr>
          <a:lstStyle/>
          <a:p>
            <a:r>
              <a:rPr lang="en-US" altLang="zh-CN" sz="2800" dirty="0">
                <a:latin typeface="Microsoft YaHei" panose="020B0503020204020204" pitchFamily="34" charset="-122"/>
                <a:ea typeface="Microsoft YaHei" panose="020B0503020204020204" pitchFamily="34" charset="-122"/>
              </a:rPr>
              <a:t>2.</a:t>
            </a:r>
            <a:r>
              <a:rPr lang="zh-CN" altLang="en-US" sz="2800" dirty="0">
                <a:latin typeface="Microsoft YaHei" panose="020B0503020204020204" pitchFamily="34" charset="-122"/>
                <a:ea typeface="Microsoft YaHei" panose="020B0503020204020204" pitchFamily="34" charset="-122"/>
              </a:rPr>
              <a:t> 词汇间的关系</a:t>
            </a:r>
            <a:endParaRPr lang="en-CN" sz="28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C8F96B8D-3780-271B-86E2-260921A17E8A}"/>
              </a:ext>
            </a:extLst>
          </p:cNvPr>
          <p:cNvSpPr txBox="1"/>
          <p:nvPr/>
        </p:nvSpPr>
        <p:spPr>
          <a:xfrm>
            <a:off x="565150" y="1677886"/>
            <a:ext cx="11195049" cy="853503"/>
          </a:xfrm>
          <a:prstGeom prst="rect">
            <a:avLst/>
          </a:prstGeom>
          <a:noFill/>
        </p:spPr>
        <p:txBody>
          <a:bodyPr wrap="square">
            <a:spAutoFit/>
          </a:bodyPr>
          <a:lstStyle/>
          <a:p>
            <a:pPr>
              <a:lnSpc>
                <a:spcPct val="130000"/>
              </a:lnSpc>
            </a:pPr>
            <a:r>
              <a:rPr lang="en-US" sz="2000" b="0" i="0" dirty="0">
                <a:effectLst/>
                <a:latin typeface="Microsoft YaHei" panose="020B0503020204020204" pitchFamily="34" charset="-122"/>
                <a:ea typeface="Microsoft YaHei" panose="020B0503020204020204" pitchFamily="34" charset="-122"/>
              </a:rPr>
              <a:t>WordNet</a:t>
            </a:r>
            <a:r>
              <a:rPr lang="zh-CN" altLang="en-US" sz="2000" b="0" i="0" dirty="0">
                <a:effectLst/>
                <a:latin typeface="Microsoft YaHei" panose="020B0503020204020204" pitchFamily="34" charset="-122"/>
                <a:ea typeface="Microsoft YaHei" panose="020B0503020204020204" pitchFamily="34" charset="-122"/>
              </a:rPr>
              <a:t>是目前最常用的英语词汇知识资源库。在其中词汇按照义项组合成同义集（</a:t>
            </a:r>
            <a:r>
              <a:rPr lang="en-US" sz="2000" b="0" i="0" dirty="0" err="1">
                <a:effectLst/>
                <a:latin typeface="Microsoft YaHei" panose="020B0503020204020204" pitchFamily="34" charset="-122"/>
                <a:ea typeface="Microsoft YaHei" panose="020B0503020204020204" pitchFamily="34" charset="-122"/>
              </a:rPr>
              <a:t>Synset</a:t>
            </a:r>
            <a:r>
              <a:rPr lang="en-US" sz="2000" b="0" i="0" dirty="0">
                <a:effectLst/>
                <a:latin typeface="Microsoft YaHei" panose="020B0503020204020204" pitchFamily="34" charset="-122"/>
                <a:ea typeface="Microsoft YaHei" panose="020B0503020204020204" pitchFamily="34" charset="-122"/>
              </a:rPr>
              <a:t>），</a:t>
            </a:r>
            <a:r>
              <a:rPr lang="zh-CN" altLang="en-US" sz="2000" b="0" i="0" dirty="0">
                <a:effectLst/>
                <a:latin typeface="Microsoft YaHei" panose="020B0503020204020204" pitchFamily="34" charset="-122"/>
                <a:ea typeface="Microsoft YaHei" panose="020B0503020204020204" pitchFamily="34" charset="-122"/>
              </a:rPr>
              <a:t>每个义项表达不同的概念。名词、动词、形容词和副词各自独立的组合成网络。</a:t>
            </a:r>
            <a:endParaRPr lang="en-CN" sz="2000" dirty="0">
              <a:latin typeface="Microsoft YaHei" panose="020B0503020204020204" pitchFamily="34" charset="-122"/>
              <a:ea typeface="Microsoft YaHei" panose="020B0503020204020204" pitchFamily="34" charset="-122"/>
            </a:endParaRPr>
          </a:p>
        </p:txBody>
      </p:sp>
      <p:pic>
        <p:nvPicPr>
          <p:cNvPr id="8" name="Picture 7">
            <a:extLst>
              <a:ext uri="{FF2B5EF4-FFF2-40B4-BE49-F238E27FC236}">
                <a16:creationId xmlns:a16="http://schemas.microsoft.com/office/drawing/2014/main" id="{E5490170-07BE-0D3C-237B-0CF6928F0C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689" y="2880951"/>
            <a:ext cx="8673966" cy="2891322"/>
          </a:xfrm>
          <a:prstGeom prst="rect">
            <a:avLst/>
          </a:prstGeom>
        </p:spPr>
      </p:pic>
    </p:spTree>
    <p:extLst>
      <p:ext uri="{BB962C8B-B14F-4D97-AF65-F5344CB8AC3E}">
        <p14:creationId xmlns:p14="http://schemas.microsoft.com/office/powerpoint/2010/main" val="114827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词汇语义学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15</a:t>
            </a:fld>
            <a:endParaRPr lang="zh-CN" altLang="en-US" dirty="0"/>
          </a:p>
        </p:txBody>
      </p:sp>
      <p:sp>
        <p:nvSpPr>
          <p:cNvPr id="5" name="TextBox 4">
            <a:extLst>
              <a:ext uri="{FF2B5EF4-FFF2-40B4-BE49-F238E27FC236}">
                <a16:creationId xmlns:a16="http://schemas.microsoft.com/office/drawing/2014/main" id="{ACD7C5B4-1DC6-1357-887A-635C9A4F8D30}"/>
              </a:ext>
            </a:extLst>
          </p:cNvPr>
          <p:cNvSpPr txBox="1"/>
          <p:nvPr/>
        </p:nvSpPr>
        <p:spPr>
          <a:xfrm>
            <a:off x="338054" y="1034533"/>
            <a:ext cx="6096000" cy="523220"/>
          </a:xfrm>
          <a:prstGeom prst="rect">
            <a:avLst/>
          </a:prstGeom>
          <a:noFill/>
        </p:spPr>
        <p:txBody>
          <a:bodyPr wrap="square">
            <a:spAutoFit/>
          </a:bodyPr>
          <a:lstStyle/>
          <a:p>
            <a:r>
              <a:rPr lang="en-US" altLang="zh-CN" sz="2800" dirty="0">
                <a:latin typeface="Microsoft YaHei" panose="020B0503020204020204" pitchFamily="34" charset="-122"/>
                <a:ea typeface="Microsoft YaHei" panose="020B0503020204020204" pitchFamily="34" charset="-122"/>
              </a:rPr>
              <a:t>2.</a:t>
            </a:r>
            <a:r>
              <a:rPr lang="zh-CN" altLang="en-US" sz="2800" dirty="0">
                <a:latin typeface="Microsoft YaHei" panose="020B0503020204020204" pitchFamily="34" charset="-122"/>
                <a:ea typeface="Microsoft YaHei" panose="020B0503020204020204" pitchFamily="34" charset="-122"/>
              </a:rPr>
              <a:t> 词汇间的关系</a:t>
            </a:r>
            <a:endParaRPr lang="en-CN" sz="28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C8F96B8D-3780-271B-86E2-260921A17E8A}"/>
              </a:ext>
            </a:extLst>
          </p:cNvPr>
          <p:cNvSpPr txBox="1"/>
          <p:nvPr/>
        </p:nvSpPr>
        <p:spPr>
          <a:xfrm>
            <a:off x="565150" y="1677886"/>
            <a:ext cx="11195049" cy="453394"/>
          </a:xfrm>
          <a:prstGeom prst="rect">
            <a:avLst/>
          </a:prstGeom>
          <a:noFill/>
        </p:spPr>
        <p:txBody>
          <a:bodyPr wrap="square">
            <a:spAutoFit/>
          </a:bodyPr>
          <a:lstStyle/>
          <a:p>
            <a:pPr>
              <a:lnSpc>
                <a:spcPct val="130000"/>
              </a:lnSpc>
            </a:pPr>
            <a:r>
              <a:rPr lang="zh-CN" altLang="en-US" sz="2000" b="0" i="0" dirty="0">
                <a:effectLst/>
                <a:latin typeface="Microsoft YaHei" panose="020B0503020204020204" pitchFamily="34" charset="-122"/>
                <a:ea typeface="Microsoft YaHei" panose="020B0503020204020204" pitchFamily="34" charset="-122"/>
              </a:rPr>
              <a:t>在 </a:t>
            </a:r>
            <a:r>
              <a:rPr lang="en-US" sz="2000" b="0" i="0" dirty="0">
                <a:effectLst/>
                <a:latin typeface="Microsoft YaHei" panose="020B0503020204020204" pitchFamily="34" charset="-122"/>
                <a:ea typeface="Microsoft YaHei" panose="020B0503020204020204" pitchFamily="34" charset="-122"/>
              </a:rPr>
              <a:t>WordNet </a:t>
            </a:r>
            <a:r>
              <a:rPr lang="zh-CN" altLang="en-US" sz="2000" b="0" i="0" dirty="0">
                <a:effectLst/>
                <a:latin typeface="Microsoft YaHei" panose="020B0503020204020204" pitchFamily="34" charset="-122"/>
                <a:ea typeface="Microsoft YaHei" panose="020B0503020204020204" pitchFamily="34" charset="-122"/>
              </a:rPr>
              <a:t>中名词和动词可以根据上下位关系或者部分整体关系构成层级结构</a:t>
            </a:r>
            <a:endParaRPr lang="en-CN" sz="20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8DCFF755-0724-DDCB-82F3-839A27812E1B}"/>
              </a:ext>
            </a:extLst>
          </p:cNvPr>
          <p:cNvSpPr txBox="1"/>
          <p:nvPr/>
        </p:nvSpPr>
        <p:spPr>
          <a:xfrm>
            <a:off x="2922955" y="2502458"/>
            <a:ext cx="7732889" cy="3398751"/>
          </a:xfrm>
          <a:prstGeom prst="rect">
            <a:avLst/>
          </a:prstGeom>
          <a:noFill/>
        </p:spPr>
        <p:txBody>
          <a:bodyPr wrap="square">
            <a:spAutoFit/>
          </a:bodyPr>
          <a:lstStyle/>
          <a:p>
            <a:pPr algn="l">
              <a:lnSpc>
                <a:spcPct val="130000"/>
              </a:lnSpc>
            </a:pPr>
            <a:r>
              <a:rPr lang="en-US" sz="2400" b="0" i="0" dirty="0">
                <a:effectLst/>
                <a:latin typeface="Times New Roman" panose="02020603050405020304" pitchFamily="18" charset="0"/>
              </a:rPr>
              <a:t>bank, cant, camber (a slope in the turn of a road or track)</a:t>
            </a:r>
            <a:br>
              <a:rPr lang="en-US" sz="2400" b="0" i="0" dirty="0">
                <a:effectLst/>
                <a:latin typeface="Lato" panose="020F0502020204030203" pitchFamily="34" charset="0"/>
              </a:rPr>
            </a:br>
            <a:r>
              <a:rPr lang="en-US" sz="2400" b="0" i="0" dirty="0">
                <a:effectLst/>
                <a:latin typeface="Times New Roman" panose="02020603050405020304" pitchFamily="18" charset="0"/>
              </a:rPr>
              <a:t>=&gt; slope, incline, side</a:t>
            </a:r>
            <a:endParaRPr lang="en-US" sz="2400" dirty="0">
              <a:latin typeface="Lato" panose="020F0502020204030203" pitchFamily="34" charset="0"/>
            </a:endParaRPr>
          </a:p>
          <a:p>
            <a:pPr algn="l">
              <a:lnSpc>
                <a:spcPct val="130000"/>
              </a:lnSpc>
            </a:pPr>
            <a:r>
              <a:rPr lang="zh-CN" altLang="en-US" sz="2400" b="0" i="0" dirty="0">
                <a:effectLst/>
                <a:latin typeface="Lato" panose="020F0502020204030203" pitchFamily="34" charset="0"/>
              </a:rPr>
              <a:t>     </a:t>
            </a:r>
            <a:r>
              <a:rPr lang="en-US" sz="2400" b="0" i="0" dirty="0">
                <a:effectLst/>
                <a:latin typeface="Times New Roman" panose="02020603050405020304" pitchFamily="18" charset="0"/>
              </a:rPr>
              <a:t>=&gt; geological formation, formation</a:t>
            </a:r>
            <a:br>
              <a:rPr lang="en-US" sz="2400" b="0" i="0" dirty="0">
                <a:effectLst/>
                <a:latin typeface="Lato" panose="020F0502020204030203" pitchFamily="34" charset="0"/>
              </a:rPr>
            </a:br>
            <a:r>
              <a:rPr lang="zh-CN" altLang="en-US" sz="2400" b="0" i="0" dirty="0">
                <a:effectLst/>
                <a:latin typeface="Lato" panose="020F0502020204030203" pitchFamily="34" charset="0"/>
              </a:rPr>
              <a:t>          </a:t>
            </a:r>
            <a:r>
              <a:rPr lang="en-US" sz="2400" b="0" i="0" dirty="0">
                <a:effectLst/>
                <a:latin typeface="Times New Roman" panose="02020603050405020304" pitchFamily="18" charset="0"/>
              </a:rPr>
              <a:t>=&gt; object, physical object</a:t>
            </a:r>
            <a:endParaRPr lang="en-US" sz="2400" b="0" i="0" dirty="0">
              <a:effectLst/>
              <a:latin typeface="Lato" panose="020F0502020204030203" pitchFamily="34" charset="0"/>
            </a:endParaRPr>
          </a:p>
          <a:p>
            <a:pPr algn="l">
              <a:lnSpc>
                <a:spcPct val="130000"/>
              </a:lnSpc>
            </a:pPr>
            <a:r>
              <a:rPr lang="zh-CN" altLang="en-US" sz="2400" b="0" i="0" dirty="0">
                <a:effectLst/>
                <a:latin typeface="Times New Roman" panose="02020603050405020304" pitchFamily="18" charset="0"/>
              </a:rPr>
              <a:t>               </a:t>
            </a:r>
            <a:r>
              <a:rPr lang="en-US" sz="2400" b="0" i="0" dirty="0">
                <a:effectLst/>
                <a:latin typeface="Times New Roman" panose="02020603050405020304" pitchFamily="18" charset="0"/>
              </a:rPr>
              <a:t>=&gt; physical entity</a:t>
            </a:r>
            <a:br>
              <a:rPr lang="en-US" sz="2400" dirty="0"/>
            </a:br>
            <a:r>
              <a:rPr lang="zh-CN" altLang="en-US" sz="2400" dirty="0"/>
              <a:t>                     </a:t>
            </a:r>
            <a:r>
              <a:rPr lang="en-US" sz="2400" b="0" i="0" dirty="0">
                <a:effectLst/>
                <a:latin typeface="Times New Roman" panose="02020603050405020304" pitchFamily="18" charset="0"/>
              </a:rPr>
              <a:t>=&gt; entity</a:t>
            </a:r>
            <a:br>
              <a:rPr lang="en-US" sz="2400" b="0" i="0" dirty="0">
                <a:solidFill>
                  <a:srgbClr val="5D6879"/>
                </a:solidFill>
                <a:effectLst/>
                <a:latin typeface="Lato" panose="020F0502020204030203" pitchFamily="34" charset="0"/>
              </a:rPr>
            </a:br>
            <a:endParaRPr lang="en-US" sz="2400" b="0" i="0" dirty="0">
              <a:solidFill>
                <a:srgbClr val="5D6879"/>
              </a:solidFill>
              <a:effectLst/>
              <a:latin typeface="Lato" panose="020F0502020204030203" pitchFamily="34" charset="0"/>
            </a:endParaRPr>
          </a:p>
        </p:txBody>
      </p:sp>
    </p:spTree>
    <p:extLst>
      <p:ext uri="{BB962C8B-B14F-4D97-AF65-F5344CB8AC3E}">
        <p14:creationId xmlns:p14="http://schemas.microsoft.com/office/powerpoint/2010/main" val="625477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句子语义学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16</a:t>
            </a:fld>
            <a:endParaRPr lang="zh-CN" altLang="en-US" dirty="0"/>
          </a:p>
        </p:txBody>
      </p:sp>
      <p:sp>
        <p:nvSpPr>
          <p:cNvPr id="3" name="TextBox 2">
            <a:extLst>
              <a:ext uri="{FF2B5EF4-FFF2-40B4-BE49-F238E27FC236}">
                <a16:creationId xmlns:a16="http://schemas.microsoft.com/office/drawing/2014/main" id="{26BB5062-DAB7-622B-5FE5-2D0DA9BFEDF2}"/>
              </a:ext>
            </a:extLst>
          </p:cNvPr>
          <p:cNvSpPr txBox="1"/>
          <p:nvPr/>
        </p:nvSpPr>
        <p:spPr>
          <a:xfrm>
            <a:off x="498475" y="1030287"/>
            <a:ext cx="11195049" cy="1253613"/>
          </a:xfrm>
          <a:prstGeom prst="rect">
            <a:avLst/>
          </a:prstGeom>
          <a:noFill/>
        </p:spPr>
        <p:txBody>
          <a:bodyPr wrap="square">
            <a:spAutoFit/>
          </a:bodyPr>
          <a:lstStyle/>
          <a:p>
            <a:pPr>
              <a:lnSpc>
                <a:spcPct val="130000"/>
              </a:lnSpc>
            </a:pPr>
            <a:r>
              <a:rPr lang="zh-CN" altLang="en-US" sz="2000" b="1" i="0" dirty="0">
                <a:effectLst/>
                <a:latin typeface="Microsoft YaHei" panose="020B0503020204020204" pitchFamily="34" charset="-122"/>
                <a:ea typeface="Microsoft YaHei" panose="020B0503020204020204" pitchFamily="34" charset="-122"/>
              </a:rPr>
              <a:t>句子语义学</a:t>
            </a:r>
            <a:r>
              <a:rPr lang="zh-CN" altLang="en-US" sz="2000" b="0" i="0" dirty="0">
                <a:effectLst/>
                <a:latin typeface="Microsoft YaHei" panose="020B0503020204020204" pitchFamily="34" charset="-122"/>
                <a:ea typeface="Microsoft YaHei" panose="020B0503020204020204" pitchFamily="34" charset="-122"/>
              </a:rPr>
              <a:t>主要是在句子层面对意义的研究。人们通常通过句子来表达完整语义，相较于词汇句子也复杂得多，因此非常多的工作都是围绕句子语义学从各个角度开展，包括语音、语法、逻辑、认知、心理学等等。本节中，从语言学角度对句子语义学的主要理论进行简要介绍。</a:t>
            </a:r>
            <a:endParaRPr lang="en-CN" sz="2000" dirty="0">
              <a:latin typeface="Microsoft YaHei" panose="020B0503020204020204" pitchFamily="34" charset="-122"/>
              <a:ea typeface="Microsoft YaHei" panose="020B0503020204020204" pitchFamily="34" charset="-122"/>
            </a:endParaRPr>
          </a:p>
        </p:txBody>
      </p:sp>
      <p:sp>
        <p:nvSpPr>
          <p:cNvPr id="10" name="TextBox 9">
            <a:extLst>
              <a:ext uri="{FF2B5EF4-FFF2-40B4-BE49-F238E27FC236}">
                <a16:creationId xmlns:a16="http://schemas.microsoft.com/office/drawing/2014/main" id="{185862F3-64E6-9960-638F-32BFD71B8C47}"/>
              </a:ext>
            </a:extLst>
          </p:cNvPr>
          <p:cNvSpPr txBox="1"/>
          <p:nvPr/>
        </p:nvSpPr>
        <p:spPr>
          <a:xfrm>
            <a:off x="498475" y="2347280"/>
            <a:ext cx="11195049" cy="1253613"/>
          </a:xfrm>
          <a:prstGeom prst="rect">
            <a:avLst/>
          </a:prstGeom>
          <a:noFill/>
        </p:spPr>
        <p:txBody>
          <a:bodyPr wrap="square">
            <a:spAutoFit/>
          </a:bodyPr>
          <a:lstStyle/>
          <a:p>
            <a:pPr>
              <a:lnSpc>
                <a:spcPct val="130000"/>
              </a:lnSpc>
            </a:pPr>
            <a:r>
              <a:rPr lang="en-CN" sz="2000" b="1" dirty="0">
                <a:latin typeface="Microsoft YaHei" panose="020B0503020204020204" pitchFamily="34" charset="-122"/>
                <a:ea typeface="Microsoft YaHei" panose="020B0503020204020204" pitchFamily="34" charset="-122"/>
              </a:rPr>
              <a:t>语言</a:t>
            </a:r>
            <a:r>
              <a:rPr lang="en-CN" sz="2000" dirty="0">
                <a:latin typeface="Microsoft YaHei" panose="020B0503020204020204" pitchFamily="34" charset="-122"/>
                <a:ea typeface="Microsoft YaHei" panose="020B0503020204020204" pitchFamily="34" charset="-122"/>
              </a:rPr>
              <a:t>是对外部世界的编码，句子就是人们对客观世界的概念表征，人们对句子意义的认知始于真假判断</a:t>
            </a:r>
            <a:r>
              <a:rPr lang="zh-CN" altLang="en-US" sz="2000" dirty="0">
                <a:latin typeface="Microsoft YaHei" panose="020B0503020204020204" pitchFamily="34" charset="-122"/>
                <a:ea typeface="Microsoft YaHei" panose="020B0503020204020204" pitchFamily="34" charset="-122"/>
              </a:rPr>
              <a:t>。</a:t>
            </a:r>
            <a:r>
              <a:rPr lang="en-CN" sz="2000" b="1" dirty="0">
                <a:latin typeface="Microsoft YaHei" panose="020B0503020204020204" pitchFamily="34" charset="-122"/>
                <a:ea typeface="Microsoft YaHei" panose="020B0503020204020204" pitchFamily="34" charset="-122"/>
              </a:rPr>
              <a:t>真值条件语义学（Truth-conditional Semantics）</a:t>
            </a:r>
            <a:r>
              <a:rPr lang="en-CN" sz="2000" dirty="0">
                <a:latin typeface="Microsoft YaHei" panose="020B0503020204020204" pitchFamily="34" charset="-122"/>
                <a:ea typeface="Microsoft YaHei" panose="020B0503020204020204" pitchFamily="34" charset="-122"/>
              </a:rPr>
              <a:t>核心就是将意义定义为一个句子或句子所表达的命题为真时所必须满足的一系列条件</a:t>
            </a:r>
            <a:r>
              <a:rPr lang="zh-CN" altLang="en-US" sz="2000" dirty="0">
                <a:latin typeface="Microsoft YaHei" panose="020B0503020204020204" pitchFamily="34" charset="-122"/>
                <a:ea typeface="Microsoft YaHei" panose="020B0503020204020204" pitchFamily="34" charset="-122"/>
              </a:rPr>
              <a:t>。</a:t>
            </a:r>
            <a:endParaRPr lang="en-CN" sz="2000" dirty="0">
              <a:latin typeface="Microsoft YaHei" panose="020B0503020204020204" pitchFamily="34" charset="-122"/>
              <a:ea typeface="Microsoft YaHei" panose="020B0503020204020204" pitchFamily="34" charset="-122"/>
            </a:endParaRPr>
          </a:p>
        </p:txBody>
      </p:sp>
      <p:sp>
        <p:nvSpPr>
          <p:cNvPr id="12" name="TextBox 11">
            <a:extLst>
              <a:ext uri="{FF2B5EF4-FFF2-40B4-BE49-F238E27FC236}">
                <a16:creationId xmlns:a16="http://schemas.microsoft.com/office/drawing/2014/main" id="{DD92A004-C707-E3AA-6971-6563293DA04D}"/>
              </a:ext>
            </a:extLst>
          </p:cNvPr>
          <p:cNvSpPr txBox="1"/>
          <p:nvPr/>
        </p:nvSpPr>
        <p:spPr>
          <a:xfrm>
            <a:off x="498474" y="3731372"/>
            <a:ext cx="11315701" cy="1653722"/>
          </a:xfrm>
          <a:prstGeom prst="rect">
            <a:avLst/>
          </a:prstGeom>
          <a:noFill/>
        </p:spPr>
        <p:txBody>
          <a:bodyPr wrap="square">
            <a:spAutoFit/>
          </a:bodyPr>
          <a:lstStyle>
            <a:defPPr>
              <a:defRPr lang="zh-CN"/>
            </a:defPPr>
            <a:lvl1pPr>
              <a:lnSpc>
                <a:spcPct val="130000"/>
              </a:lnSpc>
              <a:defRPr sz="2000" b="1">
                <a:latin typeface="Microsoft YaHei" panose="020B0503020204020204" pitchFamily="34" charset="-122"/>
                <a:ea typeface="Microsoft YaHei" panose="020B0503020204020204" pitchFamily="34" charset="-122"/>
              </a:defRPr>
            </a:lvl1pPr>
          </a:lstStyle>
          <a:p>
            <a:r>
              <a:rPr lang="en-CN" b="0" dirty="0"/>
              <a:t>该理论试图通过解释句子何时为真来定义给定句子或命题的意义。提出了一个检验句子真值的通用公</a:t>
            </a:r>
            <a:r>
              <a:rPr lang="en-US" altLang="zh-CN" b="0" dirty="0"/>
              <a:t>---</a:t>
            </a:r>
            <a:r>
              <a:rPr lang="en-CN" dirty="0"/>
              <a:t>T公式：S is true iff P</a:t>
            </a:r>
            <a:r>
              <a:rPr lang="en-CN" b="0" dirty="0"/>
              <a:t>，S代表某个句子</a:t>
            </a:r>
            <a:r>
              <a:rPr lang="zh-CN" altLang="en-US" b="0" dirty="0"/>
              <a:t>，</a:t>
            </a:r>
            <a:r>
              <a:rPr lang="en-CN" b="0" dirty="0"/>
              <a:t>P 代表句子的真值条件，iff表示</a:t>
            </a:r>
            <a:r>
              <a:rPr lang="zh-CN" altLang="en-US" b="0" dirty="0"/>
              <a:t>“</a:t>
            </a:r>
            <a:r>
              <a:rPr lang="en-CN" b="0" dirty="0"/>
              <a:t>if and only if</a:t>
            </a:r>
            <a:r>
              <a:rPr lang="zh-CN" altLang="en-US" b="0" dirty="0"/>
              <a:t>”</a:t>
            </a:r>
            <a:r>
              <a:rPr lang="en-CN" b="0" dirty="0"/>
              <a:t>。例如：他是学生，S表示这个句子，P表示</a:t>
            </a:r>
            <a:r>
              <a:rPr lang="zh-CN" altLang="en-US" b="0" dirty="0"/>
              <a:t>“</a:t>
            </a:r>
            <a:r>
              <a:rPr lang="en-CN" b="0" dirty="0"/>
              <a:t>他</a:t>
            </a:r>
            <a:r>
              <a:rPr lang="zh-CN" altLang="en-US" b="0" dirty="0"/>
              <a:t>”</a:t>
            </a:r>
            <a:r>
              <a:rPr lang="en-CN" b="0" dirty="0"/>
              <a:t>所代表的人并且真的是学生的列表。真知条件语义学开创了用数理逻辑方法解释自然语言的语义，用严格数学方法研究自然语言语义的方向。</a:t>
            </a:r>
          </a:p>
        </p:txBody>
      </p:sp>
    </p:spTree>
    <p:extLst>
      <p:ext uri="{BB962C8B-B14F-4D97-AF65-F5344CB8AC3E}">
        <p14:creationId xmlns:p14="http://schemas.microsoft.com/office/powerpoint/2010/main" val="1432660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句子语义学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17</a:t>
            </a:fld>
            <a:endParaRPr lang="zh-CN" altLang="en-US" dirty="0"/>
          </a:p>
        </p:txBody>
      </p:sp>
      <p:sp>
        <p:nvSpPr>
          <p:cNvPr id="3" name="TextBox 2">
            <a:extLst>
              <a:ext uri="{FF2B5EF4-FFF2-40B4-BE49-F238E27FC236}">
                <a16:creationId xmlns:a16="http://schemas.microsoft.com/office/drawing/2014/main" id="{26BB5062-DAB7-622B-5FE5-2D0DA9BFEDF2}"/>
              </a:ext>
            </a:extLst>
          </p:cNvPr>
          <p:cNvSpPr txBox="1"/>
          <p:nvPr/>
        </p:nvSpPr>
        <p:spPr>
          <a:xfrm>
            <a:off x="498475" y="1030287"/>
            <a:ext cx="11195049" cy="853503"/>
          </a:xfrm>
          <a:prstGeom prst="rect">
            <a:avLst/>
          </a:prstGeom>
          <a:noFill/>
        </p:spPr>
        <p:txBody>
          <a:bodyPr wrap="square">
            <a:spAutoFit/>
          </a:bodyPr>
          <a:lstStyle/>
          <a:p>
            <a:pPr>
              <a:lnSpc>
                <a:spcPct val="130000"/>
              </a:lnSpc>
            </a:pPr>
            <a:r>
              <a:rPr lang="zh-CN" altLang="en-US" sz="2000" i="0" dirty="0">
                <a:effectLst/>
                <a:latin typeface="Microsoft YaHei" panose="020B0503020204020204" pitchFamily="34" charset="-122"/>
                <a:ea typeface="Microsoft YaHei" panose="020B0503020204020204" pitchFamily="34" charset="-122"/>
              </a:rPr>
              <a:t>在词汇语义理论中语义成分分析理论认为词义可以由最小的语义成分组合而成，在句子层面同样也存在语义成分，这种语义成分通常称作</a:t>
            </a:r>
            <a:r>
              <a:rPr lang="zh-CN" altLang="en-US" sz="2000" b="1" i="0" dirty="0">
                <a:effectLst/>
                <a:latin typeface="Microsoft YaHei" panose="020B0503020204020204" pitchFamily="34" charset="-122"/>
                <a:ea typeface="Microsoft YaHei" panose="020B0503020204020204" pitchFamily="34" charset="-122"/>
              </a:rPr>
              <a:t>语义格（</a:t>
            </a:r>
            <a:r>
              <a:rPr lang="en-US" altLang="zh-CN" sz="2000" b="1" i="0" dirty="0">
                <a:effectLst/>
                <a:latin typeface="Microsoft YaHei" panose="020B0503020204020204" pitchFamily="34" charset="-122"/>
                <a:ea typeface="Microsoft YaHei" panose="020B0503020204020204" pitchFamily="34" charset="-122"/>
              </a:rPr>
              <a:t>Semantic Case</a:t>
            </a:r>
            <a:r>
              <a:rPr lang="zh-CN" altLang="en-US" sz="2000" b="1" i="0" dirty="0">
                <a:effectLst/>
                <a:latin typeface="Microsoft YaHei" panose="020B0503020204020204" pitchFamily="34" charset="-122"/>
                <a:ea typeface="Microsoft YaHei" panose="020B0503020204020204" pitchFamily="34" charset="-122"/>
              </a:rPr>
              <a:t>）</a:t>
            </a:r>
            <a:r>
              <a:rPr lang="zh-CN" altLang="en-US" sz="2000" i="0" dirty="0">
                <a:effectLst/>
                <a:latin typeface="Microsoft YaHei" panose="020B0503020204020204" pitchFamily="34" charset="-122"/>
                <a:ea typeface="Microsoft YaHei" panose="020B0503020204020204" pitchFamily="34" charset="-122"/>
              </a:rPr>
              <a:t>。</a:t>
            </a:r>
            <a:endParaRPr lang="en-CN" sz="2000" dirty="0">
              <a:latin typeface="Microsoft YaHei" panose="020B0503020204020204" pitchFamily="34" charset="-122"/>
              <a:ea typeface="Microsoft YaHei" panose="020B0503020204020204" pitchFamily="34" charset="-122"/>
            </a:endParaRPr>
          </a:p>
        </p:txBody>
      </p:sp>
      <p:sp>
        <p:nvSpPr>
          <p:cNvPr id="10" name="TextBox 9">
            <a:extLst>
              <a:ext uri="{FF2B5EF4-FFF2-40B4-BE49-F238E27FC236}">
                <a16:creationId xmlns:a16="http://schemas.microsoft.com/office/drawing/2014/main" id="{185862F3-64E6-9960-638F-32BFD71B8C47}"/>
              </a:ext>
            </a:extLst>
          </p:cNvPr>
          <p:cNvSpPr txBox="1"/>
          <p:nvPr/>
        </p:nvSpPr>
        <p:spPr>
          <a:xfrm>
            <a:off x="498474" y="1883790"/>
            <a:ext cx="11195049" cy="2053832"/>
          </a:xfrm>
          <a:prstGeom prst="rect">
            <a:avLst/>
          </a:prstGeom>
          <a:noFill/>
        </p:spPr>
        <p:txBody>
          <a:bodyPr wrap="square">
            <a:spAutoFit/>
          </a:bodyPr>
          <a:lstStyle/>
          <a:p>
            <a:pPr>
              <a:lnSpc>
                <a:spcPct val="130000"/>
              </a:lnSpc>
            </a:pPr>
            <a:r>
              <a:rPr lang="zh-CN" altLang="en-US" sz="2000" b="1" dirty="0">
                <a:latin typeface="Microsoft YaHei" panose="020B0503020204020204" pitchFamily="34" charset="-122"/>
                <a:ea typeface="Microsoft YaHei" panose="020B0503020204020204" pitchFamily="34" charset="-122"/>
              </a:rPr>
              <a:t>格语法（</a:t>
            </a:r>
            <a:r>
              <a:rPr lang="en-US" sz="2000" b="1" dirty="0">
                <a:latin typeface="Microsoft YaHei" panose="020B0503020204020204" pitchFamily="34" charset="-122"/>
                <a:ea typeface="Microsoft YaHei" panose="020B0503020204020204" pitchFamily="34" charset="-122"/>
              </a:rPr>
              <a:t>Case Grammar）</a:t>
            </a:r>
            <a:r>
              <a:rPr lang="zh-CN" altLang="en-US" sz="2000" dirty="0">
                <a:latin typeface="Microsoft YaHei" panose="020B0503020204020204" pitchFamily="34" charset="-122"/>
                <a:ea typeface="Microsoft YaHei" panose="020B0503020204020204" pitchFamily="34" charset="-122"/>
              </a:rPr>
              <a:t>以及从格语法发展而来的框架语义学（</a:t>
            </a:r>
            <a:r>
              <a:rPr lang="en-US" sz="2000" dirty="0">
                <a:latin typeface="Microsoft YaHei" panose="020B0503020204020204" pitchFamily="34" charset="-122"/>
                <a:ea typeface="Microsoft YaHei" panose="020B0503020204020204" pitchFamily="34" charset="-122"/>
              </a:rPr>
              <a:t>Frame Semantics）</a:t>
            </a:r>
            <a:r>
              <a:rPr lang="zh-CN" altLang="en-US" sz="2000" dirty="0">
                <a:latin typeface="Microsoft YaHei" panose="020B0503020204020204" pitchFamily="34" charset="-122"/>
                <a:ea typeface="Microsoft YaHei" panose="020B0503020204020204" pitchFamily="34" charset="-122"/>
              </a:rPr>
              <a:t>都是以语义格为基础。语义格也称语义角色（</a:t>
            </a:r>
            <a:r>
              <a:rPr lang="en-US" sz="2000" dirty="0">
                <a:latin typeface="Microsoft YaHei" panose="020B0503020204020204" pitchFamily="34" charset="-122"/>
                <a:ea typeface="Microsoft YaHei" panose="020B0503020204020204" pitchFamily="34" charset="-122"/>
              </a:rPr>
              <a:t>Semantic Roles），</a:t>
            </a:r>
            <a:r>
              <a:rPr lang="zh-CN" altLang="en-US" sz="2000" dirty="0">
                <a:latin typeface="Microsoft YaHei" panose="020B0503020204020204" pitchFamily="34" charset="-122"/>
                <a:ea typeface="Microsoft YaHei" panose="020B0503020204020204" pitchFamily="34" charset="-122"/>
              </a:rPr>
              <a:t>又称语义关系、主题关系（</a:t>
            </a:r>
            <a:r>
              <a:rPr lang="en-US" sz="2000" dirty="0">
                <a:latin typeface="Microsoft YaHei" panose="020B0503020204020204" pitchFamily="34" charset="-122"/>
                <a:ea typeface="Microsoft YaHei" panose="020B0503020204020204" pitchFamily="34" charset="-122"/>
              </a:rPr>
              <a:t>Thematic Relations）</a:t>
            </a:r>
            <a:r>
              <a:rPr lang="zh-CN" altLang="en-US" sz="2000" dirty="0">
                <a:latin typeface="Microsoft YaHei" panose="020B0503020204020204" pitchFamily="34" charset="-122"/>
                <a:ea typeface="Microsoft YaHei" panose="020B0503020204020204" pitchFamily="34" charset="-122"/>
              </a:rPr>
              <a:t>。认为句子中名词短语总是与动词相关，并且以唯一可以识别的方式表示了名词短语的语义格。“主语”、“宾语”等语法关系实际上都是表层结构上的概念，语言的底层是用“施事”、“受事”、“工具”等概念所表示的句法语义关系。</a:t>
            </a:r>
            <a:endParaRPr lang="en-CN" sz="20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10F9DC75-E80F-7308-C3A1-4CF52D1048D1}"/>
              </a:ext>
            </a:extLst>
          </p:cNvPr>
          <p:cNvSpPr txBox="1"/>
          <p:nvPr/>
        </p:nvSpPr>
        <p:spPr>
          <a:xfrm>
            <a:off x="1591733" y="4159607"/>
            <a:ext cx="6096000" cy="970971"/>
          </a:xfrm>
          <a:prstGeom prst="rect">
            <a:avLst/>
          </a:prstGeom>
          <a:noFill/>
        </p:spPr>
        <p:txBody>
          <a:bodyPr wrap="square">
            <a:spAutoFit/>
          </a:bodyPr>
          <a:lstStyle/>
          <a:p>
            <a:pPr>
              <a:lnSpc>
                <a:spcPct val="150000"/>
              </a:lnSpc>
            </a:pPr>
            <a:r>
              <a:rPr lang="zh-CN" altLang="en-US" sz="2000" dirty="0">
                <a:effectLst/>
                <a:latin typeface="Helvetica" pitchFamily="2" charset="0"/>
              </a:rPr>
              <a:t>例如：</a:t>
            </a:r>
            <a:r>
              <a:rPr lang="en-US" sz="2000" dirty="0">
                <a:effectLst/>
                <a:latin typeface="Helvetica" pitchFamily="2" charset="0"/>
              </a:rPr>
              <a:t>The key opened the door.</a:t>
            </a:r>
          </a:p>
          <a:p>
            <a:pPr>
              <a:lnSpc>
                <a:spcPct val="150000"/>
              </a:lnSpc>
            </a:pPr>
            <a:r>
              <a:rPr lang="en-US" sz="2000" dirty="0">
                <a:effectLst/>
                <a:latin typeface="Helvetica" pitchFamily="2" charset="0"/>
              </a:rPr>
              <a:t>The boy opened the door with a key.</a:t>
            </a:r>
          </a:p>
        </p:txBody>
      </p:sp>
      <p:sp>
        <p:nvSpPr>
          <p:cNvPr id="7" name="TextBox 6">
            <a:extLst>
              <a:ext uri="{FF2B5EF4-FFF2-40B4-BE49-F238E27FC236}">
                <a16:creationId xmlns:a16="http://schemas.microsoft.com/office/drawing/2014/main" id="{08F14123-8FF8-C9C3-D454-BF56D5DC0D73}"/>
              </a:ext>
            </a:extLst>
          </p:cNvPr>
          <p:cNvSpPr txBox="1"/>
          <p:nvPr/>
        </p:nvSpPr>
        <p:spPr>
          <a:xfrm>
            <a:off x="619127" y="5352564"/>
            <a:ext cx="11195048" cy="417358"/>
          </a:xfrm>
          <a:prstGeom prst="rect">
            <a:avLst/>
          </a:prstGeom>
          <a:noFill/>
        </p:spPr>
        <p:txBody>
          <a:bodyPr wrap="square">
            <a:spAutoFit/>
          </a:bodyPr>
          <a:lstStyle>
            <a:defPPr>
              <a:defRPr lang="zh-CN"/>
            </a:defPPr>
            <a:lvl1pPr>
              <a:lnSpc>
                <a:spcPct val="130000"/>
              </a:lnSpc>
              <a:defRPr sz="2000" i="0">
                <a:effectLst/>
                <a:latin typeface="Microsoft YaHei" panose="020B0503020204020204" pitchFamily="34" charset="-122"/>
                <a:ea typeface="Microsoft YaHei" panose="020B0503020204020204" pitchFamily="34" charset="-122"/>
              </a:defRPr>
            </a:lvl1pPr>
          </a:lstStyle>
          <a:p>
            <a:r>
              <a:rPr lang="zh-CN" altLang="en-US" sz="1800" dirty="0"/>
              <a:t>上述例子中的“</a:t>
            </a:r>
            <a:r>
              <a:rPr lang="en-US" sz="1800" dirty="0"/>
              <a:t>key”</a:t>
            </a:r>
            <a:r>
              <a:rPr lang="zh-CN" altLang="en-US" sz="1800" dirty="0"/>
              <a:t>在深层句法语义上始终是“工具”，但是它可以是主语，也可以是介词</a:t>
            </a:r>
            <a:r>
              <a:rPr lang="en-US" sz="1800" dirty="0"/>
              <a:t>with </a:t>
            </a:r>
            <a:r>
              <a:rPr lang="zh-CN" altLang="en-US" sz="1800" dirty="0"/>
              <a:t>的宾语。</a:t>
            </a:r>
          </a:p>
        </p:txBody>
      </p:sp>
    </p:spTree>
    <p:extLst>
      <p:ext uri="{BB962C8B-B14F-4D97-AF65-F5344CB8AC3E}">
        <p14:creationId xmlns:p14="http://schemas.microsoft.com/office/powerpoint/2010/main" val="2204973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句子语义学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18</a:t>
            </a:fld>
            <a:endParaRPr lang="zh-CN" altLang="en-US" dirty="0"/>
          </a:p>
        </p:txBody>
      </p:sp>
      <p:sp>
        <p:nvSpPr>
          <p:cNvPr id="3" name="TextBox 2">
            <a:extLst>
              <a:ext uri="{FF2B5EF4-FFF2-40B4-BE49-F238E27FC236}">
                <a16:creationId xmlns:a16="http://schemas.microsoft.com/office/drawing/2014/main" id="{26BB5062-DAB7-622B-5FE5-2D0DA9BFEDF2}"/>
              </a:ext>
            </a:extLst>
          </p:cNvPr>
          <p:cNvSpPr txBox="1"/>
          <p:nvPr/>
        </p:nvSpPr>
        <p:spPr>
          <a:xfrm>
            <a:off x="498475" y="1030287"/>
            <a:ext cx="11195049" cy="1485920"/>
          </a:xfrm>
          <a:prstGeom prst="rect">
            <a:avLst/>
          </a:prstGeom>
          <a:noFill/>
        </p:spPr>
        <p:txBody>
          <a:bodyPr wrap="square">
            <a:spAutoFit/>
          </a:bodyPr>
          <a:lstStyle/>
          <a:p>
            <a:pPr>
              <a:lnSpc>
                <a:spcPct val="130000"/>
              </a:lnSpc>
            </a:pPr>
            <a:r>
              <a:rPr lang="zh-CN" altLang="en-US" sz="2400" i="0" dirty="0">
                <a:effectLst/>
                <a:latin typeface="Microsoft YaHei" panose="020B0503020204020204" pitchFamily="34" charset="-122"/>
                <a:ea typeface="Microsoft YaHei" panose="020B0503020204020204" pitchFamily="34" charset="-122"/>
              </a:rPr>
              <a:t>在格语法中对于词库中词汇的每个词条需要标明其格特征，对于名词标明其可以作为的语义格（例如：“街道”需要标明 </a:t>
            </a:r>
            <a:r>
              <a:rPr lang="en-US" altLang="zh-CN" sz="2400" i="0" dirty="0">
                <a:effectLst/>
                <a:latin typeface="Microsoft YaHei" panose="020B0503020204020204" pitchFamily="34" charset="-122"/>
                <a:ea typeface="Microsoft YaHei" panose="020B0503020204020204" pitchFamily="34" charset="-122"/>
              </a:rPr>
              <a:t>[+LOCATION]</a:t>
            </a:r>
            <a:r>
              <a:rPr lang="zh-CN" altLang="en-US" sz="2400" i="0" dirty="0">
                <a:effectLst/>
                <a:latin typeface="Microsoft YaHei" panose="020B0503020204020204" pitchFamily="34" charset="-122"/>
                <a:ea typeface="Microsoft YaHei" panose="020B0503020204020204" pitchFamily="34" charset="-122"/>
              </a:rPr>
              <a:t>）</a:t>
            </a:r>
            <a:r>
              <a:rPr lang="en-US" altLang="zh-CN" sz="2400" i="0" dirty="0">
                <a:effectLst/>
                <a:latin typeface="Microsoft YaHei" panose="020B0503020204020204" pitchFamily="34" charset="-122"/>
                <a:ea typeface="Microsoft YaHei" panose="020B0503020204020204" pitchFamily="34" charset="-122"/>
              </a:rPr>
              <a:t>, </a:t>
            </a:r>
            <a:r>
              <a:rPr lang="zh-CN" altLang="en-US" sz="2400" i="0" dirty="0">
                <a:effectLst/>
                <a:latin typeface="Microsoft YaHei" panose="020B0503020204020204" pitchFamily="34" charset="-122"/>
                <a:ea typeface="Microsoft YaHei" panose="020B0503020204020204" pitchFamily="34" charset="-122"/>
              </a:rPr>
              <a:t>对于动词需要标明其对应的格框架。</a:t>
            </a:r>
            <a:endParaRPr lang="en-CN" sz="24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5B497C41-5F3C-4631-D0AB-CC045B3BED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979" y="2652888"/>
            <a:ext cx="4668844" cy="3978275"/>
          </a:xfrm>
          <a:prstGeom prst="rect">
            <a:avLst/>
          </a:prstGeom>
        </p:spPr>
      </p:pic>
      <p:sp>
        <p:nvSpPr>
          <p:cNvPr id="9" name="TextBox 8">
            <a:extLst>
              <a:ext uri="{FF2B5EF4-FFF2-40B4-BE49-F238E27FC236}">
                <a16:creationId xmlns:a16="http://schemas.microsoft.com/office/drawing/2014/main" id="{8D6FF7A6-29A9-4A5A-6A33-31ADDC1ED4F9}"/>
              </a:ext>
            </a:extLst>
          </p:cNvPr>
          <p:cNvSpPr txBox="1"/>
          <p:nvPr/>
        </p:nvSpPr>
        <p:spPr>
          <a:xfrm>
            <a:off x="6594475" y="2734690"/>
            <a:ext cx="5229577" cy="646331"/>
          </a:xfrm>
          <a:prstGeom prst="rect">
            <a:avLst/>
          </a:prstGeom>
          <a:noFill/>
        </p:spPr>
        <p:txBody>
          <a:bodyPr wrap="square">
            <a:spAutoFit/>
          </a:bodyPr>
          <a:lstStyle/>
          <a:p>
            <a:r>
              <a:rPr lang="en-US" b="0" i="0" dirty="0" err="1">
                <a:effectLst/>
                <a:latin typeface="Times New Roman" panose="02020603050405020304" pitchFamily="18" charset="0"/>
              </a:rPr>
              <a:t>例如</a:t>
            </a:r>
            <a:r>
              <a:rPr lang="zh-CN" altLang="en-US" b="0" i="0" dirty="0">
                <a:effectLst/>
                <a:latin typeface="Times New Roman" panose="02020603050405020304" pitchFamily="18" charset="0"/>
              </a:rPr>
              <a:t>：</a:t>
            </a:r>
            <a:r>
              <a:rPr lang="en-US" b="0" i="0" dirty="0">
                <a:effectLst/>
                <a:latin typeface="KaiTi_GB2312" panose="02010609030101010101" pitchFamily="49" charset="-122"/>
                <a:ea typeface="KaiTi_GB2312" panose="02010609030101010101" pitchFamily="49" charset="-122"/>
              </a:rPr>
              <a:t>BREAK </a:t>
            </a:r>
            <a:r>
              <a:rPr lang="zh-CN" altLang="en-US" b="0" i="0" dirty="0">
                <a:effectLst/>
                <a:latin typeface="KaiTi_GB2312" panose="02010609030101010101" pitchFamily="49" charset="-122"/>
                <a:ea typeface="KaiTi_GB2312" panose="02010609030101010101" pitchFamily="49" charset="-122"/>
              </a:rPr>
              <a:t>可以放入如下格框架：</a:t>
            </a:r>
            <a:br>
              <a:rPr lang="zh-CN" altLang="en-US" dirty="0">
                <a:latin typeface="KaiTi_GB2312" panose="02010609030101010101" pitchFamily="49" charset="-122"/>
                <a:ea typeface="KaiTi_GB2312" panose="02010609030101010101" pitchFamily="49" charset="-122"/>
              </a:rPr>
            </a:br>
            <a:r>
              <a:rPr lang="zh-CN" altLang="en-US" dirty="0">
                <a:latin typeface="KaiTi_GB2312" panose="02010609030101010101" pitchFamily="49" charset="-122"/>
                <a:ea typeface="KaiTi_GB2312" panose="02010609030101010101" pitchFamily="49" charset="-122"/>
              </a:rPr>
              <a:t>      </a:t>
            </a:r>
            <a:r>
              <a:rPr lang="en-US" altLang="zh-CN" b="0" i="0" dirty="0">
                <a:effectLst/>
                <a:latin typeface="KaiTi_GB2312" panose="02010609030101010101" pitchFamily="49" charset="-122"/>
                <a:ea typeface="KaiTi_GB2312" panose="02010609030101010101" pitchFamily="49" charset="-122"/>
              </a:rPr>
              <a:t>[(</a:t>
            </a:r>
            <a:r>
              <a:rPr lang="zh-CN" altLang="en-US" b="0" i="0" dirty="0">
                <a:effectLst/>
                <a:latin typeface="KaiTi_GB2312" panose="02010609030101010101" pitchFamily="49" charset="-122"/>
                <a:ea typeface="KaiTi_GB2312" panose="02010609030101010101" pitchFamily="49" charset="-122"/>
              </a:rPr>
              <a:t>施事格</a:t>
            </a:r>
            <a:r>
              <a:rPr lang="en-US" altLang="zh-CN" b="0" i="0" dirty="0">
                <a:effectLst/>
                <a:latin typeface="KaiTi_GB2312" panose="02010609030101010101" pitchFamily="49" charset="-122"/>
                <a:ea typeface="KaiTi_GB2312" panose="02010609030101010101" pitchFamily="49" charset="-122"/>
              </a:rPr>
              <a:t>) (</a:t>
            </a:r>
            <a:r>
              <a:rPr lang="zh-CN" altLang="en-US" b="0" i="0" dirty="0">
                <a:effectLst/>
                <a:latin typeface="KaiTi_GB2312" panose="02010609030101010101" pitchFamily="49" charset="-122"/>
                <a:ea typeface="KaiTi_GB2312" panose="02010609030101010101" pitchFamily="49" charset="-122"/>
              </a:rPr>
              <a:t>受事格</a:t>
            </a:r>
            <a:r>
              <a:rPr lang="en-US" altLang="zh-CN" b="0" i="0" dirty="0">
                <a:effectLst/>
                <a:latin typeface="KaiTi_GB2312" panose="02010609030101010101" pitchFamily="49" charset="-122"/>
                <a:ea typeface="KaiTi_GB2312" panose="02010609030101010101" pitchFamily="49" charset="-122"/>
              </a:rPr>
              <a:t>) (</a:t>
            </a:r>
            <a:r>
              <a:rPr lang="zh-CN" altLang="en-US" b="0" i="0" dirty="0">
                <a:effectLst/>
                <a:latin typeface="KaiTi_GB2312" panose="02010609030101010101" pitchFamily="49" charset="-122"/>
                <a:ea typeface="KaiTi_GB2312" panose="02010609030101010101" pitchFamily="49" charset="-122"/>
              </a:rPr>
              <a:t>工具格</a:t>
            </a:r>
            <a:r>
              <a:rPr lang="en-US" altLang="zh-CN" b="0" i="0" dirty="0">
                <a:effectLst/>
                <a:latin typeface="KaiTi_GB2312" panose="02010609030101010101" pitchFamily="49" charset="-122"/>
                <a:ea typeface="KaiTi_GB2312" panose="02010609030101010101" pitchFamily="49" charset="-122"/>
              </a:rPr>
              <a:t>) (</a:t>
            </a:r>
            <a:r>
              <a:rPr lang="zh-CN" altLang="en-US" b="0" i="0" dirty="0">
                <a:effectLst/>
                <a:latin typeface="KaiTi_GB2312" panose="02010609030101010101" pitchFamily="49" charset="-122"/>
                <a:ea typeface="KaiTi_GB2312" panose="02010609030101010101" pitchFamily="49" charset="-122"/>
              </a:rPr>
              <a:t>方位格</a:t>
            </a:r>
            <a:r>
              <a:rPr lang="en-US" altLang="zh-CN" b="0" i="0" dirty="0">
                <a:effectLst/>
                <a:latin typeface="KaiTi_GB2312" panose="02010609030101010101" pitchFamily="49" charset="-122"/>
                <a:ea typeface="KaiTi_GB2312" panose="02010609030101010101" pitchFamily="49" charset="-122"/>
              </a:rPr>
              <a:t>)]</a:t>
            </a:r>
            <a:endParaRPr lang="en-CN" dirty="0">
              <a:latin typeface="KaiTi_GB2312" panose="02010609030101010101" pitchFamily="49" charset="-122"/>
              <a:ea typeface="KaiTi_GB2312" panose="02010609030101010101" pitchFamily="49" charset="-122"/>
            </a:endParaRPr>
          </a:p>
        </p:txBody>
      </p:sp>
      <p:sp>
        <p:nvSpPr>
          <p:cNvPr id="12" name="TextBox 11">
            <a:extLst>
              <a:ext uri="{FF2B5EF4-FFF2-40B4-BE49-F238E27FC236}">
                <a16:creationId xmlns:a16="http://schemas.microsoft.com/office/drawing/2014/main" id="{C9D1F8F8-5B04-DFAE-981E-EC59B4221A8E}"/>
              </a:ext>
            </a:extLst>
          </p:cNvPr>
          <p:cNvSpPr txBox="1"/>
          <p:nvPr/>
        </p:nvSpPr>
        <p:spPr>
          <a:xfrm>
            <a:off x="6694311" y="3607505"/>
            <a:ext cx="6096000" cy="3139321"/>
          </a:xfrm>
          <a:prstGeom prst="rect">
            <a:avLst/>
          </a:prstGeom>
          <a:noFill/>
        </p:spPr>
        <p:txBody>
          <a:bodyPr wrap="square">
            <a:spAutoFit/>
          </a:bodyPr>
          <a:lstStyle/>
          <a:p>
            <a:pPr algn="l" rtl="0"/>
            <a:r>
              <a:rPr lang="zh-CN" altLang="en-US" dirty="0">
                <a:effectLst/>
                <a:latin typeface="Times New Roman" panose="02020603050405020304" pitchFamily="18" charset="0"/>
              </a:rPr>
              <a:t>例如：</a:t>
            </a:r>
            <a:r>
              <a:rPr lang="zh-CN" altLang="en-US" dirty="0">
                <a:latin typeface="KaiTi_GB2312" panose="02010609030101010101" pitchFamily="49" charset="-122"/>
                <a:ea typeface="KaiTi_GB2312" panose="02010609030101010101" pitchFamily="49" charset="-122"/>
              </a:rPr>
              <a:t>他在房间里用锤子打破了玻璃杯。</a:t>
            </a:r>
            <a:br>
              <a:rPr lang="zh-CN" altLang="en-US" dirty="0">
                <a:latin typeface="KaiTi_GB2312" panose="02010609030101010101" pitchFamily="49" charset="-122"/>
                <a:ea typeface="KaiTi_GB2312" panose="02010609030101010101" pitchFamily="49" charset="-122"/>
              </a:rPr>
            </a:br>
            <a:r>
              <a:rPr lang="zh-CN" altLang="en-US" dirty="0">
                <a:latin typeface="KaiTi_GB2312" panose="02010609030101010101" pitchFamily="49" charset="-122"/>
                <a:ea typeface="KaiTi_GB2312" panose="02010609030101010101" pitchFamily="49" charset="-122"/>
              </a:rPr>
              <a:t>      根据 </a:t>
            </a:r>
            <a:r>
              <a:rPr lang="en-US" dirty="0">
                <a:latin typeface="KaiTi_GB2312" panose="02010609030101010101" pitchFamily="49" charset="-122"/>
                <a:ea typeface="KaiTi_GB2312" panose="02010609030101010101" pitchFamily="49" charset="-122"/>
              </a:rPr>
              <a:t>BREAK </a:t>
            </a:r>
            <a:r>
              <a:rPr lang="zh-CN" altLang="en-US" dirty="0">
                <a:latin typeface="KaiTi_GB2312" panose="02010609030101010101" pitchFamily="49" charset="-122"/>
                <a:ea typeface="KaiTi_GB2312" panose="02010609030101010101" pitchFamily="49" charset="-122"/>
              </a:rPr>
              <a:t>框架得到：</a:t>
            </a:r>
            <a:br>
              <a:rPr lang="zh-CN" altLang="en-US" dirty="0">
                <a:latin typeface="KaiTi_GB2312" panose="02010609030101010101" pitchFamily="49" charset="-122"/>
                <a:ea typeface="KaiTi_GB2312" panose="02010609030101010101" pitchFamily="49" charset="-122"/>
              </a:rPr>
            </a:br>
            <a:r>
              <a:rPr lang="zh-CN" altLang="en-US" dirty="0">
                <a:latin typeface="KaiTi_GB2312" panose="02010609030101010101" pitchFamily="49" charset="-122"/>
                <a:ea typeface="KaiTi_GB2312" panose="02010609030101010101" pitchFamily="49" charset="-122"/>
              </a:rPr>
              <a:t>        </a:t>
            </a:r>
            <a:r>
              <a:rPr lang="en-US" altLang="zh-CN" dirty="0">
                <a:latin typeface="KaiTi_GB2312" panose="02010609030101010101" pitchFamily="49" charset="-122"/>
                <a:ea typeface="KaiTi_GB2312" panose="02010609030101010101" pitchFamily="49" charset="-122"/>
              </a:rPr>
              <a:t>[</a:t>
            </a:r>
            <a:r>
              <a:rPr lang="en-US" dirty="0">
                <a:latin typeface="KaiTi_GB2312" panose="02010609030101010101" pitchFamily="49" charset="-122"/>
                <a:ea typeface="KaiTi_GB2312" panose="02010609030101010101" pitchFamily="49" charset="-122"/>
              </a:rPr>
              <a:t>BREAK [ Case-frame:</a:t>
            </a:r>
            <a:br>
              <a:rPr lang="en-US" dirty="0">
                <a:latin typeface="KaiTi_GB2312" panose="02010609030101010101" pitchFamily="49" charset="-122"/>
                <a:ea typeface="KaiTi_GB2312" panose="02010609030101010101" pitchFamily="49" charset="-122"/>
              </a:rPr>
            </a:br>
            <a:r>
              <a:rPr lang="zh-CN" altLang="en-US" dirty="0">
                <a:latin typeface="KaiTi_GB2312" panose="02010609030101010101" pitchFamily="49" charset="-122"/>
                <a:ea typeface="KaiTi_GB2312" panose="02010609030101010101" pitchFamily="49" charset="-122"/>
              </a:rPr>
              <a:t>            </a:t>
            </a:r>
            <a:r>
              <a:rPr lang="en-US" dirty="0">
                <a:latin typeface="KaiTi_GB2312" panose="02010609030101010101" pitchFamily="49" charset="-122"/>
                <a:ea typeface="KaiTi_GB2312" panose="02010609030101010101" pitchFamily="49" charset="-122"/>
              </a:rPr>
              <a:t>[AGENT: </a:t>
            </a:r>
            <a:r>
              <a:rPr lang="zh-CN" altLang="en-US" dirty="0">
                <a:latin typeface="KaiTi_GB2312" panose="02010609030101010101" pitchFamily="49" charset="-122"/>
                <a:ea typeface="KaiTi_GB2312" panose="02010609030101010101" pitchFamily="49" charset="-122"/>
              </a:rPr>
              <a:t>他</a:t>
            </a:r>
            <a:br>
              <a:rPr lang="zh-CN" altLang="en-US" dirty="0">
                <a:latin typeface="KaiTi_GB2312" panose="02010609030101010101" pitchFamily="49" charset="-122"/>
                <a:ea typeface="KaiTi_GB2312" panose="02010609030101010101" pitchFamily="49" charset="-122"/>
              </a:rPr>
            </a:br>
            <a:r>
              <a:rPr lang="zh-CN" altLang="en-US" dirty="0">
                <a:latin typeface="KaiTi_GB2312" panose="02010609030101010101" pitchFamily="49" charset="-122"/>
                <a:ea typeface="KaiTi_GB2312" panose="02010609030101010101" pitchFamily="49" charset="-122"/>
              </a:rPr>
              <a:t>             </a:t>
            </a:r>
            <a:r>
              <a:rPr lang="en-US" dirty="0">
                <a:latin typeface="KaiTi_GB2312" panose="02010609030101010101" pitchFamily="49" charset="-122"/>
                <a:ea typeface="KaiTi_GB2312" panose="02010609030101010101" pitchFamily="49" charset="-122"/>
              </a:rPr>
              <a:t>PATIENT: </a:t>
            </a:r>
            <a:r>
              <a:rPr lang="zh-CN" altLang="en-US" dirty="0">
                <a:latin typeface="KaiTi_GB2312" panose="02010609030101010101" pitchFamily="49" charset="-122"/>
                <a:ea typeface="KaiTi_GB2312" panose="02010609030101010101" pitchFamily="49" charset="-122"/>
              </a:rPr>
              <a:t>玻璃杯</a:t>
            </a:r>
            <a:br>
              <a:rPr lang="zh-CN" altLang="en-US" dirty="0">
                <a:latin typeface="KaiTi_GB2312" panose="02010609030101010101" pitchFamily="49" charset="-122"/>
                <a:ea typeface="KaiTi_GB2312" panose="02010609030101010101" pitchFamily="49" charset="-122"/>
              </a:rPr>
            </a:br>
            <a:r>
              <a:rPr lang="zh-CN" altLang="en-US" dirty="0">
                <a:latin typeface="KaiTi_GB2312" panose="02010609030101010101" pitchFamily="49" charset="-122"/>
                <a:ea typeface="KaiTi_GB2312" panose="02010609030101010101" pitchFamily="49" charset="-122"/>
              </a:rPr>
              <a:t>             </a:t>
            </a:r>
            <a:r>
              <a:rPr lang="en-US" dirty="0">
                <a:latin typeface="KaiTi_GB2312" panose="02010609030101010101" pitchFamily="49" charset="-122"/>
                <a:ea typeface="KaiTi_GB2312" panose="02010609030101010101" pitchFamily="49" charset="-122"/>
              </a:rPr>
              <a:t>INSTRUMENT: </a:t>
            </a:r>
            <a:r>
              <a:rPr lang="zh-CN" altLang="en-US" dirty="0">
                <a:latin typeface="KaiTi_GB2312" panose="02010609030101010101" pitchFamily="49" charset="-122"/>
                <a:ea typeface="KaiTi_GB2312" panose="02010609030101010101" pitchFamily="49" charset="-122"/>
              </a:rPr>
              <a:t>锤子</a:t>
            </a:r>
            <a:br>
              <a:rPr lang="zh-CN" altLang="en-US" dirty="0">
                <a:latin typeface="KaiTi_GB2312" panose="02010609030101010101" pitchFamily="49" charset="-122"/>
                <a:ea typeface="KaiTi_GB2312" panose="02010609030101010101" pitchFamily="49" charset="-122"/>
              </a:rPr>
            </a:br>
            <a:r>
              <a:rPr lang="zh-CN" altLang="en-US" dirty="0">
                <a:latin typeface="KaiTi_GB2312" panose="02010609030101010101" pitchFamily="49" charset="-122"/>
                <a:ea typeface="KaiTi_GB2312" panose="02010609030101010101" pitchFamily="49" charset="-122"/>
              </a:rPr>
              <a:t>             </a:t>
            </a:r>
            <a:r>
              <a:rPr lang="en-US" dirty="0">
                <a:latin typeface="KaiTi_GB2312" panose="02010609030101010101" pitchFamily="49" charset="-122"/>
                <a:ea typeface="KaiTi_GB2312" panose="02010609030101010101" pitchFamily="49" charset="-122"/>
              </a:rPr>
              <a:t>LOCATION: </a:t>
            </a:r>
            <a:r>
              <a:rPr lang="zh-CN" altLang="en-US" dirty="0">
                <a:latin typeface="KaiTi_GB2312" panose="02010609030101010101" pitchFamily="49" charset="-122"/>
                <a:ea typeface="KaiTi_GB2312" panose="02010609030101010101" pitchFamily="49" charset="-122"/>
              </a:rPr>
              <a:t>房间</a:t>
            </a:r>
            <a:endParaRPr lang="en-US" altLang="zh-CN" dirty="0">
              <a:latin typeface="KaiTi_GB2312" panose="02010609030101010101" pitchFamily="49" charset="-122"/>
              <a:ea typeface="KaiTi_GB2312" panose="02010609030101010101" pitchFamily="49" charset="-122"/>
            </a:endParaRPr>
          </a:p>
          <a:p>
            <a:pPr algn="l" rtl="0"/>
            <a:r>
              <a:rPr lang="zh-CN" altLang="en-US" dirty="0">
                <a:latin typeface="KaiTi_GB2312" panose="02010609030101010101" pitchFamily="49" charset="-122"/>
                <a:ea typeface="KaiTi_GB2312" panose="02010609030101010101" pitchFamily="49" charset="-122"/>
              </a:rPr>
              <a:t>             </a:t>
            </a:r>
            <a:r>
              <a:rPr lang="en-US" altLang="zh-CN" dirty="0">
                <a:latin typeface="KaiTi_GB2312" panose="02010609030101010101" pitchFamily="49" charset="-122"/>
                <a:ea typeface="KaiTi_GB2312" panose="02010609030101010101" pitchFamily="49" charset="-122"/>
              </a:rPr>
              <a:t>] </a:t>
            </a:r>
          </a:p>
          <a:p>
            <a:pPr algn="l" rtl="0"/>
            <a:r>
              <a:rPr lang="zh-CN" altLang="en-US" dirty="0">
                <a:latin typeface="KaiTi_GB2312" panose="02010609030101010101" pitchFamily="49" charset="-122"/>
                <a:ea typeface="KaiTi_GB2312" panose="02010609030101010101" pitchFamily="49" charset="-122"/>
              </a:rPr>
              <a:t>         </a:t>
            </a:r>
            <a:r>
              <a:rPr lang="en-US" altLang="zh-CN" dirty="0">
                <a:latin typeface="KaiTi_GB2312" panose="02010609030101010101" pitchFamily="49" charset="-122"/>
                <a:ea typeface="KaiTi_GB2312" panose="02010609030101010101" pitchFamily="49" charset="-122"/>
              </a:rPr>
              <a:t>] ]</a:t>
            </a:r>
            <a:endParaRPr lang="zh-CN" altLang="en-US" dirty="0">
              <a:latin typeface="KaiTi_GB2312" panose="02010609030101010101" pitchFamily="49" charset="-122"/>
              <a:ea typeface="KaiTi_GB2312" panose="02010609030101010101" pitchFamily="49" charset="-122"/>
            </a:endParaRPr>
          </a:p>
          <a:p>
            <a:pPr algn="l" rtl="0"/>
            <a:br>
              <a:rPr lang="zh-CN" altLang="en-US" b="0" i="0" dirty="0">
                <a:solidFill>
                  <a:srgbClr val="5D6879"/>
                </a:solidFill>
                <a:effectLst/>
                <a:latin typeface="Lato" panose="020F0502020204030203" pitchFamily="34" charset="0"/>
              </a:rPr>
            </a:br>
            <a:endParaRPr lang="zh-CN" altLang="en-US" b="0" i="0" dirty="0">
              <a:solidFill>
                <a:srgbClr val="5D6879"/>
              </a:solidFill>
              <a:effectLst/>
              <a:latin typeface="Lato" panose="020F0502020204030203" pitchFamily="34" charset="0"/>
            </a:endParaRPr>
          </a:p>
        </p:txBody>
      </p:sp>
    </p:spTree>
    <p:extLst>
      <p:ext uri="{BB962C8B-B14F-4D97-AF65-F5344CB8AC3E}">
        <p14:creationId xmlns:p14="http://schemas.microsoft.com/office/powerpoint/2010/main" val="3444367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句子语义学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19</a:t>
            </a:fld>
            <a:endParaRPr lang="zh-CN" altLang="en-US" dirty="0"/>
          </a:p>
        </p:txBody>
      </p:sp>
      <p:sp>
        <p:nvSpPr>
          <p:cNvPr id="3" name="TextBox 2">
            <a:extLst>
              <a:ext uri="{FF2B5EF4-FFF2-40B4-BE49-F238E27FC236}">
                <a16:creationId xmlns:a16="http://schemas.microsoft.com/office/drawing/2014/main" id="{26BB5062-DAB7-622B-5FE5-2D0DA9BFEDF2}"/>
              </a:ext>
            </a:extLst>
          </p:cNvPr>
          <p:cNvSpPr txBox="1"/>
          <p:nvPr/>
        </p:nvSpPr>
        <p:spPr>
          <a:xfrm>
            <a:off x="382587" y="1030287"/>
            <a:ext cx="11195049" cy="1005788"/>
          </a:xfrm>
          <a:prstGeom prst="rect">
            <a:avLst/>
          </a:prstGeom>
          <a:noFill/>
        </p:spPr>
        <p:txBody>
          <a:bodyPr wrap="square">
            <a:spAutoFit/>
          </a:bodyPr>
          <a:lstStyle/>
          <a:p>
            <a:pPr>
              <a:lnSpc>
                <a:spcPct val="130000"/>
              </a:lnSpc>
            </a:pPr>
            <a:r>
              <a:rPr lang="zh-CN" altLang="en-US" sz="2400" i="0" dirty="0">
                <a:effectLst/>
                <a:latin typeface="Microsoft YaHei" panose="020B0503020204020204" pitchFamily="34" charset="-122"/>
                <a:ea typeface="Microsoft YaHei" panose="020B0503020204020204" pitchFamily="34" charset="-122"/>
              </a:rPr>
              <a:t>句子之间也存在各种语义关系，把句子当做一个整体，句子和句子之间的语义关系可以包含同义、反义、蕴含等。</a:t>
            </a:r>
            <a:endParaRPr lang="en-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56EA96A1-9049-892E-5C8B-BEC69C3E0D9A}"/>
              </a:ext>
            </a:extLst>
          </p:cNvPr>
          <p:cNvSpPr txBox="1"/>
          <p:nvPr/>
        </p:nvSpPr>
        <p:spPr>
          <a:xfrm>
            <a:off x="759885" y="2256851"/>
            <a:ext cx="9764450" cy="3939540"/>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zh-CN" altLang="en-US" sz="2000" b="1" i="0" dirty="0">
                <a:effectLst/>
                <a:latin typeface="Microsoft YaHei" panose="020B0503020204020204" pitchFamily="34" charset="-122"/>
                <a:ea typeface="Microsoft YaHei" panose="020B0503020204020204" pitchFamily="34" charset="-122"/>
              </a:rPr>
              <a:t>同义关系（</a:t>
            </a:r>
            <a:r>
              <a:rPr lang="en-US" sz="2000" b="1" i="0" dirty="0">
                <a:effectLst/>
                <a:latin typeface="Microsoft YaHei" panose="020B0503020204020204" pitchFamily="34" charset="-122"/>
                <a:ea typeface="Microsoft YaHei" panose="020B0503020204020204" pitchFamily="34" charset="-122"/>
              </a:rPr>
              <a:t>Synonym）</a:t>
            </a:r>
            <a:r>
              <a:rPr lang="zh-CN" altLang="en-US" sz="2000" b="0" i="0" dirty="0">
                <a:effectLst/>
                <a:latin typeface="Microsoft YaHei" panose="020B0503020204020204" pitchFamily="34" charset="-122"/>
                <a:ea typeface="Microsoft YaHei" panose="020B0503020204020204" pitchFamily="34" charset="-122"/>
              </a:rPr>
              <a:t>表示两个不同的句子表达相同的意义。</a:t>
            </a:r>
            <a:endParaRPr lang="en-US" altLang="zh-CN" sz="2000" b="0" i="0" dirty="0">
              <a:effectLst/>
              <a:latin typeface="Microsoft YaHei" panose="020B0503020204020204" pitchFamily="34" charset="-122"/>
              <a:ea typeface="Microsoft YaHei" panose="020B0503020204020204" pitchFamily="34" charset="-122"/>
            </a:endParaRPr>
          </a:p>
          <a:p>
            <a:pPr marL="742950" lvl="1" indent="-285750">
              <a:spcBef>
                <a:spcPts val="1200"/>
              </a:spcBef>
              <a:buFont typeface="Arial" panose="020B0604020202020204" pitchFamily="34" charset="0"/>
              <a:buChar char="•"/>
            </a:pPr>
            <a:r>
              <a:rPr lang="zh-CN" altLang="en-US" sz="2000" b="0" i="0" dirty="0">
                <a:effectLst/>
                <a:latin typeface="Times New Roman" panose="02020603050405020304" pitchFamily="18" charset="0"/>
              </a:rPr>
              <a:t>例如：</a:t>
            </a:r>
            <a:r>
              <a:rPr lang="en-US" sz="2000" b="0" i="0" dirty="0">
                <a:effectLst/>
                <a:latin typeface="Times New Roman" panose="02020603050405020304" pitchFamily="18" charset="0"/>
              </a:rPr>
              <a:t>a. </a:t>
            </a:r>
            <a:r>
              <a:rPr lang="zh-CN" altLang="en-US" sz="2000" b="0" i="0" dirty="0">
                <a:effectLst/>
                <a:latin typeface="Times New Roman" panose="02020603050405020304" pitchFamily="18" charset="0"/>
              </a:rPr>
              <a:t>他打碎了玻璃杯。 </a:t>
            </a:r>
            <a:r>
              <a:rPr lang="en-US" sz="2000" b="0" i="0" dirty="0">
                <a:effectLst/>
                <a:latin typeface="Times New Roman" panose="02020603050405020304" pitchFamily="18" charset="0"/>
              </a:rPr>
              <a:t>b. </a:t>
            </a:r>
            <a:r>
              <a:rPr lang="zh-CN" altLang="en-US" sz="2000" b="0" i="0" dirty="0">
                <a:effectLst/>
                <a:latin typeface="Times New Roman" panose="02020603050405020304" pitchFamily="18" charset="0"/>
              </a:rPr>
              <a:t>玻璃杯被他打碎了。</a:t>
            </a:r>
            <a:endParaRPr lang="en-US" altLang="zh-CN" sz="2000" b="0" i="0" dirty="0">
              <a:effectLst/>
              <a:latin typeface="Microsoft YaHei" panose="020B0503020204020204" pitchFamily="34" charset="-122"/>
              <a:ea typeface="Microsoft YaHei" panose="020B0503020204020204" pitchFamily="34" charset="-122"/>
            </a:endParaRPr>
          </a:p>
          <a:p>
            <a:pPr marL="285750" indent="-285750">
              <a:spcBef>
                <a:spcPts val="1200"/>
              </a:spcBef>
              <a:buFont typeface="Arial" panose="020B0604020202020204" pitchFamily="34" charset="0"/>
              <a:buChar char="•"/>
            </a:pPr>
            <a:r>
              <a:rPr lang="zh-CN" altLang="en-US" sz="2000" b="1" i="0" dirty="0">
                <a:effectLst/>
                <a:latin typeface="Microsoft YaHei" panose="020B0503020204020204" pitchFamily="34" charset="-122"/>
                <a:ea typeface="Microsoft YaHei" panose="020B0503020204020204" pitchFamily="34" charset="-122"/>
              </a:rPr>
              <a:t>反义关系（</a:t>
            </a:r>
            <a:r>
              <a:rPr lang="en-US" sz="2000" b="1" i="0" dirty="0">
                <a:effectLst/>
                <a:latin typeface="Microsoft YaHei" panose="020B0503020204020204" pitchFamily="34" charset="-122"/>
                <a:ea typeface="Microsoft YaHei" panose="020B0503020204020204" pitchFamily="34" charset="-122"/>
              </a:rPr>
              <a:t>Inconsistency）</a:t>
            </a:r>
            <a:r>
              <a:rPr lang="zh-CN" altLang="en-US" sz="2000" b="0" i="0" dirty="0">
                <a:effectLst/>
                <a:latin typeface="Microsoft YaHei" panose="020B0503020204020204" pitchFamily="34" charset="-122"/>
                <a:ea typeface="Microsoft YaHei" panose="020B0503020204020204" pitchFamily="34" charset="-122"/>
              </a:rPr>
              <a:t>表示两个句子的意义只能有一个与客观事实相符。</a:t>
            </a:r>
            <a:endParaRPr lang="en-US" altLang="zh-CN" sz="2000" b="0" i="0" dirty="0">
              <a:effectLst/>
              <a:latin typeface="Microsoft YaHei" panose="020B0503020204020204" pitchFamily="34" charset="-122"/>
              <a:ea typeface="Microsoft YaHei" panose="020B0503020204020204" pitchFamily="34" charset="-122"/>
            </a:endParaRPr>
          </a:p>
          <a:p>
            <a:pPr marL="742950" lvl="1" indent="-285750">
              <a:spcBef>
                <a:spcPts val="1200"/>
              </a:spcBef>
              <a:buFont typeface="Arial" panose="020B0604020202020204" pitchFamily="34" charset="0"/>
              <a:buChar char="•"/>
            </a:pPr>
            <a:r>
              <a:rPr lang="zh-CN" altLang="en-US" sz="2000" b="0" i="0" dirty="0">
                <a:effectLst/>
                <a:latin typeface="Times New Roman" panose="02020603050405020304" pitchFamily="18" charset="0"/>
              </a:rPr>
              <a:t>例如：</a:t>
            </a:r>
            <a:r>
              <a:rPr lang="en-US" sz="2000" b="0" i="0" dirty="0">
                <a:effectLst/>
                <a:latin typeface="Times New Roman" panose="02020603050405020304" pitchFamily="18" charset="0"/>
              </a:rPr>
              <a:t>a. </a:t>
            </a:r>
            <a:r>
              <a:rPr lang="zh-CN" altLang="en-US" sz="2000" b="0" i="0" dirty="0">
                <a:effectLst/>
                <a:latin typeface="Times New Roman" panose="02020603050405020304" pitchFamily="18" charset="0"/>
              </a:rPr>
              <a:t>他打碎了玻璃杯。 </a:t>
            </a:r>
            <a:r>
              <a:rPr lang="en-US" sz="2000" b="0" i="0" dirty="0">
                <a:effectLst/>
                <a:latin typeface="Times New Roman" panose="02020603050405020304" pitchFamily="18" charset="0"/>
              </a:rPr>
              <a:t>b. </a:t>
            </a:r>
            <a:r>
              <a:rPr lang="zh-CN" altLang="en-US" sz="2000" b="0" i="0" dirty="0">
                <a:effectLst/>
                <a:latin typeface="Times New Roman" panose="02020603050405020304" pitchFamily="18" charset="0"/>
              </a:rPr>
              <a:t>玻璃杯完好的放在橱窗里。</a:t>
            </a:r>
            <a:endParaRPr lang="en-US" altLang="zh-CN" sz="2000" dirty="0">
              <a:latin typeface="Microsoft YaHei" panose="020B0503020204020204" pitchFamily="34" charset="-122"/>
              <a:ea typeface="Microsoft YaHei" panose="020B0503020204020204" pitchFamily="34" charset="-122"/>
            </a:endParaRPr>
          </a:p>
          <a:p>
            <a:pPr marL="285750" indent="-285750">
              <a:spcBef>
                <a:spcPts val="1200"/>
              </a:spcBef>
              <a:buFont typeface="Arial" panose="020B0604020202020204" pitchFamily="34" charset="0"/>
              <a:buChar char="•"/>
            </a:pPr>
            <a:r>
              <a:rPr lang="zh-CN" altLang="en-US" sz="2000" b="1" i="0" dirty="0">
                <a:effectLst/>
                <a:latin typeface="Microsoft YaHei" panose="020B0503020204020204" pitchFamily="34" charset="-122"/>
                <a:ea typeface="Microsoft YaHei" panose="020B0503020204020204" pitchFamily="34" charset="-122"/>
              </a:rPr>
              <a:t>蕴含关系（</a:t>
            </a:r>
            <a:r>
              <a:rPr lang="en-US" sz="2000" b="1" i="0" dirty="0">
                <a:effectLst/>
                <a:latin typeface="Microsoft YaHei" panose="020B0503020204020204" pitchFamily="34" charset="-122"/>
                <a:ea typeface="Microsoft YaHei" panose="020B0503020204020204" pitchFamily="34" charset="-122"/>
              </a:rPr>
              <a:t>Entailment）</a:t>
            </a:r>
            <a:r>
              <a:rPr lang="zh-CN" altLang="en-US" sz="2000" b="0" i="0" dirty="0">
                <a:effectLst/>
                <a:latin typeface="Microsoft YaHei" panose="020B0503020204020204" pitchFamily="34" charset="-122"/>
                <a:ea typeface="Microsoft YaHei" panose="020B0503020204020204" pitchFamily="34" charset="-122"/>
              </a:rPr>
              <a:t>表示两个句子的意义，前者为真时后者必然为真，前者为假时后者可能为真也可能为假。</a:t>
            </a:r>
            <a:endParaRPr lang="en-US" altLang="zh-CN" sz="2000" b="0" i="0" dirty="0">
              <a:effectLst/>
              <a:latin typeface="Microsoft YaHei" panose="020B0503020204020204" pitchFamily="34" charset="-122"/>
              <a:ea typeface="Microsoft YaHei" panose="020B0503020204020204" pitchFamily="34" charset="-122"/>
            </a:endParaRPr>
          </a:p>
          <a:p>
            <a:pPr marL="742950" lvl="1" indent="-285750">
              <a:spcBef>
                <a:spcPts val="1200"/>
              </a:spcBef>
              <a:buFont typeface="Arial" panose="020B0604020202020204" pitchFamily="34" charset="0"/>
              <a:buChar char="•"/>
            </a:pPr>
            <a:r>
              <a:rPr lang="zh-CN" altLang="en-US" sz="2000" b="0" i="0" dirty="0">
                <a:effectLst/>
                <a:latin typeface="Times New Roman" panose="02020603050405020304" pitchFamily="18" charset="0"/>
              </a:rPr>
              <a:t>例如：</a:t>
            </a:r>
            <a:r>
              <a:rPr lang="en-US" sz="2000" b="0" i="0" dirty="0">
                <a:effectLst/>
                <a:latin typeface="Times New Roman" panose="02020603050405020304" pitchFamily="18" charset="0"/>
              </a:rPr>
              <a:t>a. </a:t>
            </a:r>
            <a:r>
              <a:rPr lang="zh-CN" altLang="en-US" sz="2000" b="0" i="0" dirty="0">
                <a:effectLst/>
                <a:latin typeface="Times New Roman" panose="02020603050405020304" pitchFamily="18" charset="0"/>
              </a:rPr>
              <a:t>他拿着一本书去了校门口。 </a:t>
            </a:r>
            <a:r>
              <a:rPr lang="en-US" sz="2000" b="0" i="0" dirty="0">
                <a:effectLst/>
                <a:latin typeface="Times New Roman" panose="02020603050405020304" pitchFamily="18" charset="0"/>
              </a:rPr>
              <a:t>b. </a:t>
            </a:r>
            <a:r>
              <a:rPr lang="zh-CN" altLang="en-US" sz="2000" b="0" i="0" dirty="0">
                <a:effectLst/>
                <a:latin typeface="Times New Roman" panose="02020603050405020304" pitchFamily="18" charset="0"/>
              </a:rPr>
              <a:t>书在他手里。</a:t>
            </a:r>
            <a:endParaRPr lang="en-US" altLang="zh-CN" sz="2000" b="0" i="0" dirty="0">
              <a:effectLst/>
              <a:latin typeface="Microsoft YaHei" panose="020B0503020204020204" pitchFamily="34" charset="-122"/>
              <a:ea typeface="Microsoft YaHei" panose="020B0503020204020204" pitchFamily="34" charset="-122"/>
            </a:endParaRPr>
          </a:p>
          <a:p>
            <a:pPr marL="285750" indent="-285750">
              <a:spcBef>
                <a:spcPts val="1200"/>
              </a:spcBef>
              <a:buFont typeface="Arial" panose="020B0604020202020204" pitchFamily="34" charset="0"/>
              <a:buChar char="•"/>
            </a:pPr>
            <a:r>
              <a:rPr lang="zh-CN" altLang="en-US" sz="2000" b="1" i="0" dirty="0">
                <a:effectLst/>
                <a:latin typeface="Microsoft YaHei" panose="020B0503020204020204" pitchFamily="34" charset="-122"/>
                <a:ea typeface="Microsoft YaHei" panose="020B0503020204020204" pitchFamily="34" charset="-122"/>
              </a:rPr>
              <a:t>预设关系（</a:t>
            </a:r>
            <a:r>
              <a:rPr lang="en-US" sz="2000" b="1" i="0" dirty="0">
                <a:effectLst/>
                <a:latin typeface="Microsoft YaHei" panose="020B0503020204020204" pitchFamily="34" charset="-122"/>
                <a:ea typeface="Microsoft YaHei" panose="020B0503020204020204" pitchFamily="34" charset="-122"/>
              </a:rPr>
              <a:t>Presupposition）</a:t>
            </a:r>
            <a:r>
              <a:rPr lang="zh-CN" altLang="en-US" sz="2000" b="0" i="0" dirty="0">
                <a:effectLst/>
                <a:latin typeface="Microsoft YaHei" panose="020B0503020204020204" pitchFamily="34" charset="-122"/>
                <a:ea typeface="Microsoft YaHei" panose="020B0503020204020204" pitchFamily="34" charset="-122"/>
              </a:rPr>
              <a:t>表示一个句子的意义是另外一个句子的前提。</a:t>
            </a:r>
            <a:endParaRPr lang="en-US" altLang="zh-CN" sz="2000" b="0" i="0" dirty="0">
              <a:effectLst/>
              <a:latin typeface="Microsoft YaHei" panose="020B0503020204020204" pitchFamily="34" charset="-122"/>
              <a:ea typeface="Microsoft YaHei" panose="020B0503020204020204" pitchFamily="34" charset="-122"/>
            </a:endParaRPr>
          </a:p>
          <a:p>
            <a:pPr marL="742950" lvl="1" indent="-285750">
              <a:spcBef>
                <a:spcPts val="1200"/>
              </a:spcBef>
              <a:buFont typeface="Arial" panose="020B0604020202020204" pitchFamily="34" charset="0"/>
              <a:buChar char="•"/>
            </a:pPr>
            <a:r>
              <a:rPr lang="zh-CN" altLang="en-US" sz="2000" b="0" i="0" dirty="0">
                <a:effectLst/>
                <a:latin typeface="Times New Roman" panose="02020603050405020304" pitchFamily="18" charset="0"/>
              </a:rPr>
              <a:t>例如：</a:t>
            </a:r>
            <a:r>
              <a:rPr lang="en-US" sz="2000" b="0" i="0" dirty="0">
                <a:effectLst/>
                <a:latin typeface="Times New Roman" panose="02020603050405020304" pitchFamily="18" charset="0"/>
              </a:rPr>
              <a:t>a. </a:t>
            </a:r>
            <a:r>
              <a:rPr lang="zh-CN" altLang="en-US" sz="2000" b="0" i="0" dirty="0">
                <a:effectLst/>
                <a:latin typeface="Times New Roman" panose="02020603050405020304" pitchFamily="18" charset="0"/>
              </a:rPr>
              <a:t>复旦大学江湾校区管委会举办了迎新活动。  </a:t>
            </a:r>
            <a:r>
              <a:rPr lang="en-US" sz="2000" b="0" i="0" dirty="0">
                <a:effectLst/>
                <a:latin typeface="Times New Roman" panose="02020603050405020304" pitchFamily="18" charset="0"/>
              </a:rPr>
              <a:t>b. </a:t>
            </a:r>
            <a:r>
              <a:rPr lang="zh-CN" altLang="en-US" sz="2000" b="0" i="0" dirty="0">
                <a:effectLst/>
                <a:latin typeface="Times New Roman" panose="02020603050405020304" pitchFamily="18" charset="0"/>
              </a:rPr>
              <a:t>复旦大学有多个校区。</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92804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88369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语义学概述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88369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5375" y="3544095"/>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语义表示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50900" y="3544095"/>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62200" y="4204495"/>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分布式表示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7725" y="4204495"/>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1264443"/>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62200" y="4864895"/>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词义消歧</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7725" y="4864895"/>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9ED6CB45-E83B-79FF-9104-59706ECD3CA6}"/>
              </a:ext>
            </a:extLst>
          </p:cNvPr>
          <p:cNvGrpSpPr>
            <a:grpSpLocks/>
          </p:cNvGrpSpPr>
          <p:nvPr/>
        </p:nvGrpSpPr>
        <p:grpSpPr bwMode="auto">
          <a:xfrm>
            <a:off x="2362200" y="5525295"/>
            <a:ext cx="3733800" cy="488950"/>
            <a:chOff x="1129" y="0"/>
            <a:chExt cx="5402789" cy="489600"/>
          </a:xfrm>
        </p:grpSpPr>
        <p:sp>
          <p:nvSpPr>
            <p:cNvPr id="10" name="矩形 25">
              <a:extLst>
                <a:ext uri="{FF2B5EF4-FFF2-40B4-BE49-F238E27FC236}">
                  <a16:creationId xmlns:a16="http://schemas.microsoft.com/office/drawing/2014/main" id="{BB554FE8-B454-CCC2-A1E8-DF90B3C4B889}"/>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B4A24BE9-5AA0-05F7-2599-DA4328996A59}"/>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语义角色标注</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66AD3927-6A7E-DAC2-5504-BC48E31DF489}"/>
              </a:ext>
            </a:extLst>
          </p:cNvPr>
          <p:cNvGrpSpPr>
            <a:grpSpLocks/>
          </p:cNvGrpSpPr>
          <p:nvPr/>
        </p:nvGrpSpPr>
        <p:grpSpPr bwMode="auto">
          <a:xfrm>
            <a:off x="847725" y="5525295"/>
            <a:ext cx="1328550" cy="488950"/>
            <a:chOff x="0" y="0"/>
            <a:chExt cx="1328685" cy="489600"/>
          </a:xfrm>
        </p:grpSpPr>
        <p:sp>
          <p:nvSpPr>
            <p:cNvPr id="13" name="矩形 23">
              <a:extLst>
                <a:ext uri="{FF2B5EF4-FFF2-40B4-BE49-F238E27FC236}">
                  <a16:creationId xmlns:a16="http://schemas.microsoft.com/office/drawing/2014/main" id="{94ADA8A0-586A-2D04-6444-B6983642D50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7529DFB3-D7C4-5A62-C6F0-790EE033E3A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130391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9D7FD12B-6264-A70A-F5A2-158940D7DFED}"/>
              </a:ext>
            </a:extLst>
          </p:cNvPr>
          <p:cNvSpPr>
            <a:spLocks noChangeArrowheads="1"/>
          </p:cNvSpPr>
          <p:nvPr/>
        </p:nvSpPr>
        <p:spPr bwMode="auto">
          <a:xfrm>
            <a:off x="697874" y="2584926"/>
            <a:ext cx="5590037" cy="2043747"/>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TextBox 15">
            <a:extLst>
              <a:ext uri="{FF2B5EF4-FFF2-40B4-BE49-F238E27FC236}">
                <a16:creationId xmlns:a16="http://schemas.microsoft.com/office/drawing/2014/main" id="{E8A52E18-DA0E-6E06-5F5C-6429C2CFEB7E}"/>
              </a:ext>
            </a:extLst>
          </p:cNvPr>
          <p:cNvSpPr txBox="1"/>
          <p:nvPr/>
        </p:nvSpPr>
        <p:spPr>
          <a:xfrm>
            <a:off x="1508205" y="3205785"/>
            <a:ext cx="4478593" cy="1422890"/>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4.2.1 </a:t>
            </a:r>
            <a:r>
              <a:rPr lang="zh-CN" altLang="en-US" sz="2000" b="1" dirty="0">
                <a:solidFill>
                  <a:srgbClr val="0070C0"/>
                </a:solidFill>
                <a:latin typeface="微软雅黑" panose="020B0503020204020204" pitchFamily="34" charset="-122"/>
                <a:ea typeface="微软雅黑" panose="020B0503020204020204" pitchFamily="34" charset="-122"/>
              </a:rPr>
              <a:t>谓词逻辑表示法</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4.2.2 </a:t>
            </a:r>
            <a:r>
              <a:rPr lang="zh-CN" altLang="en-US" sz="2000" b="1" dirty="0">
                <a:solidFill>
                  <a:srgbClr val="0070C0"/>
                </a:solidFill>
                <a:latin typeface="微软雅黑" panose="020B0503020204020204" pitchFamily="34" charset="-122"/>
                <a:ea typeface="微软雅黑" panose="020B0503020204020204" pitchFamily="34" charset="-122"/>
              </a:rPr>
              <a:t>框架表示法</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4.2.3</a:t>
            </a:r>
            <a:r>
              <a:rPr lang="zh-CN" altLang="en-US" sz="2000" b="1" dirty="0">
                <a:solidFill>
                  <a:srgbClr val="0070C0"/>
                </a:solidFill>
                <a:latin typeface="微软雅黑" panose="020B0503020204020204" pitchFamily="34" charset="-122"/>
                <a:ea typeface="微软雅黑" panose="020B0503020204020204" pitchFamily="34" charset="-122"/>
              </a:rPr>
              <a:t> 语义网表示法</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004920"/>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语义学概述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004921"/>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5" y="2685304"/>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语义表示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50" y="2685304"/>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49678" y="4719731"/>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分布式表示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35203" y="4719731"/>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385669"/>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20</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49678" y="5380131"/>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词义消歧</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35203" y="5380131"/>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9ED6CB45-E83B-79FF-9104-59706ECD3CA6}"/>
              </a:ext>
            </a:extLst>
          </p:cNvPr>
          <p:cNvGrpSpPr>
            <a:grpSpLocks/>
          </p:cNvGrpSpPr>
          <p:nvPr/>
        </p:nvGrpSpPr>
        <p:grpSpPr bwMode="auto">
          <a:xfrm>
            <a:off x="2349678" y="6040531"/>
            <a:ext cx="3733800" cy="488950"/>
            <a:chOff x="1129" y="0"/>
            <a:chExt cx="5402789" cy="489600"/>
          </a:xfrm>
        </p:grpSpPr>
        <p:sp>
          <p:nvSpPr>
            <p:cNvPr id="10" name="矩形 25">
              <a:extLst>
                <a:ext uri="{FF2B5EF4-FFF2-40B4-BE49-F238E27FC236}">
                  <a16:creationId xmlns:a16="http://schemas.microsoft.com/office/drawing/2014/main" id="{BB554FE8-B454-CCC2-A1E8-DF90B3C4B889}"/>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B4A24BE9-5AA0-05F7-2599-DA4328996A59}"/>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语义角色标注</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66AD3927-6A7E-DAC2-5504-BC48E31DF489}"/>
              </a:ext>
            </a:extLst>
          </p:cNvPr>
          <p:cNvGrpSpPr>
            <a:grpSpLocks/>
          </p:cNvGrpSpPr>
          <p:nvPr/>
        </p:nvGrpSpPr>
        <p:grpSpPr bwMode="auto">
          <a:xfrm>
            <a:off x="835203" y="6040531"/>
            <a:ext cx="1328550" cy="488950"/>
            <a:chOff x="0" y="0"/>
            <a:chExt cx="1328685" cy="489600"/>
          </a:xfrm>
        </p:grpSpPr>
        <p:sp>
          <p:nvSpPr>
            <p:cNvPr id="13" name="矩形 23">
              <a:extLst>
                <a:ext uri="{FF2B5EF4-FFF2-40B4-BE49-F238E27FC236}">
                  <a16:creationId xmlns:a16="http://schemas.microsoft.com/office/drawing/2014/main" id="{94ADA8A0-586A-2D04-6444-B6983642D50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7529DFB3-D7C4-5A62-C6F0-790EE033E3A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86116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16417"/>
                                        </p:tgtEl>
                                        <p:attrNameLst>
                                          <p:attrName>style.visibility</p:attrName>
                                        </p:attrNameLst>
                                      </p:cBhvr>
                                      <p:to>
                                        <p:strVal val="visible"/>
                                      </p:to>
                                    </p:set>
                                    <p:animEffect transition="in" filter="blinds(horizontal)">
                                      <p:cBhvr>
                                        <p:cTn id="13" dur="500"/>
                                        <p:tgtEl>
                                          <p:spTgt spid="16417"/>
                                        </p:tgtEl>
                                      </p:cBhvr>
                                    </p:animEffect>
                                  </p:childTnLst>
                                </p:cTn>
                              </p:par>
                              <p:par>
                                <p:cTn id="14" presetID="3" presetClass="entr" presetSubtype="10" fill="hold" nodeType="withEffect">
                                  <p:stCondLst>
                                    <p:cond delay="0"/>
                                  </p:stCondLst>
                                  <p:childTnLst>
                                    <p:set>
                                      <p:cBhvr>
                                        <p:cTn id="15" dur="1" fill="hold">
                                          <p:stCondLst>
                                            <p:cond delay="0"/>
                                          </p:stCondLst>
                                        </p:cTn>
                                        <p:tgtEl>
                                          <p:spTgt spid="16416"/>
                                        </p:tgtEl>
                                        <p:attrNameLst>
                                          <p:attrName>style.visibility</p:attrName>
                                        </p:attrNameLst>
                                      </p:cBhvr>
                                      <p:to>
                                        <p:strVal val="visible"/>
                                      </p:to>
                                    </p:set>
                                    <p:animEffect transition="in" filter="blinds(horizontal)">
                                      <p:cBhvr>
                                        <p:cTn id="16" dur="500"/>
                                        <p:tgtEl>
                                          <p:spTgt spid="16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语义表示</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21</a:t>
            </a:fld>
            <a:endParaRPr lang="zh-CN" altLang="en-US" dirty="0"/>
          </a:p>
        </p:txBody>
      </p:sp>
      <p:sp>
        <p:nvSpPr>
          <p:cNvPr id="3" name="TextBox 2">
            <a:extLst>
              <a:ext uri="{FF2B5EF4-FFF2-40B4-BE49-F238E27FC236}">
                <a16:creationId xmlns:a16="http://schemas.microsoft.com/office/drawing/2014/main" id="{26BB5062-DAB7-622B-5FE5-2D0DA9BFEDF2}"/>
              </a:ext>
            </a:extLst>
          </p:cNvPr>
          <p:cNvSpPr txBox="1"/>
          <p:nvPr/>
        </p:nvSpPr>
        <p:spPr>
          <a:xfrm>
            <a:off x="382587" y="1030287"/>
            <a:ext cx="11195049" cy="1485920"/>
          </a:xfrm>
          <a:prstGeom prst="rect">
            <a:avLst/>
          </a:prstGeom>
          <a:noFill/>
        </p:spPr>
        <p:txBody>
          <a:bodyPr wrap="square">
            <a:spAutoFit/>
          </a:bodyPr>
          <a:lstStyle/>
          <a:p>
            <a:pPr>
              <a:lnSpc>
                <a:spcPct val="130000"/>
              </a:lnSpc>
            </a:pPr>
            <a:r>
              <a:rPr lang="zh-CN" altLang="en-US" sz="2400" b="1" i="0" dirty="0">
                <a:effectLst/>
                <a:latin typeface="Microsoft YaHei" panose="020B0503020204020204" pitchFamily="34" charset="-122"/>
                <a:ea typeface="Microsoft YaHei" panose="020B0503020204020204" pitchFamily="34" charset="-122"/>
              </a:rPr>
              <a:t>语义表示（</a:t>
            </a:r>
            <a:r>
              <a:rPr lang="en-US" altLang="zh-CN" sz="2400" b="1" i="0" dirty="0">
                <a:effectLst/>
                <a:latin typeface="Microsoft YaHei" panose="020B0503020204020204" pitchFamily="34" charset="-122"/>
                <a:ea typeface="Microsoft YaHei" panose="020B0503020204020204" pitchFamily="34" charset="-122"/>
              </a:rPr>
              <a:t>Semantic Representation</a:t>
            </a:r>
            <a:r>
              <a:rPr lang="zh-CN" altLang="en-US" sz="2400" b="1" i="0" dirty="0">
                <a:effectLst/>
                <a:latin typeface="Microsoft YaHei" panose="020B0503020204020204" pitchFamily="34" charset="-122"/>
                <a:ea typeface="Microsoft YaHei" panose="020B0503020204020204" pitchFamily="34" charset="-122"/>
              </a:rPr>
              <a:t>）</a:t>
            </a:r>
            <a:r>
              <a:rPr lang="zh-CN" altLang="en-US" sz="2400" i="0" dirty="0">
                <a:effectLst/>
                <a:latin typeface="Microsoft YaHei" panose="020B0503020204020204" pitchFamily="34" charset="-122"/>
                <a:ea typeface="Microsoft YaHei" panose="020B0503020204020204" pitchFamily="34" charset="-122"/>
              </a:rPr>
              <a:t>是语义的符号化和形式化的过程，主要研究语义表示的通用原则和方法。为了使得计算机能够处理自然语言的语义，就需要用恰当的模式对语义进行表示，因此语义表示方法也是自然语言理解的基础。</a:t>
            </a:r>
            <a:endParaRPr lang="en-CN" sz="24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6A36237E-F47F-FB4D-20AE-D6DF7E59F892}"/>
              </a:ext>
            </a:extLst>
          </p:cNvPr>
          <p:cNvSpPr txBox="1"/>
          <p:nvPr/>
        </p:nvSpPr>
        <p:spPr>
          <a:xfrm>
            <a:off x="382587" y="2632094"/>
            <a:ext cx="11195048" cy="2915606"/>
          </a:xfrm>
          <a:prstGeom prst="rect">
            <a:avLst/>
          </a:prstGeom>
          <a:noFill/>
        </p:spPr>
        <p:txBody>
          <a:bodyPr wrap="square">
            <a:spAutoFit/>
          </a:bodyPr>
          <a:lstStyle>
            <a:defPPr>
              <a:defRPr lang="zh-CN"/>
            </a:defPPr>
            <a:lvl1pPr>
              <a:lnSpc>
                <a:spcPct val="130000"/>
              </a:lnSpc>
              <a:defRPr sz="2400" b="1" i="0">
                <a:effectLst/>
                <a:latin typeface="Microsoft YaHei" panose="020B0503020204020204" pitchFamily="34" charset="-122"/>
                <a:ea typeface="Microsoft YaHei" panose="020B0503020204020204" pitchFamily="34" charset="-122"/>
              </a:defRPr>
            </a:lvl1pPr>
          </a:lstStyle>
          <a:p>
            <a:pPr marL="800100" lvl="1" indent="-342900">
              <a:lnSpc>
                <a:spcPct val="130000"/>
              </a:lnSpc>
              <a:spcBef>
                <a:spcPts val="1200"/>
              </a:spcBef>
              <a:buFont typeface="Arial" panose="020B0604020202020204" pitchFamily="34" charset="0"/>
              <a:buChar char="•"/>
            </a:pPr>
            <a:r>
              <a:rPr lang="en-CN" sz="2000" b="0" dirty="0">
                <a:latin typeface="Microsoft YaHei" panose="020B0503020204020204" pitchFamily="34" charset="-122"/>
                <a:ea typeface="Microsoft YaHei" panose="020B0503020204020204" pitchFamily="34" charset="-122"/>
              </a:rPr>
              <a:t>目前关于意义的定义和本质还没有定论，大量的语义学理论从不同角度开展讨论</a:t>
            </a:r>
          </a:p>
          <a:p>
            <a:pPr marL="800100" lvl="1" indent="-342900">
              <a:lnSpc>
                <a:spcPct val="130000"/>
              </a:lnSpc>
              <a:spcBef>
                <a:spcPts val="1200"/>
              </a:spcBef>
              <a:buFont typeface="Arial" panose="020B0604020202020204" pitchFamily="34" charset="0"/>
              <a:buChar char="•"/>
            </a:pPr>
            <a:r>
              <a:rPr lang="en-CN" sz="2000" b="0" dirty="0">
                <a:latin typeface="Microsoft YaHei" panose="020B0503020204020204" pitchFamily="34" charset="-122"/>
                <a:ea typeface="Microsoft YaHei" panose="020B0503020204020204" pitchFamily="34" charset="-122"/>
              </a:rPr>
              <a:t>已有的语义表示方法大多都是根据不同的语义学理论针对某项具体研究所提出的，有一定的针对性和局限性</a:t>
            </a:r>
            <a:endParaRPr lang="en-US" altLang="zh-CN" sz="2000" b="0" dirty="0">
              <a:latin typeface="Microsoft YaHei" panose="020B0503020204020204" pitchFamily="34" charset="-122"/>
              <a:ea typeface="Microsoft YaHei" panose="020B0503020204020204" pitchFamily="34" charset="-122"/>
            </a:endParaRPr>
          </a:p>
          <a:p>
            <a:pPr marL="800100" lvl="1" indent="-342900">
              <a:lnSpc>
                <a:spcPct val="130000"/>
              </a:lnSpc>
              <a:spcBef>
                <a:spcPts val="1200"/>
              </a:spcBef>
              <a:buFont typeface="Arial" panose="020B0604020202020204" pitchFamily="34" charset="0"/>
              <a:buChar char="•"/>
            </a:pPr>
            <a:r>
              <a:rPr lang="en-CN" sz="2000" b="0" dirty="0">
                <a:latin typeface="Microsoft YaHei" panose="020B0503020204020204" pitchFamily="34" charset="-122"/>
                <a:ea typeface="Microsoft YaHei" panose="020B0503020204020204" pitchFamily="34" charset="-122"/>
              </a:rPr>
              <a:t>适用于词汇、句子、篇章等各个层面各种应用的</a:t>
            </a:r>
            <a:r>
              <a:rPr lang="en-CN" sz="2000" b="1" dirty="0">
                <a:latin typeface="Microsoft YaHei" panose="020B0503020204020204" pitchFamily="34" charset="-122"/>
                <a:ea typeface="Microsoft YaHei" panose="020B0503020204020204" pitchFamily="34" charset="-122"/>
              </a:rPr>
              <a:t>通用语义表示方法</a:t>
            </a:r>
            <a:r>
              <a:rPr lang="en-CN" sz="2000" dirty="0">
                <a:latin typeface="Microsoft YaHei" panose="020B0503020204020204" pitchFamily="34" charset="-122"/>
                <a:ea typeface="Microsoft YaHei" panose="020B0503020204020204" pitchFamily="34" charset="-122"/>
              </a:rPr>
              <a:t>还是一个亟待解决的问题</a:t>
            </a:r>
            <a:endParaRPr lang="en-CN" sz="2000" b="0" dirty="0">
              <a:latin typeface="Microsoft YaHei" panose="020B0503020204020204" pitchFamily="34" charset="-122"/>
              <a:ea typeface="Microsoft YaHei" panose="020B0503020204020204" pitchFamily="34" charset="-122"/>
            </a:endParaRPr>
          </a:p>
          <a:p>
            <a:pPr marL="800100" lvl="1" indent="-342900">
              <a:lnSpc>
                <a:spcPct val="130000"/>
              </a:lnSpc>
              <a:spcBef>
                <a:spcPts val="1200"/>
              </a:spcBef>
              <a:buFont typeface="Arial" panose="020B0604020202020204" pitchFamily="34" charset="0"/>
              <a:buChar char="•"/>
            </a:pPr>
            <a:r>
              <a:rPr lang="en-CN" sz="2000" b="0" dirty="0">
                <a:latin typeface="Microsoft YaHei" panose="020B0503020204020204" pitchFamily="34" charset="-122"/>
                <a:ea typeface="Microsoft YaHei" panose="020B0503020204020204" pitchFamily="34" charset="-122"/>
              </a:rPr>
              <a:t>本节中介绍常见的一阶谓词逻辑、框架、语义网等语义表示方法，分布式表示表示方法在下节中单独介绍</a:t>
            </a:r>
          </a:p>
        </p:txBody>
      </p:sp>
    </p:spTree>
    <p:extLst>
      <p:ext uri="{BB962C8B-B14F-4D97-AF65-F5344CB8AC3E}">
        <p14:creationId xmlns:p14="http://schemas.microsoft.com/office/powerpoint/2010/main" val="1218509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谓词逻辑表示法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22</a:t>
            </a:fld>
            <a:endParaRPr lang="zh-CN" altLang="en-US" dirty="0"/>
          </a:p>
        </p:txBody>
      </p:sp>
      <p:sp>
        <p:nvSpPr>
          <p:cNvPr id="3" name="TextBox 2">
            <a:extLst>
              <a:ext uri="{FF2B5EF4-FFF2-40B4-BE49-F238E27FC236}">
                <a16:creationId xmlns:a16="http://schemas.microsoft.com/office/drawing/2014/main" id="{26BB5062-DAB7-622B-5FE5-2D0DA9BFEDF2}"/>
              </a:ext>
            </a:extLst>
          </p:cNvPr>
          <p:cNvSpPr txBox="1"/>
          <p:nvPr/>
        </p:nvSpPr>
        <p:spPr>
          <a:xfrm>
            <a:off x="382587" y="1030287"/>
            <a:ext cx="11195049" cy="3868110"/>
          </a:xfrm>
          <a:prstGeom prst="rect">
            <a:avLst/>
          </a:prstGeom>
          <a:noFill/>
        </p:spPr>
        <p:txBody>
          <a:bodyPr wrap="square">
            <a:spAutoFit/>
          </a:bodyPr>
          <a:lstStyle/>
          <a:p>
            <a:pPr>
              <a:lnSpc>
                <a:spcPct val="130000"/>
              </a:lnSpc>
            </a:pPr>
            <a:r>
              <a:rPr lang="zh-CN" altLang="en-US" sz="2400" b="1" i="0" dirty="0">
                <a:effectLst/>
                <a:latin typeface="Microsoft YaHei" panose="020B0503020204020204" pitchFamily="34" charset="-122"/>
                <a:ea typeface="Microsoft YaHei" panose="020B0503020204020204" pitchFamily="34" charset="-122"/>
              </a:rPr>
              <a:t>数理逻辑（</a:t>
            </a:r>
            <a:r>
              <a:rPr lang="en-US" altLang="zh-CN" sz="2400" b="1" i="0" dirty="0">
                <a:effectLst/>
                <a:latin typeface="Microsoft YaHei" panose="020B0503020204020204" pitchFamily="34" charset="-122"/>
                <a:ea typeface="Microsoft YaHei" panose="020B0503020204020204" pitchFamily="34" charset="-122"/>
              </a:rPr>
              <a:t>Mathematical Logic</a:t>
            </a:r>
            <a:r>
              <a:rPr lang="zh-CN" altLang="en-US" sz="2400" b="1" i="0" dirty="0">
                <a:effectLst/>
                <a:latin typeface="Microsoft YaHei" panose="020B0503020204020204" pitchFamily="34" charset="-122"/>
                <a:ea typeface="Microsoft YaHei" panose="020B0503020204020204" pitchFamily="34" charset="-122"/>
              </a:rPr>
              <a:t>）</a:t>
            </a:r>
            <a:r>
              <a:rPr lang="zh-CN" altLang="en-US" sz="2400" i="0" dirty="0">
                <a:effectLst/>
                <a:latin typeface="Microsoft YaHei" panose="020B0503020204020204" pitchFamily="34" charset="-122"/>
                <a:ea typeface="Microsoft YaHei" panose="020B0503020204020204" pitchFamily="34" charset="-122"/>
              </a:rPr>
              <a:t>在知识的形式化表示和机器的自动定理证明方面都有广泛的应用和很好的表现，</a:t>
            </a:r>
            <a:r>
              <a:rPr lang="zh-CN" altLang="en-US" sz="2400" i="0" u="sng" dirty="0">
                <a:effectLst/>
                <a:latin typeface="Microsoft YaHei" panose="020B0503020204020204" pitchFamily="34" charset="-122"/>
                <a:ea typeface="Microsoft YaHei" panose="020B0503020204020204" pitchFamily="34" charset="-122"/>
              </a:rPr>
              <a:t>真值条件语言学中也是使用数理逻辑</a:t>
            </a:r>
            <a:r>
              <a:rPr lang="zh-CN" altLang="en-US" sz="2400" i="0" dirty="0">
                <a:effectLst/>
                <a:latin typeface="Microsoft YaHei" panose="020B0503020204020204" pitchFamily="34" charset="-122"/>
                <a:ea typeface="Microsoft YaHei" panose="020B0503020204020204" pitchFamily="34" charset="-122"/>
              </a:rPr>
              <a:t>来研究自然语言的语义。</a:t>
            </a:r>
            <a:endParaRPr lang="en-US" altLang="zh-CN" sz="2400" i="0" dirty="0">
              <a:effectLst/>
              <a:latin typeface="Microsoft YaHei" panose="020B0503020204020204" pitchFamily="34" charset="-122"/>
              <a:ea typeface="Microsoft YaHei" panose="020B0503020204020204" pitchFamily="34" charset="-122"/>
            </a:endParaRPr>
          </a:p>
          <a:p>
            <a:pPr>
              <a:lnSpc>
                <a:spcPct val="130000"/>
              </a:lnSpc>
              <a:spcBef>
                <a:spcPts val="1800"/>
              </a:spcBef>
            </a:pPr>
            <a:r>
              <a:rPr lang="zh-CN" altLang="en-US" sz="2400" dirty="0">
                <a:latin typeface="Microsoft YaHei" panose="020B0503020204020204" pitchFamily="34" charset="-122"/>
                <a:ea typeface="Microsoft YaHei" panose="020B0503020204020204" pitchFamily="34" charset="-122"/>
              </a:rPr>
              <a:t>自然语言的语义表示中也经常采用数理逻辑的方法。其中常用的是</a:t>
            </a:r>
            <a:r>
              <a:rPr lang="zh-CN" altLang="en-US" sz="2400" b="1" dirty="0">
                <a:latin typeface="Microsoft YaHei" panose="020B0503020204020204" pitchFamily="34" charset="-122"/>
                <a:ea typeface="Microsoft YaHei" panose="020B0503020204020204" pitchFamily="34" charset="-122"/>
              </a:rPr>
              <a:t>谓词逻辑（</a:t>
            </a:r>
            <a:r>
              <a:rPr lang="en-US" sz="2400" b="1" dirty="0">
                <a:latin typeface="Microsoft YaHei" panose="020B0503020204020204" pitchFamily="34" charset="-122"/>
                <a:ea typeface="Microsoft YaHei" panose="020B0503020204020204" pitchFamily="34" charset="-122"/>
              </a:rPr>
              <a:t>Predicate Logic）</a:t>
            </a:r>
            <a:r>
              <a:rPr lang="zh-CN" altLang="en-US" sz="2400" b="1" dirty="0">
                <a:latin typeface="Microsoft YaHei" panose="020B0503020204020204" pitchFamily="34" charset="-122"/>
                <a:ea typeface="Microsoft YaHei" panose="020B0503020204020204" pitchFamily="34" charset="-122"/>
              </a:rPr>
              <a:t>和命题逻辑（</a:t>
            </a:r>
            <a:r>
              <a:rPr lang="en-US" sz="2400" b="1" dirty="0">
                <a:latin typeface="Microsoft YaHei" panose="020B0503020204020204" pitchFamily="34" charset="-122"/>
                <a:ea typeface="Microsoft YaHei" panose="020B0503020204020204" pitchFamily="34" charset="-122"/>
              </a:rPr>
              <a:t>Propositional Logic）。</a:t>
            </a:r>
          </a:p>
          <a:p>
            <a:pPr>
              <a:lnSpc>
                <a:spcPct val="130000"/>
              </a:lnSpc>
              <a:spcBef>
                <a:spcPts val="1800"/>
              </a:spcBef>
            </a:pPr>
            <a:r>
              <a:rPr lang="zh-CN" altLang="en-US" sz="2400" dirty="0">
                <a:latin typeface="Microsoft YaHei" panose="020B0503020204020204" pitchFamily="34" charset="-122"/>
                <a:ea typeface="Microsoft YaHei" panose="020B0503020204020204" pitchFamily="34" charset="-122"/>
              </a:rPr>
              <a:t>谓词逻辑可以更细致的刻画语义，可以表示事物的状态、属性、概念等事物性语义，也可以表示因果关系等规则性语义。</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677013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谓词逻辑表示法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23</a:t>
            </a:fld>
            <a:endParaRPr lang="zh-CN" altLang="en-US" dirty="0"/>
          </a:p>
        </p:txBody>
      </p:sp>
      <p:sp>
        <p:nvSpPr>
          <p:cNvPr id="3" name="TextBox 2">
            <a:extLst>
              <a:ext uri="{FF2B5EF4-FFF2-40B4-BE49-F238E27FC236}">
                <a16:creationId xmlns:a16="http://schemas.microsoft.com/office/drawing/2014/main" id="{26BB5062-DAB7-622B-5FE5-2D0DA9BFEDF2}"/>
              </a:ext>
            </a:extLst>
          </p:cNvPr>
          <p:cNvSpPr txBox="1"/>
          <p:nvPr/>
        </p:nvSpPr>
        <p:spPr>
          <a:xfrm>
            <a:off x="382587" y="1030287"/>
            <a:ext cx="11195049" cy="2213876"/>
          </a:xfrm>
          <a:prstGeom prst="rect">
            <a:avLst/>
          </a:prstGeom>
          <a:noFill/>
        </p:spPr>
        <p:txBody>
          <a:bodyPr wrap="square">
            <a:spAutoFit/>
          </a:bodyPr>
          <a:lstStyle/>
          <a:p>
            <a:pPr>
              <a:lnSpc>
                <a:spcPct val="130000"/>
              </a:lnSpc>
            </a:pPr>
            <a:r>
              <a:rPr lang="zh-CN" altLang="en-US" sz="2400" i="0" dirty="0">
                <a:effectLst/>
                <a:latin typeface="Microsoft YaHei" panose="020B0503020204020204" pitchFamily="34" charset="-122"/>
                <a:ea typeface="Microsoft YaHei" panose="020B0503020204020204" pitchFamily="34" charset="-122"/>
              </a:rPr>
              <a:t>谓词一般用 </a:t>
            </a:r>
            <a:r>
              <a:rPr lang="en-US" altLang="zh-CN" sz="2400" i="0" dirty="0">
                <a:effectLst/>
                <a:latin typeface="Microsoft YaHei" panose="020B0503020204020204" pitchFamily="34" charset="-122"/>
                <a:ea typeface="Microsoft YaHei" panose="020B0503020204020204" pitchFamily="34" charset="-122"/>
              </a:rPr>
              <a:t>P (x</a:t>
            </a:r>
            <a:r>
              <a:rPr lang="en-US" altLang="zh-CN" sz="2400" i="0" baseline="-25000" dirty="0">
                <a:effectLst/>
                <a:latin typeface="Microsoft YaHei" panose="020B0503020204020204" pitchFamily="34" charset="-122"/>
                <a:ea typeface="Microsoft YaHei" panose="020B0503020204020204" pitchFamily="34" charset="-122"/>
              </a:rPr>
              <a:t>1</a:t>
            </a:r>
            <a:r>
              <a:rPr lang="en-US" altLang="zh-CN" sz="2400" i="0" dirty="0">
                <a:effectLst/>
                <a:latin typeface="Microsoft YaHei" panose="020B0503020204020204" pitchFamily="34" charset="-122"/>
                <a:ea typeface="Microsoft YaHei" panose="020B0503020204020204" pitchFamily="34" charset="-122"/>
              </a:rPr>
              <a:t>, x</a:t>
            </a:r>
            <a:r>
              <a:rPr lang="en-US" altLang="zh-CN" sz="2400" i="0" baseline="-25000" dirty="0">
                <a:effectLst/>
                <a:latin typeface="Microsoft YaHei" panose="020B0503020204020204" pitchFamily="34" charset="-122"/>
                <a:ea typeface="Microsoft YaHei" panose="020B0503020204020204" pitchFamily="34" charset="-122"/>
              </a:rPr>
              <a:t>2</a:t>
            </a:r>
            <a:r>
              <a:rPr lang="en-US" altLang="zh-CN" sz="2400" i="0" dirty="0">
                <a:effectLst/>
                <a:latin typeface="Microsoft YaHei" panose="020B0503020204020204" pitchFamily="34" charset="-122"/>
                <a:ea typeface="Microsoft YaHei" panose="020B0503020204020204" pitchFamily="34" charset="-122"/>
              </a:rPr>
              <a:t>, · · · , </a:t>
            </a:r>
            <a:r>
              <a:rPr lang="en-US" altLang="zh-CN" sz="2400" i="0" dirty="0" err="1">
                <a:effectLst/>
                <a:latin typeface="Microsoft YaHei" panose="020B0503020204020204" pitchFamily="34" charset="-122"/>
                <a:ea typeface="Microsoft YaHei" panose="020B0503020204020204" pitchFamily="34" charset="-122"/>
              </a:rPr>
              <a:t>x</a:t>
            </a:r>
            <a:r>
              <a:rPr lang="en-US" altLang="zh-CN" sz="2400" i="0" baseline="-25000" dirty="0" err="1">
                <a:effectLst/>
                <a:latin typeface="Microsoft YaHei" panose="020B0503020204020204" pitchFamily="34" charset="-122"/>
                <a:ea typeface="Microsoft YaHei" panose="020B0503020204020204" pitchFamily="34" charset="-122"/>
              </a:rPr>
              <a:t>n</a:t>
            </a:r>
            <a:r>
              <a:rPr lang="en-US" altLang="zh-CN" sz="2400" i="0" dirty="0">
                <a:effectLst/>
                <a:latin typeface="Microsoft YaHei" panose="020B0503020204020204" pitchFamily="34" charset="-122"/>
                <a:ea typeface="Microsoft YaHei" panose="020B0503020204020204" pitchFamily="34" charset="-122"/>
              </a:rPr>
              <a:t>) </a:t>
            </a:r>
            <a:r>
              <a:rPr lang="zh-CN" altLang="en-US" sz="2400" i="0" dirty="0">
                <a:effectLst/>
                <a:latin typeface="Microsoft YaHei" panose="020B0503020204020204" pitchFamily="34" charset="-122"/>
                <a:ea typeface="Microsoft YaHei" panose="020B0503020204020204" pitchFamily="34" charset="-122"/>
              </a:rPr>
              <a:t>表示，</a:t>
            </a:r>
            <a:r>
              <a:rPr lang="en-US" altLang="zh-CN" sz="2400" i="0" dirty="0">
                <a:effectLst/>
                <a:latin typeface="Microsoft YaHei" panose="020B0503020204020204" pitchFamily="34" charset="-122"/>
                <a:ea typeface="Microsoft YaHei" panose="020B0503020204020204" pitchFamily="34" charset="-122"/>
              </a:rPr>
              <a:t>P </a:t>
            </a:r>
            <a:r>
              <a:rPr lang="zh-CN" altLang="en-US" sz="2400" i="0" dirty="0">
                <a:effectLst/>
                <a:latin typeface="Microsoft YaHei" panose="020B0503020204020204" pitchFamily="34" charset="-122"/>
                <a:ea typeface="Microsoft YaHei" panose="020B0503020204020204" pitchFamily="34" charset="-122"/>
              </a:rPr>
              <a:t>是谓词名，</a:t>
            </a:r>
            <a:r>
              <a:rPr lang="en-US" altLang="zh-CN" sz="2400" i="0" dirty="0">
                <a:effectLst/>
                <a:latin typeface="Microsoft YaHei" panose="020B0503020204020204" pitchFamily="34" charset="-122"/>
                <a:ea typeface="Microsoft YaHei" panose="020B0503020204020204" pitchFamily="34" charset="-122"/>
              </a:rPr>
              <a:t>x</a:t>
            </a:r>
            <a:r>
              <a:rPr lang="en-US" altLang="zh-CN" sz="2400" i="0" baseline="-25000" dirty="0">
                <a:effectLst/>
                <a:latin typeface="Microsoft YaHei" panose="020B0503020204020204" pitchFamily="34" charset="-122"/>
                <a:ea typeface="Microsoft YaHei" panose="020B0503020204020204" pitchFamily="34" charset="-122"/>
              </a:rPr>
              <a:t>1</a:t>
            </a:r>
            <a:r>
              <a:rPr lang="en-US" altLang="zh-CN" sz="2400" i="0" dirty="0">
                <a:effectLst/>
                <a:latin typeface="Microsoft YaHei" panose="020B0503020204020204" pitchFamily="34" charset="-122"/>
                <a:ea typeface="Microsoft YaHei" panose="020B0503020204020204" pitchFamily="34" charset="-122"/>
              </a:rPr>
              <a:t>, x</a:t>
            </a:r>
            <a:r>
              <a:rPr lang="en-US" altLang="zh-CN" sz="2400" i="0" baseline="-25000" dirty="0">
                <a:effectLst/>
                <a:latin typeface="Microsoft YaHei" panose="020B0503020204020204" pitchFamily="34" charset="-122"/>
                <a:ea typeface="Microsoft YaHei" panose="020B0503020204020204" pitchFamily="34" charset="-122"/>
              </a:rPr>
              <a:t>2</a:t>
            </a:r>
            <a:r>
              <a:rPr lang="en-US" altLang="zh-CN" sz="2400" i="0" dirty="0">
                <a:effectLst/>
                <a:latin typeface="Microsoft YaHei" panose="020B0503020204020204" pitchFamily="34" charset="-122"/>
                <a:ea typeface="Microsoft YaHei" panose="020B0503020204020204" pitchFamily="34" charset="-122"/>
              </a:rPr>
              <a:t>, · · · , </a:t>
            </a:r>
            <a:r>
              <a:rPr lang="en-US" altLang="zh-CN" sz="2400" i="0" dirty="0" err="1">
                <a:effectLst/>
                <a:latin typeface="Microsoft YaHei" panose="020B0503020204020204" pitchFamily="34" charset="-122"/>
                <a:ea typeface="Microsoft YaHei" panose="020B0503020204020204" pitchFamily="34" charset="-122"/>
              </a:rPr>
              <a:t>x</a:t>
            </a:r>
            <a:r>
              <a:rPr lang="en-US" altLang="zh-CN" sz="2400" i="0" baseline="-25000" dirty="0" err="1">
                <a:effectLst/>
                <a:latin typeface="Microsoft YaHei" panose="020B0503020204020204" pitchFamily="34" charset="-122"/>
                <a:ea typeface="Microsoft YaHei" panose="020B0503020204020204" pitchFamily="34" charset="-122"/>
              </a:rPr>
              <a:t>n</a:t>
            </a:r>
            <a:r>
              <a:rPr lang="en-US" altLang="zh-CN" sz="2400" i="0" baseline="-25000" dirty="0">
                <a:effectLst/>
                <a:latin typeface="Microsoft YaHei" panose="020B0503020204020204" pitchFamily="34" charset="-122"/>
                <a:ea typeface="Microsoft YaHei" panose="020B0503020204020204" pitchFamily="34" charset="-122"/>
              </a:rPr>
              <a:t> </a:t>
            </a:r>
            <a:r>
              <a:rPr lang="zh-CN" altLang="en-US" sz="2400" i="0" dirty="0">
                <a:effectLst/>
                <a:latin typeface="Microsoft YaHei" panose="020B0503020204020204" pitchFamily="34" charset="-122"/>
                <a:ea typeface="Microsoft YaHei" panose="020B0503020204020204" pitchFamily="34" charset="-122"/>
              </a:rPr>
              <a:t>表示某个独立存在的事物或某个抽象的概念。</a:t>
            </a:r>
            <a:endParaRPr lang="en-US" altLang="zh-CN" sz="2400" i="0" dirty="0">
              <a:effectLst/>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sz="2000" i="0" dirty="0">
                <a:effectLst/>
                <a:latin typeface="Microsoft YaHei" panose="020B0503020204020204" pitchFamily="34" charset="-122"/>
                <a:ea typeface="Microsoft YaHei" panose="020B0503020204020204" pitchFamily="34" charset="-122"/>
              </a:rPr>
              <a:t>如果谓词 </a:t>
            </a:r>
            <a:r>
              <a:rPr lang="en-US" altLang="zh-CN" sz="2000" i="0" dirty="0">
                <a:effectLst/>
                <a:latin typeface="Microsoft YaHei" panose="020B0503020204020204" pitchFamily="34" charset="-122"/>
                <a:ea typeface="Microsoft YaHei" panose="020B0503020204020204" pitchFamily="34" charset="-122"/>
              </a:rPr>
              <a:t>P </a:t>
            </a:r>
            <a:r>
              <a:rPr lang="zh-CN" altLang="en-US" sz="2000" i="0" dirty="0">
                <a:effectLst/>
                <a:latin typeface="Microsoft YaHei" panose="020B0503020204020204" pitchFamily="34" charset="-122"/>
                <a:ea typeface="Microsoft YaHei" panose="020B0503020204020204" pitchFamily="34" charset="-122"/>
              </a:rPr>
              <a:t>中的所有个体都是常量、变量或函数，则称该谓词为</a:t>
            </a:r>
            <a:r>
              <a:rPr lang="zh-CN" altLang="en-US" sz="2000" b="1" i="0" dirty="0">
                <a:effectLst/>
                <a:latin typeface="Microsoft YaHei" panose="020B0503020204020204" pitchFamily="34" charset="-122"/>
                <a:ea typeface="Microsoft YaHei" panose="020B0503020204020204" pitchFamily="34" charset="-122"/>
              </a:rPr>
              <a:t>一阶谓词（</a:t>
            </a:r>
            <a:r>
              <a:rPr lang="en-US" altLang="zh-CN" sz="2000" b="1" i="0" dirty="0">
                <a:effectLst/>
                <a:latin typeface="Microsoft YaHei" panose="020B0503020204020204" pitchFamily="34" charset="-122"/>
                <a:ea typeface="Microsoft YaHei" panose="020B0503020204020204" pitchFamily="34" charset="-122"/>
              </a:rPr>
              <a:t>First</a:t>
            </a:r>
            <a:r>
              <a:rPr lang="zh-CN" altLang="en-US" sz="2000" b="1" i="0" dirty="0">
                <a:effectLst/>
                <a:latin typeface="Microsoft YaHei" panose="020B0503020204020204" pitchFamily="34" charset="-122"/>
                <a:ea typeface="Microsoft YaHei" panose="020B0503020204020204" pitchFamily="34" charset="-122"/>
              </a:rPr>
              <a:t> </a:t>
            </a:r>
            <a:r>
              <a:rPr lang="en-US" altLang="zh-CN" sz="2000" b="1" i="0" dirty="0">
                <a:effectLst/>
                <a:latin typeface="Microsoft YaHei" panose="020B0503020204020204" pitchFamily="34" charset="-122"/>
                <a:ea typeface="Microsoft YaHei" panose="020B0503020204020204" pitchFamily="34" charset="-122"/>
              </a:rPr>
              <a:t>Order Predicate Logic</a:t>
            </a:r>
            <a:r>
              <a:rPr lang="zh-CN" altLang="en-US" sz="2000" b="1" i="0" dirty="0">
                <a:effectLst/>
                <a:latin typeface="Microsoft YaHei" panose="020B0503020204020204" pitchFamily="34" charset="-122"/>
                <a:ea typeface="Microsoft YaHei" panose="020B0503020204020204" pitchFamily="34" charset="-122"/>
              </a:rPr>
              <a:t>）</a:t>
            </a:r>
            <a:endParaRPr lang="en-US" altLang="zh-CN" sz="2000" i="0" dirty="0">
              <a:effectLst/>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sz="2000" i="0" dirty="0">
                <a:effectLst/>
                <a:latin typeface="Microsoft YaHei" panose="020B0503020204020204" pitchFamily="34" charset="-122"/>
                <a:ea typeface="Microsoft YaHei" panose="020B0503020204020204" pitchFamily="34" charset="-122"/>
              </a:rPr>
              <a:t>如果某个个体本身又是一个一阶谓词，则称 </a:t>
            </a:r>
            <a:r>
              <a:rPr lang="en-US" altLang="zh-CN" sz="2000" i="0" dirty="0">
                <a:effectLst/>
                <a:latin typeface="Microsoft YaHei" panose="020B0503020204020204" pitchFamily="34" charset="-122"/>
                <a:ea typeface="Microsoft YaHei" panose="020B0503020204020204" pitchFamily="34" charset="-122"/>
              </a:rPr>
              <a:t>P </a:t>
            </a:r>
            <a:r>
              <a:rPr lang="zh-CN" altLang="en-US" sz="2000" i="0" dirty="0">
                <a:effectLst/>
                <a:latin typeface="Microsoft YaHei" panose="020B0503020204020204" pitchFamily="34" charset="-122"/>
                <a:ea typeface="Microsoft YaHei" panose="020B0503020204020204" pitchFamily="34" charset="-122"/>
              </a:rPr>
              <a:t>为</a:t>
            </a:r>
            <a:r>
              <a:rPr lang="zh-CN" altLang="en-US" sz="2000" b="1" i="0" dirty="0">
                <a:effectLst/>
                <a:latin typeface="Microsoft YaHei" panose="020B0503020204020204" pitchFamily="34" charset="-122"/>
                <a:ea typeface="Microsoft YaHei" panose="020B0503020204020204" pitchFamily="34" charset="-122"/>
              </a:rPr>
              <a:t>二阶谓词</a:t>
            </a:r>
            <a:endParaRPr lang="en-CN" sz="2000" dirty="0">
              <a:latin typeface="Microsoft YaHei" panose="020B0503020204020204" pitchFamily="34" charset="-122"/>
              <a:ea typeface="Microsoft YaHei" panose="020B0503020204020204" pitchFamily="34" charset="-122"/>
            </a:endParaRPr>
          </a:p>
        </p:txBody>
      </p:sp>
      <p:sp>
        <p:nvSpPr>
          <p:cNvPr id="5" name="TextBox 4">
            <a:extLst>
              <a:ext uri="{FF2B5EF4-FFF2-40B4-BE49-F238E27FC236}">
                <a16:creationId xmlns:a16="http://schemas.microsoft.com/office/drawing/2014/main" id="{506D6C03-95E1-1FEF-D307-C1577E81E56E}"/>
              </a:ext>
            </a:extLst>
          </p:cNvPr>
          <p:cNvSpPr txBox="1"/>
          <p:nvPr/>
        </p:nvSpPr>
        <p:spPr>
          <a:xfrm>
            <a:off x="1151906" y="3429000"/>
            <a:ext cx="8497750" cy="1422890"/>
          </a:xfrm>
          <a:prstGeom prst="rect">
            <a:avLst/>
          </a:prstGeom>
          <a:noFill/>
        </p:spPr>
        <p:txBody>
          <a:bodyPr wrap="square">
            <a:spAutoFit/>
          </a:bodyPr>
          <a:lstStyle/>
          <a:p>
            <a:pPr>
              <a:lnSpc>
                <a:spcPct val="150000"/>
              </a:lnSpc>
            </a:pPr>
            <a:r>
              <a:rPr lang="zh-CN" altLang="en-US" sz="2000" b="0" i="0" dirty="0">
                <a:effectLst/>
                <a:latin typeface="Microsoft YaHei" panose="020B0503020204020204" pitchFamily="34" charset="-122"/>
                <a:ea typeface="Microsoft YaHei" panose="020B0503020204020204" pitchFamily="34" charset="-122"/>
              </a:rPr>
              <a:t>例如：</a:t>
            </a:r>
            <a:br>
              <a:rPr lang="zh-CN" altLang="en-US" sz="2000" dirty="0">
                <a:latin typeface="Microsoft YaHei" panose="020B0503020204020204" pitchFamily="34" charset="-122"/>
                <a:ea typeface="Microsoft YaHei" panose="020B0503020204020204" pitchFamily="34" charset="-122"/>
              </a:rPr>
            </a:br>
            <a:r>
              <a:rPr lang="en-US" altLang="zh-CN" sz="2000" dirty="0">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谓词：</a:t>
            </a:r>
            <a:r>
              <a:rPr lang="en-US" sz="2000" b="0" i="0" dirty="0">
                <a:effectLst/>
                <a:latin typeface="KaiTi_GB2312" panose="02010609030101010101" pitchFamily="49" charset="-122"/>
                <a:ea typeface="KaiTi_GB2312" panose="02010609030101010101" pitchFamily="49" charset="-122"/>
              </a:rPr>
              <a:t>Teacher(x) </a:t>
            </a:r>
            <a:r>
              <a:rPr lang="zh-CN" altLang="en-US" sz="2000" b="0" i="0" dirty="0">
                <a:effectLst/>
                <a:latin typeface="KaiTi_GB2312" panose="02010609030101010101" pitchFamily="49" charset="-122"/>
                <a:ea typeface="KaiTi_GB2312" panose="02010609030101010101" pitchFamily="49" charset="-122"/>
              </a:rPr>
              <a:t>表示 </a:t>
            </a:r>
            <a:r>
              <a:rPr lang="en-US" sz="2000" b="0" i="0" dirty="0">
                <a:effectLst/>
                <a:latin typeface="KaiTi_GB2312" panose="02010609030101010101" pitchFamily="49" charset="-122"/>
                <a:ea typeface="KaiTi_GB2312" panose="02010609030101010101" pitchFamily="49" charset="-122"/>
              </a:rPr>
              <a:t>x </a:t>
            </a:r>
            <a:r>
              <a:rPr lang="zh-CN" altLang="en-US" sz="2000" b="0" i="0" dirty="0">
                <a:effectLst/>
                <a:latin typeface="KaiTi_GB2312" panose="02010609030101010101" pitchFamily="49" charset="-122"/>
                <a:ea typeface="KaiTi_GB2312" panose="02010609030101010101" pitchFamily="49" charset="-122"/>
              </a:rPr>
              <a:t>是教师，是一阶谓词。</a:t>
            </a:r>
            <a:br>
              <a:rPr lang="zh-CN" altLang="en-US" sz="2000" dirty="0">
                <a:latin typeface="KaiTi_GB2312" panose="02010609030101010101" pitchFamily="49" charset="-122"/>
                <a:ea typeface="KaiTi_GB2312" panose="02010609030101010101" pitchFamily="49" charset="-122"/>
              </a:rPr>
            </a:br>
            <a:r>
              <a:rPr lang="en-US" altLang="zh-CN" sz="2000" dirty="0">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句子：</a:t>
            </a:r>
            <a:r>
              <a:rPr lang="zh-CN" altLang="en-US" sz="2000" b="0" i="0" dirty="0">
                <a:effectLst/>
                <a:latin typeface="KaiTi_GB2312" panose="02010609030101010101" pitchFamily="49" charset="-122"/>
                <a:ea typeface="KaiTi_GB2312" panose="02010609030101010101" pitchFamily="49" charset="-122"/>
              </a:rPr>
              <a:t>“老张是一名老师”可以表示为 </a:t>
            </a:r>
            <a:r>
              <a:rPr lang="en-US" sz="2000" b="0" i="0" dirty="0">
                <a:effectLst/>
                <a:latin typeface="KaiTi_GB2312" panose="02010609030101010101" pitchFamily="49" charset="-122"/>
                <a:ea typeface="KaiTi_GB2312" panose="02010609030101010101" pitchFamily="49" charset="-122"/>
              </a:rPr>
              <a:t>Teacher(</a:t>
            </a:r>
            <a:r>
              <a:rPr lang="zh-CN" altLang="en-US" sz="2000" b="0" i="0" dirty="0">
                <a:effectLst/>
                <a:latin typeface="KaiTi_GB2312" panose="02010609030101010101" pitchFamily="49" charset="-122"/>
                <a:ea typeface="KaiTi_GB2312" panose="02010609030101010101" pitchFamily="49" charset="-122"/>
              </a:rPr>
              <a:t>老张</a:t>
            </a:r>
            <a:r>
              <a:rPr lang="en-US" altLang="zh-CN" sz="2000" b="0" i="0" dirty="0">
                <a:effectLst/>
                <a:latin typeface="KaiTi_GB2312" panose="02010609030101010101" pitchFamily="49" charset="-122"/>
                <a:ea typeface="KaiTi_GB2312" panose="02010609030101010101" pitchFamily="49" charset="-122"/>
              </a:rPr>
              <a:t>)</a:t>
            </a:r>
            <a:endParaRPr lang="en-CN" sz="20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39509658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谓词逻辑表示法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24</a:t>
            </a:fld>
            <a:endParaRPr lang="zh-CN" altLang="en-US" dirty="0"/>
          </a:p>
        </p:txBody>
      </p:sp>
      <p:sp>
        <p:nvSpPr>
          <p:cNvPr id="7" name="TextBox 6">
            <a:extLst>
              <a:ext uri="{FF2B5EF4-FFF2-40B4-BE49-F238E27FC236}">
                <a16:creationId xmlns:a16="http://schemas.microsoft.com/office/drawing/2014/main" id="{28FC91E7-5CD3-F4BA-EDFA-2A93FBF9C8F9}"/>
              </a:ext>
            </a:extLst>
          </p:cNvPr>
          <p:cNvSpPr txBox="1"/>
          <p:nvPr/>
        </p:nvSpPr>
        <p:spPr>
          <a:xfrm>
            <a:off x="579128" y="1030287"/>
            <a:ext cx="10998508" cy="1966051"/>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除了直接使用单个谓词和指代对象的常量、变量或者函数组成原子公式之外，还可以使用 </a:t>
            </a:r>
            <a:r>
              <a:rPr lang="en-US" altLang="zh-CN" sz="2400" dirty="0">
                <a:latin typeface="Microsoft YaHei" panose="020B0503020204020204" pitchFamily="34" charset="-122"/>
                <a:ea typeface="Microsoft YaHei" panose="020B0503020204020204" pitchFamily="34" charset="-122"/>
              </a:rPr>
              <a:t>5</a:t>
            </a:r>
            <a:r>
              <a:rPr lang="zh-CN" altLang="en-US" sz="2400" dirty="0">
                <a:latin typeface="Microsoft YaHei" panose="020B0503020204020204" pitchFamily="34" charset="-122"/>
                <a:ea typeface="Microsoft YaHei" panose="020B0503020204020204" pitchFamily="34" charset="-122"/>
              </a:rPr>
              <a:t>种逻辑连接词和量词构造复杂的表示，就是谓词逻辑中的公式。原子公式是谓词演算的基本组块，运用连接词可以组合多个原子公式，以构成更加复杂的公式。</a:t>
            </a:r>
            <a:endParaRPr lang="en-CN" sz="24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A38F860A-1C25-CA56-5AE8-798A3A3CE2B5}"/>
              </a:ext>
            </a:extLst>
          </p:cNvPr>
          <p:cNvSpPr txBox="1"/>
          <p:nvPr/>
        </p:nvSpPr>
        <p:spPr>
          <a:xfrm>
            <a:off x="1535289" y="2996338"/>
            <a:ext cx="6096000" cy="2031325"/>
          </a:xfrm>
          <a:prstGeom prst="rect">
            <a:avLst/>
          </a:prstGeom>
          <a:noFill/>
        </p:spPr>
        <p:txBody>
          <a:bodyPr wrap="square">
            <a:spAutoFit/>
          </a:bodyPr>
          <a:lstStyle/>
          <a:p>
            <a:r>
              <a:rPr lang="zh-CN" altLang="en-US" b="0" i="0" dirty="0">
                <a:effectLst/>
                <a:latin typeface="Microsoft YaHei" panose="020B0503020204020204" pitchFamily="34" charset="-122"/>
                <a:ea typeface="Microsoft YaHei" panose="020B0503020204020204" pitchFamily="34" charset="-122"/>
              </a:rPr>
              <a:t>（</a:t>
            </a:r>
            <a:r>
              <a:rPr lang="en-US" altLang="zh-CN" b="0" i="0" dirty="0">
                <a:effectLst/>
                <a:latin typeface="Microsoft YaHei" panose="020B0503020204020204" pitchFamily="34" charset="-122"/>
                <a:ea typeface="Microsoft YaHei" panose="020B0503020204020204" pitchFamily="34" charset="-122"/>
              </a:rPr>
              <a:t>1</a:t>
            </a:r>
            <a:r>
              <a:rPr lang="zh-CN" altLang="en-US" b="0" i="0" dirty="0">
                <a:effectLst/>
                <a:latin typeface="Microsoft YaHei" panose="020B0503020204020204" pitchFamily="34" charset="-122"/>
                <a:ea typeface="Microsoft YaHei" panose="020B0503020204020204" pitchFamily="34" charset="-122"/>
              </a:rPr>
              <a:t>）连接词</a:t>
            </a:r>
            <a:endParaRPr lang="en-US" altLang="zh-CN" b="0" i="0" dirty="0">
              <a:effectLst/>
              <a:latin typeface="Microsoft YaHei" panose="020B0503020204020204" pitchFamily="34" charset="-122"/>
              <a:ea typeface="Microsoft YaHei" panose="020B0503020204020204" pitchFamily="34" charset="-122"/>
            </a:endParaRPr>
          </a:p>
          <a:p>
            <a:pPr lvl="2"/>
            <a:br>
              <a:rPr lang="zh-CN" altLang="en-US" dirty="0">
                <a:latin typeface="Microsoft YaHei" panose="020B0503020204020204" pitchFamily="34" charset="-122"/>
                <a:ea typeface="Microsoft YaHei" panose="020B0503020204020204" pitchFamily="34" charset="-122"/>
              </a:rPr>
            </a:br>
            <a:r>
              <a:rPr lang="en-US" altLang="zh-CN" b="0" i="0" dirty="0">
                <a:effectLst/>
                <a:latin typeface="Microsoft YaHei" panose="020B0503020204020204" pitchFamily="34" charset="-122"/>
                <a:ea typeface="Microsoft YaHei" panose="020B0503020204020204" pitchFamily="34" charset="-122"/>
              </a:rPr>
              <a:t>¬</a:t>
            </a:r>
            <a:r>
              <a:rPr lang="zh-CN" altLang="en-US" b="0" i="0" dirty="0">
                <a:effectLst/>
                <a:latin typeface="Microsoft YaHei" panose="020B0503020204020204" pitchFamily="34" charset="-122"/>
                <a:ea typeface="Microsoft YaHei" panose="020B0503020204020204" pitchFamily="34" charset="-122"/>
              </a:rPr>
              <a:t>：“否定”（</a:t>
            </a:r>
            <a:r>
              <a:rPr lang="en-US" b="0" i="0" dirty="0">
                <a:effectLst/>
                <a:latin typeface="Microsoft YaHei" panose="020B0503020204020204" pitchFamily="34" charset="-122"/>
                <a:ea typeface="Microsoft YaHei" panose="020B0503020204020204" pitchFamily="34" charset="-122"/>
              </a:rPr>
              <a:t>Negation）</a:t>
            </a:r>
            <a:r>
              <a:rPr lang="zh-CN" altLang="en-US" b="0" i="0" dirty="0">
                <a:effectLst/>
                <a:latin typeface="Microsoft YaHei" panose="020B0503020204020204" pitchFamily="34" charset="-122"/>
                <a:ea typeface="Microsoft YaHei" panose="020B0503020204020204" pitchFamily="34" charset="-122"/>
              </a:rPr>
              <a:t>或“非”</a:t>
            </a:r>
            <a:br>
              <a:rPr lang="zh-CN" altLang="en-US" dirty="0">
                <a:latin typeface="Microsoft YaHei" panose="020B0503020204020204" pitchFamily="34" charset="-122"/>
                <a:ea typeface="Microsoft YaHei" panose="020B0503020204020204" pitchFamily="34" charset="-122"/>
              </a:rPr>
            </a:br>
            <a:r>
              <a:rPr lang="zh-CN" altLang="en-US" b="0" i="0" dirty="0">
                <a:effectLst/>
                <a:latin typeface="Microsoft YaHei" panose="020B0503020204020204" pitchFamily="34" charset="-122"/>
                <a:ea typeface="Microsoft YaHei" panose="020B0503020204020204" pitchFamily="34" charset="-122"/>
              </a:rPr>
              <a:t>∨：“析取”（</a:t>
            </a:r>
            <a:r>
              <a:rPr lang="en-US" b="0" i="0" dirty="0">
                <a:effectLst/>
                <a:latin typeface="Microsoft YaHei" panose="020B0503020204020204" pitchFamily="34" charset="-122"/>
                <a:ea typeface="Microsoft YaHei" panose="020B0503020204020204" pitchFamily="34" charset="-122"/>
              </a:rPr>
              <a:t>Disjunction）</a:t>
            </a:r>
            <a:r>
              <a:rPr lang="zh-CN" altLang="en-US" b="0" i="0" dirty="0">
                <a:effectLst/>
                <a:latin typeface="Microsoft YaHei" panose="020B0503020204020204" pitchFamily="34" charset="-122"/>
                <a:ea typeface="Microsoft YaHei" panose="020B0503020204020204" pitchFamily="34" charset="-122"/>
              </a:rPr>
              <a:t>或“或”</a:t>
            </a:r>
            <a:br>
              <a:rPr lang="zh-CN" altLang="en-US" dirty="0">
                <a:latin typeface="Microsoft YaHei" panose="020B0503020204020204" pitchFamily="34" charset="-122"/>
                <a:ea typeface="Microsoft YaHei" panose="020B0503020204020204" pitchFamily="34" charset="-122"/>
              </a:rPr>
            </a:br>
            <a:r>
              <a:rPr lang="zh-CN" altLang="en-US" b="0" i="0" dirty="0">
                <a:effectLst/>
                <a:latin typeface="Microsoft YaHei" panose="020B0503020204020204" pitchFamily="34" charset="-122"/>
                <a:ea typeface="Microsoft YaHei" panose="020B0503020204020204" pitchFamily="34" charset="-122"/>
              </a:rPr>
              <a:t>∧：“合取”（</a:t>
            </a:r>
            <a:r>
              <a:rPr lang="en-US" b="0" i="0" dirty="0">
                <a:effectLst/>
                <a:latin typeface="Microsoft YaHei" panose="020B0503020204020204" pitchFamily="34" charset="-122"/>
                <a:ea typeface="Microsoft YaHei" panose="020B0503020204020204" pitchFamily="34" charset="-122"/>
              </a:rPr>
              <a:t>Conjunction）</a:t>
            </a:r>
            <a:r>
              <a:rPr lang="zh-CN" altLang="en-US" b="0" i="0" dirty="0">
                <a:effectLst/>
                <a:latin typeface="Microsoft YaHei" panose="020B0503020204020204" pitchFamily="34" charset="-122"/>
                <a:ea typeface="Microsoft YaHei" panose="020B0503020204020204" pitchFamily="34" charset="-122"/>
              </a:rPr>
              <a:t>或“与”</a:t>
            </a:r>
            <a:br>
              <a:rPr lang="zh-CN" altLang="en-US" dirty="0">
                <a:latin typeface="Microsoft YaHei" panose="020B0503020204020204" pitchFamily="34" charset="-122"/>
                <a:ea typeface="Microsoft YaHei" panose="020B0503020204020204" pitchFamily="34" charset="-122"/>
              </a:rPr>
            </a:br>
            <a:r>
              <a:rPr lang="zh-CN" altLang="en-US" b="0" i="0" dirty="0">
                <a:effectLst/>
                <a:latin typeface="Microsoft YaHei" panose="020B0503020204020204" pitchFamily="34" charset="-122"/>
                <a:ea typeface="Microsoft YaHei" panose="020B0503020204020204" pitchFamily="34" charset="-122"/>
              </a:rPr>
              <a:t>→：“蕴含”（</a:t>
            </a:r>
            <a:r>
              <a:rPr lang="en-US" b="0" i="0" dirty="0">
                <a:effectLst/>
                <a:latin typeface="Microsoft YaHei" panose="020B0503020204020204" pitchFamily="34" charset="-122"/>
                <a:ea typeface="Microsoft YaHei" panose="020B0503020204020204" pitchFamily="34" charset="-122"/>
              </a:rPr>
              <a:t>Implication）</a:t>
            </a:r>
            <a:r>
              <a:rPr lang="zh-CN" altLang="en-US" b="0" i="0" dirty="0">
                <a:effectLst/>
                <a:latin typeface="Microsoft YaHei" panose="020B0503020204020204" pitchFamily="34" charset="-122"/>
                <a:ea typeface="Microsoft YaHei" panose="020B0503020204020204" pitchFamily="34" charset="-122"/>
              </a:rPr>
              <a:t>或“条件”</a:t>
            </a:r>
            <a:br>
              <a:rPr lang="zh-CN" altLang="en-US" dirty="0">
                <a:latin typeface="Microsoft YaHei" panose="020B0503020204020204" pitchFamily="34" charset="-122"/>
                <a:ea typeface="Microsoft YaHei" panose="020B0503020204020204" pitchFamily="34" charset="-122"/>
              </a:rPr>
            </a:br>
            <a:r>
              <a:rPr lang="en-US" altLang="zh-CN" dirty="0">
                <a:latin typeface="Microsoft YaHei" panose="020B0503020204020204" pitchFamily="34" charset="-122"/>
                <a:ea typeface="Microsoft YaHei" panose="020B0503020204020204" pitchFamily="34" charset="-122"/>
                <a:sym typeface="Wingdings" pitchFamily="2" charset="2"/>
              </a:rPr>
              <a:t></a:t>
            </a:r>
            <a:r>
              <a:rPr lang="zh-CN" altLang="en-US" b="0" i="0" dirty="0">
                <a:effectLst/>
                <a:latin typeface="Microsoft YaHei" panose="020B0503020204020204" pitchFamily="34" charset="-122"/>
                <a:ea typeface="Microsoft YaHei" panose="020B0503020204020204" pitchFamily="34" charset="-122"/>
              </a:rPr>
              <a:t>：“等价”（</a:t>
            </a:r>
            <a:r>
              <a:rPr lang="en-US" b="0" i="0" dirty="0">
                <a:effectLst/>
                <a:latin typeface="Microsoft YaHei" panose="020B0503020204020204" pitchFamily="34" charset="-122"/>
                <a:ea typeface="Microsoft YaHei" panose="020B0503020204020204" pitchFamily="34" charset="-122"/>
              </a:rPr>
              <a:t>Equivalence）</a:t>
            </a:r>
            <a:r>
              <a:rPr lang="zh-CN" altLang="en-US" b="0" i="0" dirty="0">
                <a:effectLst/>
                <a:latin typeface="Microsoft YaHei" panose="020B0503020204020204" pitchFamily="34" charset="-122"/>
                <a:ea typeface="Microsoft YaHei" panose="020B0503020204020204" pitchFamily="34" charset="-122"/>
              </a:rPr>
              <a:t>或“双向蕴含”</a:t>
            </a:r>
            <a:endParaRPr lang="en-CN" dirty="0">
              <a:latin typeface="Microsoft YaHei" panose="020B0503020204020204" pitchFamily="34" charset="-122"/>
              <a:ea typeface="Microsoft YaHei" panose="020B0503020204020204" pitchFamily="34" charset="-122"/>
            </a:endParaRPr>
          </a:p>
        </p:txBody>
      </p:sp>
      <p:sp>
        <p:nvSpPr>
          <p:cNvPr id="9" name="TextBox 8">
            <a:extLst>
              <a:ext uri="{FF2B5EF4-FFF2-40B4-BE49-F238E27FC236}">
                <a16:creationId xmlns:a16="http://schemas.microsoft.com/office/drawing/2014/main" id="{0786B5C2-9222-2FB2-C4B7-DB40B28643C5}"/>
              </a:ext>
            </a:extLst>
          </p:cNvPr>
          <p:cNvSpPr txBox="1"/>
          <p:nvPr/>
        </p:nvSpPr>
        <p:spPr>
          <a:xfrm>
            <a:off x="1659466" y="5156021"/>
            <a:ext cx="9245600" cy="1477328"/>
          </a:xfrm>
          <a:prstGeom prst="rect">
            <a:avLst/>
          </a:prstGeom>
          <a:noFill/>
        </p:spPr>
        <p:txBody>
          <a:bodyPr wrap="square">
            <a:spAutoFit/>
          </a:bodyPr>
          <a:lstStyle/>
          <a:p>
            <a:r>
              <a:rPr lang="en-US" altLang="zh-CN" b="0" i="0" dirty="0">
                <a:effectLst/>
                <a:latin typeface="Microsoft YaHei" panose="020B0503020204020204" pitchFamily="34" charset="-122"/>
                <a:ea typeface="Microsoft YaHei" panose="020B0503020204020204" pitchFamily="34" charset="-122"/>
              </a:rPr>
              <a:t>(2) </a:t>
            </a:r>
            <a:r>
              <a:rPr lang="zh-CN" altLang="en-US" b="0" i="0" dirty="0">
                <a:effectLst/>
                <a:latin typeface="Microsoft YaHei" panose="020B0503020204020204" pitchFamily="34" charset="-122"/>
                <a:ea typeface="Microsoft YaHei" panose="020B0503020204020204" pitchFamily="34" charset="-122"/>
              </a:rPr>
              <a:t>量词</a:t>
            </a:r>
            <a:endParaRPr lang="en-US" altLang="zh-CN" b="0" i="0" dirty="0">
              <a:effectLst/>
              <a:latin typeface="Microsoft YaHei" panose="020B0503020204020204" pitchFamily="34" charset="-122"/>
              <a:ea typeface="Microsoft YaHei" panose="020B0503020204020204" pitchFamily="34" charset="-122"/>
            </a:endParaRPr>
          </a:p>
          <a:p>
            <a:pPr lvl="1"/>
            <a:br>
              <a:rPr lang="zh-CN" altLang="en-US" dirty="0">
                <a:latin typeface="Microsoft YaHei" panose="020B0503020204020204" pitchFamily="34" charset="-122"/>
                <a:ea typeface="Microsoft YaHei" panose="020B0503020204020204" pitchFamily="34" charset="-122"/>
              </a:rPr>
            </a:br>
            <a:r>
              <a:rPr lang="zh-CN" altLang="en-US" b="0" i="0" dirty="0">
                <a:effectLst/>
                <a:latin typeface="Microsoft YaHei" panose="020B0503020204020204" pitchFamily="34" charset="-122"/>
                <a:ea typeface="Microsoft YaHei" panose="020B0503020204020204" pitchFamily="34" charset="-122"/>
              </a:rPr>
              <a:t>∀：全称量词（</a:t>
            </a:r>
            <a:r>
              <a:rPr lang="en-US" b="0" i="0" dirty="0">
                <a:effectLst/>
                <a:latin typeface="Microsoft YaHei" panose="020B0503020204020204" pitchFamily="34" charset="-122"/>
                <a:ea typeface="Microsoft YaHei" panose="020B0503020204020204" pitchFamily="34" charset="-122"/>
              </a:rPr>
              <a:t>Universal Quantifier），</a:t>
            </a:r>
            <a:r>
              <a:rPr lang="zh-CN" altLang="en-US" b="0" i="0" dirty="0">
                <a:effectLst/>
                <a:latin typeface="Microsoft YaHei" panose="020B0503020204020204" pitchFamily="34" charset="-122"/>
                <a:ea typeface="Microsoft YaHei" panose="020B0503020204020204" pitchFamily="34" charset="-122"/>
              </a:rPr>
              <a:t>表示对个体域中的所有（或任意一个）个体 </a:t>
            </a:r>
            <a:r>
              <a:rPr lang="en-US" b="0" i="0" dirty="0">
                <a:effectLst/>
                <a:latin typeface="Microsoft YaHei" panose="020B0503020204020204" pitchFamily="34" charset="-122"/>
                <a:ea typeface="Microsoft YaHei" panose="020B0503020204020204" pitchFamily="34" charset="-122"/>
              </a:rPr>
              <a:t>x</a:t>
            </a:r>
            <a:br>
              <a:rPr lang="en-US" dirty="0">
                <a:latin typeface="Microsoft YaHei" panose="020B0503020204020204" pitchFamily="34" charset="-122"/>
                <a:ea typeface="Microsoft YaHei" panose="020B0503020204020204" pitchFamily="34" charset="-122"/>
              </a:rPr>
            </a:br>
            <a:r>
              <a:rPr lang="en-US" b="0" i="0" dirty="0">
                <a:effectLst/>
                <a:latin typeface="Microsoft YaHei" panose="020B0503020204020204" pitchFamily="34" charset="-122"/>
                <a:ea typeface="Microsoft YaHei" panose="020B0503020204020204" pitchFamily="34" charset="-122"/>
              </a:rPr>
              <a:t>∃：</a:t>
            </a:r>
            <a:r>
              <a:rPr lang="zh-CN" altLang="en-US" b="0" i="0" dirty="0">
                <a:effectLst/>
                <a:latin typeface="Microsoft YaHei" panose="020B0503020204020204" pitchFamily="34" charset="-122"/>
                <a:ea typeface="Microsoft YaHei" panose="020B0503020204020204" pitchFamily="34" charset="-122"/>
              </a:rPr>
              <a:t>存在量词（</a:t>
            </a:r>
            <a:r>
              <a:rPr lang="en-US" b="0" i="0" dirty="0">
                <a:effectLst/>
                <a:latin typeface="Microsoft YaHei" panose="020B0503020204020204" pitchFamily="34" charset="-122"/>
                <a:ea typeface="Microsoft YaHei" panose="020B0503020204020204" pitchFamily="34" charset="-122"/>
              </a:rPr>
              <a:t>Existential Quantifier），</a:t>
            </a:r>
            <a:r>
              <a:rPr lang="zh-CN" altLang="en-US" b="0" i="0" dirty="0">
                <a:effectLst/>
                <a:latin typeface="Microsoft YaHei" panose="020B0503020204020204" pitchFamily="34" charset="-122"/>
                <a:ea typeface="Microsoft YaHei" panose="020B0503020204020204" pitchFamily="34" charset="-122"/>
              </a:rPr>
              <a:t>表示在个体域中存在个体 </a:t>
            </a:r>
            <a:r>
              <a:rPr lang="en-US" b="0" i="0" dirty="0">
                <a:effectLst/>
                <a:latin typeface="Microsoft YaHei" panose="020B0503020204020204" pitchFamily="34" charset="-122"/>
                <a:ea typeface="Microsoft YaHei" panose="020B0503020204020204" pitchFamily="34" charset="-122"/>
              </a:rPr>
              <a:t>x</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7112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谓词逻辑表示法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25</a:t>
            </a:fld>
            <a:endParaRPr lang="zh-CN" altLang="en-US" dirty="0"/>
          </a:p>
        </p:txBody>
      </p:sp>
      <p:sp>
        <p:nvSpPr>
          <p:cNvPr id="4" name="TextBox 3">
            <a:extLst>
              <a:ext uri="{FF2B5EF4-FFF2-40B4-BE49-F238E27FC236}">
                <a16:creationId xmlns:a16="http://schemas.microsoft.com/office/drawing/2014/main" id="{CC7DB3CA-EA4E-60C1-BC46-422AED59890A}"/>
              </a:ext>
            </a:extLst>
          </p:cNvPr>
          <p:cNvSpPr txBox="1"/>
          <p:nvPr/>
        </p:nvSpPr>
        <p:spPr>
          <a:xfrm>
            <a:off x="1591734" y="652462"/>
            <a:ext cx="8748888" cy="4018344"/>
          </a:xfrm>
          <a:prstGeom prst="rect">
            <a:avLst/>
          </a:prstGeom>
          <a:noFill/>
        </p:spPr>
        <p:txBody>
          <a:bodyPr wrap="square">
            <a:spAutoFit/>
          </a:bodyPr>
          <a:lstStyle/>
          <a:p>
            <a:pPr algn="l">
              <a:lnSpc>
                <a:spcPct val="130000"/>
              </a:lnSpc>
            </a:pPr>
            <a:br>
              <a:rPr lang="zh-CN" altLang="en-US" b="0" i="0" dirty="0">
                <a:effectLst/>
                <a:latin typeface="Microsoft YaHei" panose="020B0503020204020204" pitchFamily="34" charset="-122"/>
                <a:ea typeface="Microsoft YaHei" panose="020B0503020204020204" pitchFamily="34" charset="-122"/>
              </a:rPr>
            </a:br>
            <a:r>
              <a:rPr lang="en-US" altLang="zh-CN" b="0" i="0" dirty="0">
                <a:effectLst/>
                <a:latin typeface="Microsoft YaHei" panose="020B0503020204020204" pitchFamily="34" charset="-122"/>
                <a:ea typeface="Microsoft YaHei" panose="020B0503020204020204" pitchFamily="34" charset="-122"/>
              </a:rPr>
              <a:t>a.</a:t>
            </a:r>
            <a:r>
              <a:rPr lang="zh-CN" altLang="en-US" b="0" i="0" dirty="0">
                <a:effectLst/>
                <a:latin typeface="Microsoft YaHei" panose="020B0503020204020204" pitchFamily="34" charset="-122"/>
                <a:ea typeface="Microsoft YaHei" panose="020B0503020204020204" pitchFamily="34" charset="-122"/>
              </a:rPr>
              <a:t>“有机器人都是红色的”</a:t>
            </a:r>
            <a:br>
              <a:rPr lang="zh-CN" altLang="en-US" b="0" i="0" dirty="0">
                <a:effectLst/>
                <a:latin typeface="Microsoft YaHei" panose="020B0503020204020204" pitchFamily="34" charset="-122"/>
                <a:ea typeface="Microsoft YaHei" panose="020B0503020204020204" pitchFamily="34" charset="-122"/>
              </a:rPr>
            </a:br>
            <a:r>
              <a:rPr lang="en-US" altLang="zh-CN" b="0" i="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谓词定义：</a:t>
            </a:r>
            <a:r>
              <a:rPr lang="en-US" b="0" i="0" dirty="0">
                <a:effectLst/>
                <a:latin typeface="Microsoft YaHei" panose="020B0503020204020204" pitchFamily="34" charset="-122"/>
                <a:ea typeface="Microsoft YaHei" panose="020B0503020204020204" pitchFamily="34" charset="-122"/>
              </a:rPr>
              <a:t>ROBOT(X) </a:t>
            </a:r>
            <a:r>
              <a:rPr lang="zh-CN" altLang="en-US" b="0" i="0" dirty="0">
                <a:effectLst/>
                <a:latin typeface="Microsoft YaHei" panose="020B0503020204020204" pitchFamily="34" charset="-122"/>
                <a:ea typeface="Microsoft YaHei" panose="020B0503020204020204" pitchFamily="34" charset="-122"/>
              </a:rPr>
              <a:t>表示 </a:t>
            </a:r>
            <a:r>
              <a:rPr lang="en-US" b="0" i="0" dirty="0">
                <a:effectLst/>
                <a:latin typeface="Microsoft YaHei" panose="020B0503020204020204" pitchFamily="34" charset="-122"/>
                <a:ea typeface="Microsoft YaHei" panose="020B0503020204020204" pitchFamily="34" charset="-122"/>
              </a:rPr>
              <a:t>X </a:t>
            </a:r>
            <a:r>
              <a:rPr lang="zh-CN" altLang="en-US" b="0" i="0" dirty="0">
                <a:effectLst/>
                <a:latin typeface="Microsoft YaHei" panose="020B0503020204020204" pitchFamily="34" charset="-122"/>
                <a:ea typeface="Microsoft YaHei" panose="020B0503020204020204" pitchFamily="34" charset="-122"/>
              </a:rPr>
              <a:t>是机器人；</a:t>
            </a:r>
            <a:r>
              <a:rPr lang="en-US" b="0" i="0" dirty="0">
                <a:effectLst/>
                <a:latin typeface="Microsoft YaHei" panose="020B0503020204020204" pitchFamily="34" charset="-122"/>
                <a:ea typeface="Microsoft YaHei" panose="020B0503020204020204" pitchFamily="34" charset="-122"/>
              </a:rPr>
              <a:t>COLOR(X,Y) </a:t>
            </a:r>
            <a:r>
              <a:rPr lang="zh-CN" altLang="en-US" b="0" i="0" dirty="0">
                <a:effectLst/>
                <a:latin typeface="Microsoft YaHei" panose="020B0503020204020204" pitchFamily="34" charset="-122"/>
                <a:ea typeface="Microsoft YaHei" panose="020B0503020204020204" pitchFamily="34" charset="-122"/>
              </a:rPr>
              <a:t>表示 </a:t>
            </a:r>
            <a:r>
              <a:rPr lang="en-US" b="0" i="0" dirty="0">
                <a:effectLst/>
                <a:latin typeface="Microsoft YaHei" panose="020B0503020204020204" pitchFamily="34" charset="-122"/>
                <a:ea typeface="Microsoft YaHei" panose="020B0503020204020204" pitchFamily="34" charset="-122"/>
              </a:rPr>
              <a:t>X </a:t>
            </a:r>
            <a:r>
              <a:rPr lang="zh-CN" altLang="en-US" b="0" i="0" dirty="0">
                <a:effectLst/>
                <a:latin typeface="Microsoft YaHei" panose="020B0503020204020204" pitchFamily="34" charset="-122"/>
                <a:ea typeface="Microsoft YaHei" panose="020B0503020204020204" pitchFamily="34" charset="-122"/>
              </a:rPr>
              <a:t>的颜色为 </a:t>
            </a:r>
            <a:r>
              <a:rPr lang="en-US" b="0" i="0" dirty="0">
                <a:effectLst/>
                <a:latin typeface="Microsoft YaHei" panose="020B0503020204020204" pitchFamily="34" charset="-122"/>
                <a:ea typeface="Microsoft YaHei" panose="020B0503020204020204" pitchFamily="34" charset="-122"/>
              </a:rPr>
              <a:t>Y</a:t>
            </a:r>
          </a:p>
          <a:p>
            <a:pPr algn="l">
              <a:lnSpc>
                <a:spcPct val="130000"/>
              </a:lnSpc>
            </a:pP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谓词公式：</a:t>
            </a:r>
            <a:r>
              <a:rPr lang="en-US" altLang="zh-CN" dirty="0">
                <a:latin typeface="Microsoft YaHei" panose="020B0503020204020204" pitchFamily="34" charset="-122"/>
                <a:ea typeface="Microsoft YaHei" panose="020B0503020204020204" pitchFamily="34" charset="-122"/>
              </a:rPr>
              <a:t>(∃</a:t>
            </a:r>
            <a:r>
              <a:rPr lang="en-US" dirty="0">
                <a:latin typeface="Microsoft YaHei" panose="020B0503020204020204" pitchFamily="34" charset="-122"/>
                <a:ea typeface="Microsoft YaHei" panose="020B0503020204020204" pitchFamily="34" charset="-122"/>
              </a:rPr>
              <a:t>X)[ROBOT(X) ∧ COLOR(X, RED)]</a:t>
            </a:r>
            <a:br>
              <a:rPr lang="en-US" dirty="0">
                <a:latin typeface="Microsoft YaHei" panose="020B0503020204020204" pitchFamily="34" charset="-122"/>
                <a:ea typeface="Microsoft YaHei" panose="020B0503020204020204" pitchFamily="34" charset="-122"/>
              </a:rPr>
            </a:br>
            <a:r>
              <a:rPr lang="en-US" dirty="0">
                <a:latin typeface="Microsoft YaHei" panose="020B0503020204020204" pitchFamily="34" charset="-122"/>
                <a:ea typeface="Microsoft YaHei" panose="020B0503020204020204" pitchFamily="34" charset="-122"/>
              </a:rPr>
              <a:t>b. “</a:t>
            </a:r>
            <a:r>
              <a:rPr lang="zh-CN" altLang="en-US" dirty="0">
                <a:latin typeface="Microsoft YaHei" panose="020B0503020204020204" pitchFamily="34" charset="-122"/>
                <a:ea typeface="Microsoft YaHei" panose="020B0503020204020204" pitchFamily="34" charset="-122"/>
              </a:rPr>
              <a:t>人人都爱护环境”</a:t>
            </a:r>
            <a:br>
              <a:rPr lang="zh-CN" altLang="en-US" dirty="0">
                <a:latin typeface="Microsoft YaHei" panose="020B0503020204020204" pitchFamily="34" charset="-122"/>
                <a:ea typeface="Microsoft YaHei" panose="020B0503020204020204" pitchFamily="34" charset="-122"/>
              </a:rPr>
            </a:b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谓词定义：</a:t>
            </a:r>
            <a:r>
              <a:rPr lang="en-US" dirty="0">
                <a:latin typeface="Microsoft YaHei" panose="020B0503020204020204" pitchFamily="34" charset="-122"/>
                <a:ea typeface="Microsoft YaHei" panose="020B0503020204020204" pitchFamily="34" charset="-122"/>
              </a:rPr>
              <a:t>MAN(X) </a:t>
            </a:r>
            <a:r>
              <a:rPr lang="zh-CN" altLang="en-US" dirty="0">
                <a:latin typeface="Microsoft YaHei" panose="020B0503020204020204" pitchFamily="34" charset="-122"/>
                <a:ea typeface="Microsoft YaHei" panose="020B0503020204020204" pitchFamily="34" charset="-122"/>
              </a:rPr>
              <a:t>表示 </a:t>
            </a:r>
            <a:r>
              <a:rPr lang="en-US" dirty="0">
                <a:latin typeface="Microsoft YaHei" panose="020B0503020204020204" pitchFamily="34" charset="-122"/>
                <a:ea typeface="Microsoft YaHei" panose="020B0503020204020204" pitchFamily="34" charset="-122"/>
              </a:rPr>
              <a:t>X </a:t>
            </a:r>
            <a:r>
              <a:rPr lang="zh-CN" altLang="en-US" dirty="0">
                <a:latin typeface="Microsoft YaHei" panose="020B0503020204020204" pitchFamily="34" charset="-122"/>
                <a:ea typeface="Microsoft YaHei" panose="020B0503020204020204" pitchFamily="34" charset="-122"/>
              </a:rPr>
              <a:t>人；</a:t>
            </a:r>
            <a:r>
              <a:rPr lang="en-US" dirty="0">
                <a:latin typeface="Microsoft YaHei" panose="020B0503020204020204" pitchFamily="34" charset="-122"/>
                <a:ea typeface="Microsoft YaHei" panose="020B0503020204020204" pitchFamily="34" charset="-122"/>
              </a:rPr>
              <a:t>PROTECT(X,Y) </a:t>
            </a:r>
            <a:r>
              <a:rPr lang="zh-CN" altLang="en-US" dirty="0">
                <a:latin typeface="Microsoft YaHei" panose="020B0503020204020204" pitchFamily="34" charset="-122"/>
                <a:ea typeface="Microsoft YaHei" panose="020B0503020204020204" pitchFamily="34" charset="-122"/>
              </a:rPr>
              <a:t>表示 </a:t>
            </a:r>
            <a:r>
              <a:rPr lang="en-US" dirty="0">
                <a:latin typeface="Microsoft YaHei" panose="020B0503020204020204" pitchFamily="34" charset="-122"/>
                <a:ea typeface="Microsoft YaHei" panose="020B0503020204020204" pitchFamily="34" charset="-122"/>
              </a:rPr>
              <a:t>X </a:t>
            </a:r>
            <a:r>
              <a:rPr lang="zh-CN" altLang="en-US" dirty="0">
                <a:latin typeface="Microsoft YaHei" panose="020B0503020204020204" pitchFamily="34" charset="-122"/>
                <a:ea typeface="Microsoft YaHei" panose="020B0503020204020204" pitchFamily="34" charset="-122"/>
              </a:rPr>
              <a:t>保护 </a:t>
            </a:r>
            <a:r>
              <a:rPr lang="en-US" dirty="0">
                <a:latin typeface="Microsoft YaHei" panose="020B0503020204020204" pitchFamily="34" charset="-122"/>
                <a:ea typeface="Microsoft YaHei" panose="020B0503020204020204" pitchFamily="34" charset="-122"/>
              </a:rPr>
              <a:t>Y</a:t>
            </a:r>
            <a:br>
              <a:rPr lang="en-US" dirty="0">
                <a:latin typeface="Microsoft YaHei" panose="020B0503020204020204" pitchFamily="34" charset="-122"/>
                <a:ea typeface="Microsoft YaHei" panose="020B0503020204020204" pitchFamily="34" charset="-122"/>
              </a:rPr>
            </a:br>
            <a:r>
              <a:rPr lang="en-US"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谓词公式：</a:t>
            </a:r>
            <a:r>
              <a:rPr lang="en-US" altLang="zh-CN" dirty="0">
                <a:latin typeface="Microsoft YaHei" panose="020B0503020204020204" pitchFamily="34" charset="-122"/>
                <a:ea typeface="Microsoft YaHei" panose="020B0503020204020204" pitchFamily="34" charset="-122"/>
              </a:rPr>
              <a:t>(∀</a:t>
            </a:r>
            <a:r>
              <a:rPr lang="en-US" dirty="0">
                <a:latin typeface="Microsoft YaHei" panose="020B0503020204020204" pitchFamily="34" charset="-122"/>
                <a:ea typeface="Microsoft YaHei" panose="020B0503020204020204" pitchFamily="34" charset="-122"/>
              </a:rPr>
              <a:t>X)[MAN(X) → PROTECT(X, ENVIRONMENT)]</a:t>
            </a:r>
            <a:br>
              <a:rPr lang="en-US" dirty="0">
                <a:latin typeface="Microsoft YaHei" panose="020B0503020204020204" pitchFamily="34" charset="-122"/>
                <a:ea typeface="Microsoft YaHei" panose="020B0503020204020204" pitchFamily="34" charset="-122"/>
              </a:rPr>
            </a:br>
            <a:r>
              <a:rPr lang="en-US" dirty="0">
                <a:latin typeface="Microsoft YaHei" panose="020B0503020204020204" pitchFamily="34" charset="-122"/>
                <a:ea typeface="Microsoft YaHei" panose="020B0503020204020204" pitchFamily="34" charset="-122"/>
              </a:rPr>
              <a:t>c. “</a:t>
            </a:r>
            <a:r>
              <a:rPr lang="zh-CN" altLang="en-US" dirty="0">
                <a:latin typeface="Microsoft YaHei" panose="020B0503020204020204" pitchFamily="34" charset="-122"/>
                <a:ea typeface="Microsoft YaHei" panose="020B0503020204020204" pitchFamily="34" charset="-122"/>
              </a:rPr>
              <a:t>小明不在 </a:t>
            </a:r>
            <a:r>
              <a:rPr lang="en-US" altLang="zh-CN" dirty="0">
                <a:latin typeface="Microsoft YaHei" panose="020B0503020204020204" pitchFamily="34" charset="-122"/>
                <a:ea typeface="Microsoft YaHei" panose="020B0503020204020204" pitchFamily="34" charset="-122"/>
              </a:rPr>
              <a:t>3 </a:t>
            </a:r>
            <a:r>
              <a:rPr lang="zh-CN" altLang="en-US" dirty="0">
                <a:latin typeface="Microsoft YaHei" panose="020B0503020204020204" pitchFamily="34" charset="-122"/>
                <a:ea typeface="Microsoft YaHei" panose="020B0503020204020204" pitchFamily="34" charset="-122"/>
              </a:rPr>
              <a:t>号房间”</a:t>
            </a:r>
            <a:br>
              <a:rPr lang="zh-CN" altLang="en-US" dirty="0">
                <a:latin typeface="Microsoft YaHei" panose="020B0503020204020204" pitchFamily="34" charset="-122"/>
                <a:ea typeface="Microsoft YaHei" panose="020B0503020204020204" pitchFamily="34" charset="-122"/>
              </a:rPr>
            </a:b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谓词定义：</a:t>
            </a:r>
            <a:r>
              <a:rPr lang="en-US" dirty="0">
                <a:latin typeface="Microsoft YaHei" panose="020B0503020204020204" pitchFamily="34" charset="-122"/>
                <a:ea typeface="Microsoft YaHei" panose="020B0503020204020204" pitchFamily="34" charset="-122"/>
              </a:rPr>
              <a:t>INROOM(X,Y) </a:t>
            </a:r>
            <a:r>
              <a:rPr lang="zh-CN" altLang="en-US" dirty="0">
                <a:latin typeface="Microsoft YaHei" panose="020B0503020204020204" pitchFamily="34" charset="-122"/>
                <a:ea typeface="Microsoft YaHei" panose="020B0503020204020204" pitchFamily="34" charset="-122"/>
              </a:rPr>
              <a:t>表示 </a:t>
            </a:r>
            <a:r>
              <a:rPr lang="en-US" dirty="0">
                <a:latin typeface="Microsoft YaHei" panose="020B0503020204020204" pitchFamily="34" charset="-122"/>
                <a:ea typeface="Microsoft YaHei" panose="020B0503020204020204" pitchFamily="34" charset="-122"/>
              </a:rPr>
              <a:t>X </a:t>
            </a:r>
            <a:r>
              <a:rPr lang="zh-CN" altLang="en-US" dirty="0">
                <a:latin typeface="Microsoft YaHei" panose="020B0503020204020204" pitchFamily="34" charset="-122"/>
                <a:ea typeface="Microsoft YaHei" panose="020B0503020204020204" pitchFamily="34" charset="-122"/>
              </a:rPr>
              <a:t>在 </a:t>
            </a:r>
            <a:r>
              <a:rPr lang="en-US" dirty="0">
                <a:latin typeface="Microsoft YaHei" panose="020B0503020204020204" pitchFamily="34" charset="-122"/>
                <a:ea typeface="Microsoft YaHei" panose="020B0503020204020204" pitchFamily="34" charset="-122"/>
              </a:rPr>
              <a:t>Y </a:t>
            </a:r>
            <a:r>
              <a:rPr lang="zh-CN" altLang="en-US" dirty="0">
                <a:latin typeface="Microsoft YaHei" panose="020B0503020204020204" pitchFamily="34" charset="-122"/>
                <a:ea typeface="Microsoft YaHei" panose="020B0503020204020204" pitchFamily="34" charset="-122"/>
              </a:rPr>
              <a:t>中</a:t>
            </a:r>
            <a:br>
              <a:rPr lang="zh-CN" altLang="en-US" dirty="0">
                <a:latin typeface="Microsoft YaHei" panose="020B0503020204020204" pitchFamily="34" charset="-122"/>
                <a:ea typeface="Microsoft YaHei" panose="020B0503020204020204" pitchFamily="34" charset="-122"/>
              </a:rPr>
            </a:br>
            <a:r>
              <a:rPr lang="en-US" altLang="zh-CN"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谓词公式：</a:t>
            </a:r>
            <a:r>
              <a:rPr lang="en-US" altLang="zh-CN" dirty="0">
                <a:latin typeface="Microsoft YaHei" panose="020B0503020204020204" pitchFamily="34" charset="-122"/>
                <a:ea typeface="Microsoft YaHei" panose="020B0503020204020204" pitchFamily="34" charset="-122"/>
              </a:rPr>
              <a:t>¬</a:t>
            </a:r>
            <a:r>
              <a:rPr lang="en-US" dirty="0">
                <a:latin typeface="Microsoft YaHei" panose="020B0503020204020204" pitchFamily="34" charset="-122"/>
                <a:ea typeface="Microsoft YaHei" panose="020B0503020204020204" pitchFamily="34" charset="-122"/>
              </a:rPr>
              <a:t>INROOM(XIAOMING, ROOM3)</a:t>
            </a:r>
            <a:br>
              <a:rPr lang="en-US" dirty="0">
                <a:latin typeface="Microsoft YaHei" panose="020B0503020204020204" pitchFamily="34" charset="-122"/>
                <a:ea typeface="Microsoft YaHei" panose="020B0503020204020204" pitchFamily="34" charset="-122"/>
              </a:rPr>
            </a:br>
            <a:endParaRPr lang="en-US" dirty="0">
              <a:latin typeface="Microsoft YaHei" panose="020B0503020204020204" pitchFamily="34" charset="-122"/>
              <a:ea typeface="Microsoft YaHei" panose="020B0503020204020204" pitchFamily="34" charset="-122"/>
            </a:endParaRPr>
          </a:p>
        </p:txBody>
      </p:sp>
      <p:pic>
        <p:nvPicPr>
          <p:cNvPr id="8" name="Picture 7">
            <a:extLst>
              <a:ext uri="{FF2B5EF4-FFF2-40B4-BE49-F238E27FC236}">
                <a16:creationId xmlns:a16="http://schemas.microsoft.com/office/drawing/2014/main" id="{460537C0-8406-C889-0576-DA53FEACF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022" y="4368270"/>
            <a:ext cx="6699956" cy="2353205"/>
          </a:xfrm>
          <a:prstGeom prst="rect">
            <a:avLst/>
          </a:prstGeom>
        </p:spPr>
      </p:pic>
    </p:spTree>
    <p:extLst>
      <p:ext uri="{BB962C8B-B14F-4D97-AF65-F5344CB8AC3E}">
        <p14:creationId xmlns:p14="http://schemas.microsoft.com/office/powerpoint/2010/main" val="1828109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谓词逻辑表示法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26</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699910" y="1297717"/>
            <a:ext cx="10780890" cy="3023328"/>
          </a:xfrm>
          <a:prstGeom prst="rect">
            <a:avLst/>
          </a:prstGeom>
          <a:noFill/>
        </p:spPr>
        <p:txBody>
          <a:bodyPr wrap="square">
            <a:spAutoFit/>
          </a:bodyPr>
          <a:lstStyle/>
          <a:p>
            <a:pPr>
              <a:lnSpc>
                <a:spcPct val="130000"/>
              </a:lnSpc>
            </a:pPr>
            <a:r>
              <a:rPr lang="zh-CN" altLang="en-US" sz="2000" b="1" i="0" dirty="0">
                <a:effectLst/>
                <a:latin typeface="Microsoft YaHei" panose="020B0503020204020204" pitchFamily="34" charset="-122"/>
                <a:ea typeface="Microsoft YaHei" panose="020B0503020204020204" pitchFamily="34" charset="-122"/>
              </a:rPr>
              <a:t>优点：</a:t>
            </a:r>
            <a:r>
              <a:rPr lang="zh-CN" altLang="en-US" sz="2000" b="0" i="0" dirty="0">
                <a:effectLst/>
                <a:latin typeface="Microsoft YaHei" panose="020B0503020204020204" pitchFamily="34" charset="-122"/>
                <a:ea typeface="Microsoft YaHei" panose="020B0503020204020204" pitchFamily="34" charset="-122"/>
              </a:rPr>
              <a:t>谓词逻辑具有扎实的数学基础，一阶谓词逻辑具有充分的表达能力和完备的逻辑推理算</a:t>
            </a:r>
            <a:br>
              <a:rPr lang="zh-CN" altLang="en-US" sz="2000" dirty="0">
                <a:latin typeface="Microsoft YaHei" panose="020B0503020204020204" pitchFamily="34" charset="-122"/>
                <a:ea typeface="Microsoft YaHei" panose="020B0503020204020204" pitchFamily="34" charset="-122"/>
              </a:rPr>
            </a:br>
            <a:r>
              <a:rPr lang="zh-CN" altLang="en-US" sz="2000" b="0" i="0" dirty="0">
                <a:effectLst/>
                <a:latin typeface="Microsoft YaHei" panose="020B0503020204020204" pitchFamily="34" charset="-122"/>
                <a:ea typeface="Microsoft YaHei" panose="020B0503020204020204" pitchFamily="34" charset="-122"/>
              </a:rPr>
              <a:t>法，其推理过程和结果的准确性可以得到有效保证，因此可以精密地表达语义</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pPr>
              <a:lnSpc>
                <a:spcPct val="130000"/>
              </a:lnSpc>
            </a:pPr>
            <a:endParaRPr lang="en-US" altLang="zh-CN" sz="2000" b="0" i="0" dirty="0">
              <a:effectLst/>
              <a:latin typeface="Microsoft YaHei" panose="020B0503020204020204" pitchFamily="34" charset="-122"/>
              <a:ea typeface="Microsoft YaHei" panose="020B0503020204020204" pitchFamily="34" charset="-122"/>
            </a:endParaRPr>
          </a:p>
          <a:p>
            <a:pPr>
              <a:lnSpc>
                <a:spcPct val="130000"/>
              </a:lnSpc>
            </a:pPr>
            <a:r>
              <a:rPr lang="zh-CN" altLang="en-US" sz="2000" b="1" dirty="0">
                <a:latin typeface="Microsoft YaHei" panose="020B0503020204020204" pitchFamily="34" charset="-122"/>
                <a:ea typeface="Microsoft YaHei" panose="020B0503020204020204" pitchFamily="34" charset="-122"/>
              </a:rPr>
              <a:t>缺点：</a:t>
            </a:r>
            <a:r>
              <a:rPr lang="zh-CN" altLang="en-US" sz="2000" b="0" i="0" dirty="0">
                <a:effectLst/>
                <a:latin typeface="Microsoft YaHei" panose="020B0503020204020204" pitchFamily="34" charset="-122"/>
                <a:ea typeface="Microsoft YaHei" panose="020B0503020204020204" pitchFamily="34" charset="-122"/>
              </a:rPr>
              <a:t>使用一阶谓词逻辑表示语义并不简单，通常需要如下步骤：</a:t>
            </a:r>
            <a:endParaRPr lang="en-US" altLang="zh-CN" sz="2000" b="0" i="0" dirty="0">
              <a:effectLst/>
              <a:latin typeface="Microsoft YaHei" panose="020B0503020204020204" pitchFamily="34" charset="-122"/>
              <a:ea typeface="Microsoft YaHei" panose="020B0503020204020204" pitchFamily="34" charset="-122"/>
            </a:endParaRPr>
          </a:p>
          <a:p>
            <a:pPr lvl="1">
              <a:lnSpc>
                <a:spcPct val="150000"/>
              </a:lnSpc>
            </a:pPr>
            <a:r>
              <a:rPr lang="en-US" altLang="zh-CN" sz="2000" b="0" i="0" dirty="0">
                <a:effectLst/>
                <a:latin typeface="Microsoft YaHei" panose="020B0503020204020204" pitchFamily="34" charset="-122"/>
                <a:ea typeface="Microsoft YaHei" panose="020B0503020204020204" pitchFamily="34" charset="-122"/>
              </a:rPr>
              <a:t>(1) </a:t>
            </a:r>
            <a:r>
              <a:rPr lang="zh-CN" altLang="en-US" sz="2000" b="0" i="0" dirty="0">
                <a:effectLst/>
                <a:latin typeface="Microsoft YaHei" panose="020B0503020204020204" pitchFamily="34" charset="-122"/>
                <a:ea typeface="Microsoft YaHei" panose="020B0503020204020204" pitchFamily="34" charset="-122"/>
              </a:rPr>
              <a:t>定义谓词及个体：确定每个谓词及个体的确切含义。</a:t>
            </a:r>
            <a:br>
              <a:rPr lang="zh-CN" altLang="en-US" sz="2000" dirty="0">
                <a:latin typeface="Microsoft YaHei" panose="020B0503020204020204" pitchFamily="34" charset="-122"/>
                <a:ea typeface="Microsoft YaHei" panose="020B0503020204020204" pitchFamily="34" charset="-122"/>
              </a:rPr>
            </a:br>
            <a:r>
              <a:rPr lang="en-US" altLang="zh-CN" sz="2000" b="0" i="0" dirty="0">
                <a:effectLst/>
                <a:latin typeface="Microsoft YaHei" panose="020B0503020204020204" pitchFamily="34" charset="-122"/>
                <a:ea typeface="Microsoft YaHei" panose="020B0503020204020204" pitchFamily="34" charset="-122"/>
              </a:rPr>
              <a:t>(2) </a:t>
            </a:r>
            <a:r>
              <a:rPr lang="zh-CN" altLang="en-US" sz="2000" b="0" i="0" dirty="0">
                <a:effectLst/>
                <a:latin typeface="Microsoft YaHei" panose="020B0503020204020204" pitchFamily="34" charset="-122"/>
                <a:ea typeface="Microsoft YaHei" panose="020B0503020204020204" pitchFamily="34" charset="-122"/>
              </a:rPr>
              <a:t>变量赋值：根据所要表达的事物或概念，为每个谓词中的变量赋予特定的值。</a:t>
            </a:r>
            <a:br>
              <a:rPr lang="zh-CN" altLang="en-US" sz="2000" dirty="0">
                <a:latin typeface="Microsoft YaHei" panose="020B0503020204020204" pitchFamily="34" charset="-122"/>
                <a:ea typeface="Microsoft YaHei" panose="020B0503020204020204" pitchFamily="34" charset="-122"/>
              </a:rPr>
            </a:br>
            <a:r>
              <a:rPr lang="en-US" altLang="zh-CN" sz="2000" b="0" i="0" dirty="0">
                <a:effectLst/>
                <a:latin typeface="Microsoft YaHei" panose="020B0503020204020204" pitchFamily="34" charset="-122"/>
                <a:ea typeface="Microsoft YaHei" panose="020B0503020204020204" pitchFamily="34" charset="-122"/>
              </a:rPr>
              <a:t>(3) </a:t>
            </a:r>
            <a:r>
              <a:rPr lang="zh-CN" altLang="en-US" sz="2000" b="0" i="0" dirty="0">
                <a:effectLst/>
                <a:latin typeface="Microsoft YaHei" panose="020B0503020204020204" pitchFamily="34" charset="-122"/>
                <a:ea typeface="Microsoft YaHei" panose="020B0503020204020204" pitchFamily="34" charset="-122"/>
              </a:rPr>
              <a:t>谓词公式构造：根据所表达的语义，用适当的连接符号和量词将各谓词连接起来。</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610036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框架表示法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27</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705555" y="1048318"/>
            <a:ext cx="10780890" cy="1253613"/>
          </a:xfrm>
          <a:prstGeom prst="rect">
            <a:avLst/>
          </a:prstGeom>
          <a:noFill/>
        </p:spPr>
        <p:txBody>
          <a:bodyPr wrap="square">
            <a:spAutoFit/>
          </a:bodyPr>
          <a:lstStyle/>
          <a:p>
            <a:pPr>
              <a:lnSpc>
                <a:spcPct val="130000"/>
              </a:lnSpc>
            </a:pPr>
            <a:r>
              <a:rPr lang="zh-CN" altLang="en-US" sz="2000" b="1" i="0" dirty="0">
                <a:effectLst/>
                <a:latin typeface="Microsoft YaHei" panose="020B0503020204020204" pitchFamily="34" charset="-122"/>
                <a:ea typeface="Microsoft YaHei" panose="020B0503020204020204" pitchFamily="34" charset="-122"/>
              </a:rPr>
              <a:t>框架（</a:t>
            </a:r>
            <a:r>
              <a:rPr lang="en-US" altLang="zh-CN" sz="2000" b="1" i="0" dirty="0">
                <a:effectLst/>
                <a:latin typeface="Microsoft YaHei" panose="020B0503020204020204" pitchFamily="34" charset="-122"/>
                <a:ea typeface="Microsoft YaHei" panose="020B0503020204020204" pitchFamily="34" charset="-122"/>
              </a:rPr>
              <a:t>Frame</a:t>
            </a:r>
            <a:r>
              <a:rPr lang="zh-CN" altLang="en-US" sz="2000" b="1" i="0" dirty="0">
                <a:effectLst/>
                <a:latin typeface="Microsoft YaHei" panose="020B0503020204020204" pitchFamily="34" charset="-122"/>
                <a:ea typeface="Microsoft YaHei" panose="020B0503020204020204" pitchFamily="34" charset="-122"/>
              </a:rPr>
              <a:t>）</a:t>
            </a:r>
            <a:r>
              <a:rPr lang="zh-CN" altLang="en-US" sz="2000" i="0" dirty="0">
                <a:effectLst/>
                <a:latin typeface="Microsoft YaHei" panose="020B0503020204020204" pitchFamily="34" charset="-122"/>
                <a:ea typeface="Microsoft YaHei" panose="020B0503020204020204" pitchFamily="34" charset="-122"/>
              </a:rPr>
              <a:t>表示法是以框架语义理论为基础发展起来的一种语义表示方法。</a:t>
            </a:r>
            <a:endParaRPr lang="en-US" altLang="zh-CN" sz="2000" i="0" dirty="0">
              <a:effectLst/>
              <a:latin typeface="Microsoft YaHei" panose="020B0503020204020204" pitchFamily="34" charset="-122"/>
              <a:ea typeface="Microsoft YaHei" panose="020B0503020204020204" pitchFamily="34" charset="-122"/>
            </a:endParaRPr>
          </a:p>
          <a:p>
            <a:pPr>
              <a:lnSpc>
                <a:spcPct val="130000"/>
              </a:lnSpc>
            </a:pPr>
            <a:r>
              <a:rPr lang="zh-CN" altLang="en-US" sz="2000" i="0" dirty="0">
                <a:effectLst/>
                <a:latin typeface="Microsoft YaHei" panose="020B0503020204020204" pitchFamily="34" charset="-122"/>
                <a:ea typeface="Microsoft YaHei" panose="020B0503020204020204" pitchFamily="34" charset="-122"/>
              </a:rPr>
              <a:t>框架用来表示所讨论对象（一个事物、概念或者事件）的语义。</a:t>
            </a:r>
            <a:endParaRPr lang="en-US" altLang="zh-CN" sz="2000" i="0" dirty="0">
              <a:effectLst/>
              <a:latin typeface="Microsoft YaHei" panose="020B0503020204020204" pitchFamily="34" charset="-122"/>
              <a:ea typeface="Microsoft YaHei" panose="020B0503020204020204" pitchFamily="34" charset="-122"/>
            </a:endParaRPr>
          </a:p>
          <a:p>
            <a:pPr>
              <a:lnSpc>
                <a:spcPct val="130000"/>
              </a:lnSpc>
            </a:pPr>
            <a:r>
              <a:rPr lang="zh-CN" altLang="en-US" sz="2000" i="0" dirty="0">
                <a:effectLst/>
                <a:latin typeface="Microsoft YaHei" panose="020B0503020204020204" pitchFamily="34" charset="-122"/>
                <a:ea typeface="Microsoft YaHei" panose="020B0503020204020204" pitchFamily="34" charset="-122"/>
              </a:rPr>
              <a:t>每个框架由若干</a:t>
            </a:r>
            <a:r>
              <a:rPr lang="zh-CN" altLang="en-US" sz="2000" b="1" i="0" dirty="0">
                <a:effectLst/>
                <a:latin typeface="Microsoft YaHei" panose="020B0503020204020204" pitchFamily="34" charset="-122"/>
                <a:ea typeface="Microsoft YaHei" panose="020B0503020204020204" pitchFamily="34" charset="-122"/>
              </a:rPr>
              <a:t>槽（</a:t>
            </a:r>
            <a:r>
              <a:rPr lang="en-US" altLang="zh-CN" sz="2000" b="1" i="0" dirty="0">
                <a:effectLst/>
                <a:latin typeface="Microsoft YaHei" panose="020B0503020204020204" pitchFamily="34" charset="-122"/>
                <a:ea typeface="Microsoft YaHei" panose="020B0503020204020204" pitchFamily="34" charset="-122"/>
              </a:rPr>
              <a:t>Slot</a:t>
            </a:r>
            <a:r>
              <a:rPr lang="zh-CN" altLang="en-US" sz="2000" b="1" i="0" dirty="0">
                <a:effectLst/>
                <a:latin typeface="Microsoft YaHei" panose="020B0503020204020204" pitchFamily="34" charset="-122"/>
                <a:ea typeface="Microsoft YaHei" panose="020B0503020204020204" pitchFamily="34" charset="-122"/>
              </a:rPr>
              <a:t>）</a:t>
            </a:r>
            <a:r>
              <a:rPr lang="zh-CN" altLang="en-US" sz="2000" i="0" dirty="0">
                <a:effectLst/>
                <a:latin typeface="Microsoft YaHei" panose="020B0503020204020204" pitchFamily="34" charset="-122"/>
                <a:ea typeface="Microsoft YaHei" panose="020B0503020204020204" pitchFamily="34" charset="-122"/>
              </a:rPr>
              <a:t>组成，描述框架所讨论对象的某一方面的属性。</a:t>
            </a:r>
            <a:endParaRPr lang="en-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A80C35F2-6308-F5BB-5037-C069ECD50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5844" y="2435849"/>
            <a:ext cx="2187928" cy="4045434"/>
          </a:xfrm>
          <a:prstGeom prst="rect">
            <a:avLst/>
          </a:prstGeom>
        </p:spPr>
      </p:pic>
      <p:sp>
        <p:nvSpPr>
          <p:cNvPr id="7" name="TextBox 6">
            <a:extLst>
              <a:ext uri="{FF2B5EF4-FFF2-40B4-BE49-F238E27FC236}">
                <a16:creationId xmlns:a16="http://schemas.microsoft.com/office/drawing/2014/main" id="{9399011D-0661-B4CD-BCEB-B13EF39E6353}"/>
              </a:ext>
            </a:extLst>
          </p:cNvPr>
          <p:cNvSpPr txBox="1"/>
          <p:nvPr/>
        </p:nvSpPr>
        <p:spPr>
          <a:xfrm>
            <a:off x="498475" y="3429000"/>
            <a:ext cx="3272014" cy="400110"/>
          </a:xfrm>
          <a:prstGeom prst="rect">
            <a:avLst/>
          </a:prstGeom>
          <a:noFill/>
        </p:spPr>
        <p:txBody>
          <a:bodyPr wrap="square">
            <a:spAutoFit/>
          </a:bodyPr>
          <a:lstStyle/>
          <a:p>
            <a:r>
              <a:rPr lang="zh-CN" altLang="en-US" sz="2000" b="0" i="0" dirty="0">
                <a:effectLst/>
                <a:latin typeface="Microsoft YaHei" panose="020B0503020204020204" pitchFamily="34" charset="-122"/>
                <a:ea typeface="Microsoft YaHei" panose="020B0503020204020204" pitchFamily="34" charset="-122"/>
              </a:rPr>
              <a:t>恐怖袭击事件框架：</a:t>
            </a:r>
            <a:endParaRPr lang="en-CN" sz="2000" dirty="0">
              <a:latin typeface="Microsoft YaHei" panose="020B0503020204020204" pitchFamily="34" charset="-122"/>
              <a:ea typeface="Microsoft YaHei" panose="020B0503020204020204" pitchFamily="34" charset="-122"/>
            </a:endParaRPr>
          </a:p>
        </p:txBody>
      </p:sp>
      <p:sp>
        <p:nvSpPr>
          <p:cNvPr id="9" name="TextBox 8">
            <a:extLst>
              <a:ext uri="{FF2B5EF4-FFF2-40B4-BE49-F238E27FC236}">
                <a16:creationId xmlns:a16="http://schemas.microsoft.com/office/drawing/2014/main" id="{B7CB5C64-1545-FF57-23E6-66FFB492E98A}"/>
              </a:ext>
            </a:extLst>
          </p:cNvPr>
          <p:cNvSpPr txBox="1"/>
          <p:nvPr/>
        </p:nvSpPr>
        <p:spPr>
          <a:xfrm>
            <a:off x="5597525" y="2564838"/>
            <a:ext cx="6096000" cy="1200329"/>
          </a:xfrm>
          <a:prstGeom prst="rect">
            <a:avLst/>
          </a:prstGeom>
          <a:noFill/>
        </p:spPr>
        <p:txBody>
          <a:bodyPr wrap="square">
            <a:spAutoFit/>
          </a:bodyPr>
          <a:lstStyle/>
          <a:p>
            <a:r>
              <a:rPr lang="en-CN" dirty="0">
                <a:latin typeface="Microsoft YaHei" panose="020B0503020204020204" pitchFamily="34" charset="-122"/>
                <a:ea typeface="Microsoft YaHei" panose="020B0503020204020204" pitchFamily="34" charset="-122"/>
              </a:rPr>
              <a:t>利用</a:t>
            </a:r>
            <a:r>
              <a:rPr lang="zh-CN" altLang="en-US" dirty="0">
                <a:latin typeface="Microsoft YaHei" panose="020B0503020204020204" pitchFamily="34" charset="-122"/>
                <a:ea typeface="Microsoft YaHei" panose="020B0503020204020204" pitchFamily="34" charset="-122"/>
              </a:rPr>
              <a:t>“</a:t>
            </a:r>
            <a:r>
              <a:rPr lang="en-CN" dirty="0">
                <a:latin typeface="Microsoft YaHei" panose="020B0503020204020204" pitchFamily="34" charset="-122"/>
                <a:ea typeface="Microsoft YaHei" panose="020B0503020204020204" pitchFamily="34" charset="-122"/>
              </a:rPr>
              <a:t>恐怖袭击事件</a:t>
            </a:r>
            <a:r>
              <a:rPr lang="zh-CN" altLang="en-US" dirty="0">
                <a:latin typeface="Microsoft YaHei" panose="020B0503020204020204" pitchFamily="34" charset="-122"/>
                <a:ea typeface="Microsoft YaHei" panose="020B0503020204020204" pitchFamily="34" charset="-122"/>
              </a:rPr>
              <a:t>”</a:t>
            </a:r>
            <a:r>
              <a:rPr lang="en-CN" dirty="0">
                <a:latin typeface="Microsoft YaHei" panose="020B0503020204020204" pitchFamily="34" charset="-122"/>
                <a:ea typeface="Microsoft YaHei" panose="020B0503020204020204" pitchFamily="34" charset="-122"/>
              </a:rPr>
              <a:t>框架，句子</a:t>
            </a:r>
            <a:r>
              <a:rPr lang="zh-CN" altLang="en-US" dirty="0">
                <a:latin typeface="Microsoft YaHei" panose="020B0503020204020204" pitchFamily="34" charset="-122"/>
                <a:ea typeface="Microsoft YaHei" panose="020B0503020204020204" pitchFamily="34" charset="-122"/>
              </a:rPr>
              <a:t>“</a:t>
            </a:r>
            <a:r>
              <a:rPr lang="en-CN" dirty="0">
                <a:latin typeface="Microsoft YaHei" panose="020B0503020204020204" pitchFamily="34" charset="-122"/>
                <a:ea typeface="Microsoft YaHei" panose="020B0503020204020204" pitchFamily="34" charset="-122"/>
              </a:rPr>
              <a:t>在位于巴黎11区的巴塔克兰剧院，多名武装分子在巴黎当地时间13日晚劫持了正在剧院观看演出的大约1500名观众并与警方展开对峙。</a:t>
            </a:r>
            <a:r>
              <a:rPr lang="zh-CN" altLang="en-US" dirty="0">
                <a:latin typeface="Microsoft YaHei" panose="020B0503020204020204" pitchFamily="34" charset="-122"/>
                <a:ea typeface="Microsoft YaHei" panose="020B0503020204020204" pitchFamily="34" charset="-122"/>
              </a:rPr>
              <a:t>”</a:t>
            </a:r>
            <a:r>
              <a:rPr lang="en-CN" dirty="0">
                <a:latin typeface="Microsoft YaHei" panose="020B0503020204020204" pitchFamily="34" charset="-122"/>
                <a:ea typeface="Microsoft YaHei" panose="020B0503020204020204" pitchFamily="34" charset="-122"/>
              </a:rPr>
              <a:t>的语义可以表示为：</a:t>
            </a:r>
          </a:p>
        </p:txBody>
      </p:sp>
      <p:pic>
        <p:nvPicPr>
          <p:cNvPr id="11" name="Picture 10">
            <a:extLst>
              <a:ext uri="{FF2B5EF4-FFF2-40B4-BE49-F238E27FC236}">
                <a16:creationId xmlns:a16="http://schemas.microsoft.com/office/drawing/2014/main" id="{F3C3B917-2671-C183-5389-0A722FD794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675" y="4108812"/>
            <a:ext cx="3467804" cy="1903892"/>
          </a:xfrm>
          <a:prstGeom prst="rect">
            <a:avLst/>
          </a:prstGeom>
        </p:spPr>
      </p:pic>
    </p:spTree>
    <p:extLst>
      <p:ext uri="{BB962C8B-B14F-4D97-AF65-F5344CB8AC3E}">
        <p14:creationId xmlns:p14="http://schemas.microsoft.com/office/powerpoint/2010/main" val="3205318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语义网表示法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28</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579128" y="1030287"/>
            <a:ext cx="11181071" cy="1653722"/>
          </a:xfrm>
          <a:prstGeom prst="rect">
            <a:avLst/>
          </a:prstGeom>
          <a:noFill/>
        </p:spPr>
        <p:txBody>
          <a:bodyPr wrap="square">
            <a:spAutoFit/>
          </a:bodyPr>
          <a:lstStyle/>
          <a:p>
            <a:pPr>
              <a:lnSpc>
                <a:spcPct val="130000"/>
              </a:lnSpc>
            </a:pPr>
            <a:r>
              <a:rPr lang="zh-CN" altLang="en-US" sz="2000" b="1" i="0" dirty="0">
                <a:effectLst/>
                <a:latin typeface="Microsoft YaHei" panose="020B0503020204020204" pitchFamily="34" charset="-122"/>
                <a:ea typeface="Microsoft YaHei" panose="020B0503020204020204" pitchFamily="34" charset="-122"/>
              </a:rPr>
              <a:t>语义网络（</a:t>
            </a:r>
            <a:r>
              <a:rPr lang="en-US" altLang="zh-CN" sz="2000" b="1" i="0" dirty="0">
                <a:effectLst/>
                <a:latin typeface="Microsoft YaHei" panose="020B0503020204020204" pitchFamily="34" charset="-122"/>
                <a:ea typeface="Microsoft YaHei" panose="020B0503020204020204" pitchFamily="34" charset="-122"/>
              </a:rPr>
              <a:t>Semantic Network</a:t>
            </a:r>
            <a:r>
              <a:rPr lang="zh-CN" altLang="en-US" sz="2000" b="1" i="0" dirty="0">
                <a:effectLst/>
                <a:latin typeface="Microsoft YaHei" panose="020B0503020204020204" pitchFamily="34" charset="-122"/>
                <a:ea typeface="Microsoft YaHei" panose="020B0503020204020204" pitchFamily="34" charset="-122"/>
              </a:rPr>
              <a:t>）</a:t>
            </a:r>
            <a:r>
              <a:rPr lang="zh-CN" altLang="en-US" sz="2000" i="0" dirty="0">
                <a:effectLst/>
                <a:latin typeface="Microsoft YaHei" panose="020B0503020204020204" pitchFamily="34" charset="-122"/>
                <a:ea typeface="Microsoft YaHei" panose="020B0503020204020204" pitchFamily="34" charset="-122"/>
              </a:rPr>
              <a:t>是一种用实体及其语义关系来表达知识和语义的网络图。语义网络由节点和弧组成：节点表示各种事件、事物、概念、属性、动作等，也可以是一个语义子网络；弧表示节点之间的语义关系，并且是有方向和标注的，方向表示节点间的主次关系且方向不能随意调换。</a:t>
            </a:r>
            <a:endParaRPr lang="en-CN" sz="20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5470D255-A8DC-9489-DB86-FB679EB34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5179" y="2487751"/>
            <a:ext cx="5168968" cy="3868599"/>
          </a:xfrm>
          <a:prstGeom prst="rect">
            <a:avLst/>
          </a:prstGeom>
        </p:spPr>
      </p:pic>
      <p:sp>
        <p:nvSpPr>
          <p:cNvPr id="10" name="TextBox 9">
            <a:extLst>
              <a:ext uri="{FF2B5EF4-FFF2-40B4-BE49-F238E27FC236}">
                <a16:creationId xmlns:a16="http://schemas.microsoft.com/office/drawing/2014/main" id="{BDD774CA-48FD-6DD6-FDBC-0BA0134E470A}"/>
              </a:ext>
            </a:extLst>
          </p:cNvPr>
          <p:cNvSpPr txBox="1"/>
          <p:nvPr/>
        </p:nvSpPr>
        <p:spPr>
          <a:xfrm>
            <a:off x="3230731" y="6451600"/>
            <a:ext cx="6096000"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4.1 “</a:t>
            </a:r>
            <a:r>
              <a:rPr lang="zh-CN" altLang="en-US" b="0" i="0" dirty="0">
                <a:effectLst/>
                <a:latin typeface="Microsoft YaHei" panose="020B0503020204020204" pitchFamily="34" charset="-122"/>
                <a:ea typeface="Microsoft YaHei" panose="020B0503020204020204" pitchFamily="34" charset="-122"/>
              </a:rPr>
              <a:t>大学”的语言网表示样例</a:t>
            </a:r>
          </a:p>
        </p:txBody>
      </p:sp>
    </p:spTree>
    <p:extLst>
      <p:ext uri="{BB962C8B-B14F-4D97-AF65-F5344CB8AC3E}">
        <p14:creationId xmlns:p14="http://schemas.microsoft.com/office/powerpoint/2010/main" val="2848477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语义网表示法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29</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579127" y="1154792"/>
            <a:ext cx="11181071" cy="1250279"/>
          </a:xfrm>
          <a:prstGeom prst="rect">
            <a:avLst/>
          </a:prstGeom>
          <a:noFill/>
        </p:spPr>
        <p:txBody>
          <a:bodyPr wrap="square">
            <a:spAutoFit/>
          </a:bodyPr>
          <a:lstStyle/>
          <a:p>
            <a:pPr>
              <a:lnSpc>
                <a:spcPct val="130000"/>
              </a:lnSpc>
            </a:pPr>
            <a:r>
              <a:rPr lang="zh-CN" altLang="en-US" sz="2000" b="0" i="0" dirty="0">
                <a:effectLst/>
                <a:latin typeface="Microsoft YaHei" panose="020B0503020204020204" pitchFamily="34" charset="-122"/>
                <a:ea typeface="Microsoft YaHei" panose="020B0503020204020204" pitchFamily="34" charset="-122"/>
              </a:rPr>
              <a:t>语义网除了可以描述事物间包括类属关系、聚集关系、时间关系、位置关系、推论关系等多</a:t>
            </a:r>
            <a:br>
              <a:rPr lang="zh-CN" altLang="en-US" sz="2000" dirty="0">
                <a:latin typeface="Microsoft YaHei" panose="020B0503020204020204" pitchFamily="34" charset="-122"/>
                <a:ea typeface="Microsoft YaHei" panose="020B0503020204020204" pitchFamily="34" charset="-122"/>
              </a:rPr>
            </a:br>
            <a:r>
              <a:rPr lang="zh-CN" altLang="en-US" sz="2000" b="0" i="0" dirty="0">
                <a:effectLst/>
                <a:latin typeface="Microsoft YaHei" panose="020B0503020204020204" pitchFamily="34" charset="-122"/>
                <a:ea typeface="Microsoft YaHei" panose="020B0503020204020204" pitchFamily="34" charset="-122"/>
              </a:rPr>
              <a:t>种复杂语义关系外，还可以通过增加节点的方法</a:t>
            </a:r>
            <a:r>
              <a:rPr lang="zh-CN" altLang="en-US" sz="2000" b="1" i="0" dirty="0">
                <a:effectLst/>
                <a:latin typeface="Microsoft YaHei" panose="020B0503020204020204" pitchFamily="34" charset="-122"/>
                <a:ea typeface="Microsoft YaHei" panose="020B0503020204020204" pitchFamily="34" charset="-122"/>
              </a:rPr>
              <a:t>表示合取、析取、蕴含等语义表示</a:t>
            </a:r>
            <a:r>
              <a:rPr lang="zh-CN" altLang="en-US" sz="2000" b="0" i="0" dirty="0">
                <a:effectLst/>
                <a:latin typeface="Microsoft YaHei" panose="020B0503020204020204" pitchFamily="34" charset="-122"/>
                <a:ea typeface="Microsoft YaHei" panose="020B0503020204020204" pitchFamily="34" charset="-122"/>
              </a:rPr>
              <a:t>中常用的连接</a:t>
            </a:r>
            <a:br>
              <a:rPr lang="zh-CN" altLang="en-US" sz="2000" dirty="0">
                <a:latin typeface="Microsoft YaHei" panose="020B0503020204020204" pitchFamily="34" charset="-122"/>
                <a:ea typeface="Microsoft YaHei" panose="020B0503020204020204" pitchFamily="34" charset="-122"/>
              </a:rPr>
            </a:br>
            <a:r>
              <a:rPr lang="zh-CN" altLang="en-US" sz="2000" b="0" i="0" dirty="0">
                <a:effectLst/>
                <a:latin typeface="Microsoft YaHei" panose="020B0503020204020204" pitchFamily="34" charset="-122"/>
                <a:ea typeface="Microsoft YaHei" panose="020B0503020204020204" pitchFamily="34" charset="-122"/>
              </a:rPr>
              <a:t>词。例如，句子“如果明天下雨，就去看电影或者唱歌”的语义网表示如图</a:t>
            </a:r>
            <a:r>
              <a:rPr lang="en-US" altLang="zh-CN" sz="2000" b="0" i="0" dirty="0">
                <a:effectLst/>
                <a:latin typeface="Microsoft YaHei" panose="020B0503020204020204" pitchFamily="34" charset="-122"/>
                <a:ea typeface="Microsoft YaHei" panose="020B0503020204020204" pitchFamily="34" charset="-122"/>
              </a:rPr>
              <a:t>4.2</a:t>
            </a:r>
            <a:r>
              <a:rPr lang="zh-CN" altLang="en-US" sz="2000" b="0" i="0" dirty="0">
                <a:effectLst/>
                <a:latin typeface="Microsoft YaHei" panose="020B0503020204020204" pitchFamily="34" charset="-122"/>
                <a:ea typeface="Microsoft YaHei" panose="020B0503020204020204" pitchFamily="34" charset="-122"/>
              </a:rPr>
              <a:t>所示</a:t>
            </a:r>
            <a:endParaRPr lang="en-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1A367AFD-8D64-2C3B-EA45-B1E382EFD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850" y="2873728"/>
            <a:ext cx="5702300" cy="2374900"/>
          </a:xfrm>
          <a:prstGeom prst="rect">
            <a:avLst/>
          </a:prstGeom>
        </p:spPr>
      </p:pic>
      <p:sp>
        <p:nvSpPr>
          <p:cNvPr id="8" name="TextBox 7">
            <a:extLst>
              <a:ext uri="{FF2B5EF4-FFF2-40B4-BE49-F238E27FC236}">
                <a16:creationId xmlns:a16="http://schemas.microsoft.com/office/drawing/2014/main" id="{9AA29153-58D3-647A-A15D-21E7B3D936DA}"/>
              </a:ext>
            </a:extLst>
          </p:cNvPr>
          <p:cNvSpPr txBox="1"/>
          <p:nvPr/>
        </p:nvSpPr>
        <p:spPr>
          <a:xfrm>
            <a:off x="2682875" y="5616946"/>
            <a:ext cx="7823200" cy="369332"/>
          </a:xfrm>
          <a:prstGeom prst="rect">
            <a:avLst/>
          </a:prstGeom>
          <a:noFill/>
        </p:spPr>
        <p:txBody>
          <a:bodyPr wrap="square">
            <a:spAutoFit/>
          </a:bodyPr>
          <a:lstStyle/>
          <a:p>
            <a:pPr algn="ctr"/>
            <a:r>
              <a:rPr lang="zh-CN" altLang="en-US" dirty="0">
                <a:latin typeface="Microsoft YaHei" panose="020B0503020204020204" pitchFamily="34" charset="-122"/>
                <a:ea typeface="Microsoft YaHei" panose="020B0503020204020204" pitchFamily="34" charset="-122"/>
              </a:rPr>
              <a:t>图 </a:t>
            </a:r>
            <a:r>
              <a:rPr lang="en-US" altLang="zh-CN" dirty="0">
                <a:latin typeface="Microsoft YaHei" panose="020B0503020204020204" pitchFamily="34" charset="-122"/>
                <a:ea typeface="Microsoft YaHei" panose="020B0503020204020204" pitchFamily="34" charset="-122"/>
              </a:rPr>
              <a:t>4.2 “</a:t>
            </a:r>
            <a:r>
              <a:rPr lang="zh-CN" altLang="en-US" dirty="0">
                <a:latin typeface="Microsoft YaHei" panose="020B0503020204020204" pitchFamily="34" charset="-122"/>
                <a:ea typeface="Microsoft YaHei" panose="020B0503020204020204" pitchFamily="34" charset="-122"/>
              </a:rPr>
              <a:t>如果明天下雨，就去看电影或者唱歌”的语言网表示样例</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60869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9D7FD12B-6264-A70A-F5A2-158940D7DFED}"/>
              </a:ext>
            </a:extLst>
          </p:cNvPr>
          <p:cNvSpPr>
            <a:spLocks noChangeArrowheads="1"/>
          </p:cNvSpPr>
          <p:nvPr/>
        </p:nvSpPr>
        <p:spPr bwMode="auto">
          <a:xfrm>
            <a:off x="702995" y="1883726"/>
            <a:ext cx="5676900" cy="1706956"/>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TextBox 15">
            <a:extLst>
              <a:ext uri="{FF2B5EF4-FFF2-40B4-BE49-F238E27FC236}">
                <a16:creationId xmlns:a16="http://schemas.microsoft.com/office/drawing/2014/main" id="{E8A52E18-DA0E-6E06-5F5C-6429C2CFEB7E}"/>
              </a:ext>
            </a:extLst>
          </p:cNvPr>
          <p:cNvSpPr txBox="1"/>
          <p:nvPr/>
        </p:nvSpPr>
        <p:spPr>
          <a:xfrm>
            <a:off x="1518446" y="2570251"/>
            <a:ext cx="4478593" cy="961225"/>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4.1.1 </a:t>
            </a:r>
            <a:r>
              <a:rPr lang="zh-CN" altLang="en-US" sz="2000" b="1" dirty="0">
                <a:solidFill>
                  <a:srgbClr val="0070C0"/>
                </a:solidFill>
                <a:latin typeface="微软雅黑" panose="020B0503020204020204" pitchFamily="34" charset="-122"/>
                <a:ea typeface="微软雅黑" panose="020B0503020204020204" pitchFamily="34" charset="-122"/>
              </a:rPr>
              <a:t>词汇语义学</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4.1.2 </a:t>
            </a:r>
            <a:r>
              <a:rPr lang="zh-CN" altLang="en-US" sz="2000" b="1" dirty="0">
                <a:solidFill>
                  <a:srgbClr val="0070C0"/>
                </a:solidFill>
                <a:latin typeface="微软雅黑" panose="020B0503020204020204" pitchFamily="34" charset="-122"/>
                <a:ea typeface="微软雅黑" panose="020B0503020204020204" pitchFamily="34" charset="-122"/>
              </a:rPr>
              <a:t>句子语义学</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004920"/>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语义学概述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004921"/>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62200" y="3648551"/>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语义表示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7725" y="3648551"/>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9025" y="4308951"/>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分布式表示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4550" y="4308951"/>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385669"/>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59025" y="4969351"/>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词义消歧</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44550" y="4969351"/>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9ED6CB45-E83B-79FF-9104-59706ECD3CA6}"/>
              </a:ext>
            </a:extLst>
          </p:cNvPr>
          <p:cNvGrpSpPr>
            <a:grpSpLocks/>
          </p:cNvGrpSpPr>
          <p:nvPr/>
        </p:nvGrpSpPr>
        <p:grpSpPr bwMode="auto">
          <a:xfrm>
            <a:off x="2359025" y="5629751"/>
            <a:ext cx="3733800" cy="488950"/>
            <a:chOff x="1129" y="0"/>
            <a:chExt cx="5402789" cy="489600"/>
          </a:xfrm>
        </p:grpSpPr>
        <p:sp>
          <p:nvSpPr>
            <p:cNvPr id="10" name="矩形 25">
              <a:extLst>
                <a:ext uri="{FF2B5EF4-FFF2-40B4-BE49-F238E27FC236}">
                  <a16:creationId xmlns:a16="http://schemas.microsoft.com/office/drawing/2014/main" id="{BB554FE8-B454-CCC2-A1E8-DF90B3C4B889}"/>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B4A24BE9-5AA0-05F7-2599-DA4328996A59}"/>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语义角色标注</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66AD3927-6A7E-DAC2-5504-BC48E31DF489}"/>
              </a:ext>
            </a:extLst>
          </p:cNvPr>
          <p:cNvGrpSpPr>
            <a:grpSpLocks/>
          </p:cNvGrpSpPr>
          <p:nvPr/>
        </p:nvGrpSpPr>
        <p:grpSpPr bwMode="auto">
          <a:xfrm>
            <a:off x="844550" y="5629751"/>
            <a:ext cx="1328550" cy="488950"/>
            <a:chOff x="0" y="0"/>
            <a:chExt cx="1328685" cy="489600"/>
          </a:xfrm>
        </p:grpSpPr>
        <p:sp>
          <p:nvSpPr>
            <p:cNvPr id="13" name="矩形 23">
              <a:extLst>
                <a:ext uri="{FF2B5EF4-FFF2-40B4-BE49-F238E27FC236}">
                  <a16:creationId xmlns:a16="http://schemas.microsoft.com/office/drawing/2014/main" id="{94ADA8A0-586A-2D04-6444-B6983642D50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7529DFB3-D7C4-5A62-C6F0-790EE033E3A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36101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16422"/>
                                        </p:tgtEl>
                                        <p:attrNameLst>
                                          <p:attrName>style.visibility</p:attrName>
                                        </p:attrNameLst>
                                      </p:cBhvr>
                                      <p:to>
                                        <p:strVal val="visible"/>
                                      </p:to>
                                    </p:set>
                                    <p:animEffect transition="in" filter="blinds(horizontal)">
                                      <p:cBhvr>
                                        <p:cTn id="13" dur="500"/>
                                        <p:tgtEl>
                                          <p:spTgt spid="16422"/>
                                        </p:tgtEl>
                                      </p:cBhvr>
                                    </p:animEffect>
                                  </p:childTnLst>
                                </p:cTn>
                              </p:par>
                              <p:par>
                                <p:cTn id="14" presetID="3" presetClass="entr" presetSubtype="10" fill="hold" nodeType="withEffect">
                                  <p:stCondLst>
                                    <p:cond delay="0"/>
                                  </p:stCondLst>
                                  <p:childTnLst>
                                    <p:set>
                                      <p:cBhvr>
                                        <p:cTn id="15" dur="1" fill="hold">
                                          <p:stCondLst>
                                            <p:cond delay="0"/>
                                          </p:stCondLst>
                                        </p:cTn>
                                        <p:tgtEl>
                                          <p:spTgt spid="16423"/>
                                        </p:tgtEl>
                                        <p:attrNameLst>
                                          <p:attrName>style.visibility</p:attrName>
                                        </p:attrNameLst>
                                      </p:cBhvr>
                                      <p:to>
                                        <p:strVal val="visible"/>
                                      </p:to>
                                    </p:set>
                                    <p:animEffect transition="in" filter="blinds(horizontal)">
                                      <p:cBhvr>
                                        <p:cTn id="16" dur="500"/>
                                        <p:tgtEl>
                                          <p:spTgt spid="16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语义网表示法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30</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579128" y="1030287"/>
            <a:ext cx="11181071" cy="853503"/>
          </a:xfrm>
          <a:prstGeom prst="rect">
            <a:avLst/>
          </a:prstGeom>
          <a:noFill/>
        </p:spPr>
        <p:txBody>
          <a:bodyPr wrap="square">
            <a:spAutoFit/>
          </a:bodyPr>
          <a:lstStyle/>
          <a:p>
            <a:pPr>
              <a:lnSpc>
                <a:spcPct val="130000"/>
              </a:lnSpc>
            </a:pPr>
            <a:r>
              <a:rPr lang="zh-CN" altLang="en-US" sz="2000" b="0" i="0" dirty="0">
                <a:effectLst/>
                <a:latin typeface="Microsoft YaHei" panose="020B0503020204020204" pitchFamily="34" charset="-122"/>
                <a:ea typeface="Microsoft YaHei" panose="020B0503020204020204" pitchFamily="34" charset="-122"/>
              </a:rPr>
              <a:t>对于比较复杂的语义还能涉及“每一个”、“有一个”等量词，使用语义网进行表示时可以通过引入分区技术进行实现。</a:t>
            </a:r>
            <a:endParaRPr lang="en-CN" sz="20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3F30CB31-F1B4-5500-649D-49A2817BCF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650" y="2101045"/>
            <a:ext cx="7124700" cy="2006600"/>
          </a:xfrm>
          <a:prstGeom prst="rect">
            <a:avLst/>
          </a:prstGeom>
        </p:spPr>
      </p:pic>
      <p:sp>
        <p:nvSpPr>
          <p:cNvPr id="9" name="TextBox 8">
            <a:extLst>
              <a:ext uri="{FF2B5EF4-FFF2-40B4-BE49-F238E27FC236}">
                <a16:creationId xmlns:a16="http://schemas.microsoft.com/office/drawing/2014/main" id="{50CE9E6D-C303-366C-0F36-97E0E441A480}"/>
              </a:ext>
            </a:extLst>
          </p:cNvPr>
          <p:cNvSpPr txBox="1"/>
          <p:nvPr/>
        </p:nvSpPr>
        <p:spPr>
          <a:xfrm>
            <a:off x="2875987" y="4324900"/>
            <a:ext cx="6587351" cy="369332"/>
          </a:xfrm>
          <a:prstGeom prst="rect">
            <a:avLst/>
          </a:prstGeom>
          <a:noFill/>
        </p:spPr>
        <p:txBody>
          <a:bodyPr wrap="square">
            <a:spAutoFit/>
          </a:bodyPr>
          <a:lstStyle>
            <a:defPPr>
              <a:defRPr lang="zh-CN"/>
            </a:defPPr>
            <a:lvl1pPr algn="ctr">
              <a:defRPr b="0" i="0">
                <a:effectLst/>
                <a:latin typeface="Microsoft YaHei" panose="020B0503020204020204" pitchFamily="34" charset="-122"/>
                <a:ea typeface="Microsoft YaHei" panose="020B0503020204020204" pitchFamily="34" charset="-122"/>
              </a:defRPr>
            </a:lvl1pPr>
          </a:lstStyle>
          <a:p>
            <a:r>
              <a:rPr lang="zh-CN" altLang="en-US" dirty="0"/>
              <a:t>图 </a:t>
            </a:r>
            <a:r>
              <a:rPr lang="en-US" altLang="zh-CN" dirty="0"/>
              <a:t>4.3 “</a:t>
            </a:r>
            <a:r>
              <a:rPr lang="zh-CN" altLang="en-US" dirty="0"/>
              <a:t>所有的学生都完成了课程设计”的语言网表示样例</a:t>
            </a:r>
            <a:endParaRPr lang="en-CN" dirty="0"/>
          </a:p>
        </p:txBody>
      </p:sp>
      <p:sp>
        <p:nvSpPr>
          <p:cNvPr id="11" name="TextBox 10">
            <a:extLst>
              <a:ext uri="{FF2B5EF4-FFF2-40B4-BE49-F238E27FC236}">
                <a16:creationId xmlns:a16="http://schemas.microsoft.com/office/drawing/2014/main" id="{D61F1080-DDC0-19CD-DB49-2E71C2BCAED7}"/>
              </a:ext>
            </a:extLst>
          </p:cNvPr>
          <p:cNvSpPr txBox="1"/>
          <p:nvPr/>
        </p:nvSpPr>
        <p:spPr>
          <a:xfrm>
            <a:off x="838200" y="5296442"/>
            <a:ext cx="10382956" cy="125361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语义网可以较好的把事物的属性以及事物之间的各种</a:t>
            </a:r>
            <a:r>
              <a:rPr lang="zh-CN" altLang="en-US" sz="2000" b="1" dirty="0">
                <a:latin typeface="Microsoft YaHei" panose="020B0503020204020204" pitchFamily="34" charset="-122"/>
                <a:ea typeface="Microsoft YaHei" panose="020B0503020204020204" pitchFamily="34" charset="-122"/>
              </a:rPr>
              <a:t>语义联系显式的进行表示</a:t>
            </a:r>
            <a:r>
              <a:rPr lang="zh-CN" altLang="en-US" sz="2000" dirty="0">
                <a:latin typeface="Microsoft YaHei" panose="020B0503020204020204" pitchFamily="34" charset="-122"/>
                <a:ea typeface="Microsoft YaHei" panose="020B0503020204020204" pitchFamily="34" charset="-122"/>
              </a:rPr>
              <a:t>，也可以比较容易的实现语义检索。但是，由于语义网</a:t>
            </a:r>
            <a:r>
              <a:rPr lang="zh-CN" altLang="en-US" sz="2000" b="1" dirty="0">
                <a:latin typeface="Microsoft YaHei" panose="020B0503020204020204" pitchFamily="34" charset="-122"/>
                <a:ea typeface="Microsoft YaHei" panose="020B0503020204020204" pitchFamily="34" charset="-122"/>
              </a:rPr>
              <a:t>没有公认的形式表示体系</a:t>
            </a:r>
            <a:r>
              <a:rPr lang="zh-CN" altLang="en-US" sz="2000" dirty="0">
                <a:latin typeface="Microsoft YaHei" panose="020B0503020204020204" pitchFamily="34" charset="-122"/>
                <a:ea typeface="Microsoft YaHei" panose="020B0503020204020204" pitchFamily="34" charset="-122"/>
              </a:rPr>
              <a:t>，所表达的语义需要依赖分析算法对其进行解释，表示形式的不唯一又进一步增加了其处理的复杂性。</a:t>
            </a:r>
          </a:p>
        </p:txBody>
      </p:sp>
    </p:spTree>
    <p:extLst>
      <p:ext uri="{BB962C8B-B14F-4D97-AF65-F5344CB8AC3E}">
        <p14:creationId xmlns:p14="http://schemas.microsoft.com/office/powerpoint/2010/main" val="3069387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9D7FD12B-6264-A70A-F5A2-158940D7DFED}"/>
              </a:ext>
            </a:extLst>
          </p:cNvPr>
          <p:cNvSpPr>
            <a:spLocks noChangeArrowheads="1"/>
          </p:cNvSpPr>
          <p:nvPr/>
        </p:nvSpPr>
        <p:spPr bwMode="auto">
          <a:xfrm>
            <a:off x="729902" y="3287638"/>
            <a:ext cx="5590037" cy="2043747"/>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TextBox 15">
            <a:extLst>
              <a:ext uri="{FF2B5EF4-FFF2-40B4-BE49-F238E27FC236}">
                <a16:creationId xmlns:a16="http://schemas.microsoft.com/office/drawing/2014/main" id="{E8A52E18-DA0E-6E06-5F5C-6429C2CFEB7E}"/>
              </a:ext>
            </a:extLst>
          </p:cNvPr>
          <p:cNvSpPr txBox="1"/>
          <p:nvPr/>
        </p:nvSpPr>
        <p:spPr>
          <a:xfrm>
            <a:off x="1540233" y="3885919"/>
            <a:ext cx="4478593" cy="1422890"/>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4.3.1 </a:t>
            </a:r>
            <a:r>
              <a:rPr lang="zh-CN" altLang="en-US" sz="2000" b="1" dirty="0">
                <a:solidFill>
                  <a:srgbClr val="0070C0"/>
                </a:solidFill>
                <a:latin typeface="微软雅黑" panose="020B0503020204020204" pitchFamily="34" charset="-122"/>
                <a:ea typeface="微软雅黑" panose="020B0503020204020204" pitchFamily="34" charset="-122"/>
              </a:rPr>
              <a:t>单词分布式表示</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4.3.2 </a:t>
            </a:r>
            <a:r>
              <a:rPr lang="zh-CN" altLang="en-US" sz="2000" b="1" dirty="0">
                <a:solidFill>
                  <a:srgbClr val="0070C0"/>
                </a:solidFill>
                <a:latin typeface="微软雅黑" panose="020B0503020204020204" pitchFamily="34" charset="-122"/>
                <a:ea typeface="微软雅黑" panose="020B0503020204020204" pitchFamily="34" charset="-122"/>
              </a:rPr>
              <a:t>句子分布式表示</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4.3.3</a:t>
            </a:r>
            <a:r>
              <a:rPr lang="zh-CN" altLang="en-US" sz="2000" b="1" dirty="0">
                <a:solidFill>
                  <a:srgbClr val="0070C0"/>
                </a:solidFill>
                <a:latin typeface="微软雅黑" panose="020B0503020204020204" pitchFamily="34" charset="-122"/>
                <a:ea typeface="微软雅黑" panose="020B0503020204020204" pitchFamily="34" charset="-122"/>
              </a:rPr>
              <a:t> 篇章分布式表示</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65376" y="2004920"/>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语义学概述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50900" y="2004921"/>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9025" y="2685304"/>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语义表示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44550" y="2685304"/>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59025" y="3365687"/>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分布式表示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44550" y="3365687"/>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0056" y="385669"/>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31</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49678" y="5380131"/>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词义消歧</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35203" y="5380131"/>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9ED6CB45-E83B-79FF-9104-59706ECD3CA6}"/>
              </a:ext>
            </a:extLst>
          </p:cNvPr>
          <p:cNvGrpSpPr>
            <a:grpSpLocks/>
          </p:cNvGrpSpPr>
          <p:nvPr/>
        </p:nvGrpSpPr>
        <p:grpSpPr bwMode="auto">
          <a:xfrm>
            <a:off x="2349678" y="6040531"/>
            <a:ext cx="3733800" cy="488950"/>
            <a:chOff x="1129" y="0"/>
            <a:chExt cx="5402789" cy="489600"/>
          </a:xfrm>
        </p:grpSpPr>
        <p:sp>
          <p:nvSpPr>
            <p:cNvPr id="10" name="矩形 25">
              <a:extLst>
                <a:ext uri="{FF2B5EF4-FFF2-40B4-BE49-F238E27FC236}">
                  <a16:creationId xmlns:a16="http://schemas.microsoft.com/office/drawing/2014/main" id="{BB554FE8-B454-CCC2-A1E8-DF90B3C4B889}"/>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B4A24BE9-5AA0-05F7-2599-DA4328996A59}"/>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语义角色标注</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66AD3927-6A7E-DAC2-5504-BC48E31DF489}"/>
              </a:ext>
            </a:extLst>
          </p:cNvPr>
          <p:cNvGrpSpPr>
            <a:grpSpLocks/>
          </p:cNvGrpSpPr>
          <p:nvPr/>
        </p:nvGrpSpPr>
        <p:grpSpPr bwMode="auto">
          <a:xfrm>
            <a:off x="835203" y="6040531"/>
            <a:ext cx="1328550" cy="488950"/>
            <a:chOff x="0" y="0"/>
            <a:chExt cx="1328685" cy="489600"/>
          </a:xfrm>
        </p:grpSpPr>
        <p:sp>
          <p:nvSpPr>
            <p:cNvPr id="13" name="矩形 23">
              <a:extLst>
                <a:ext uri="{FF2B5EF4-FFF2-40B4-BE49-F238E27FC236}">
                  <a16:creationId xmlns:a16="http://schemas.microsoft.com/office/drawing/2014/main" id="{94ADA8A0-586A-2D04-6444-B6983642D50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7529DFB3-D7C4-5A62-C6F0-790EE033E3A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72081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16411"/>
                                        </p:tgtEl>
                                        <p:attrNameLst>
                                          <p:attrName>style.visibility</p:attrName>
                                        </p:attrNameLst>
                                      </p:cBhvr>
                                      <p:to>
                                        <p:strVal val="visible"/>
                                      </p:to>
                                    </p:set>
                                    <p:animEffect transition="in" filter="blinds(horizontal)">
                                      <p:cBhvr>
                                        <p:cTn id="13" dur="500"/>
                                        <p:tgtEl>
                                          <p:spTgt spid="16411"/>
                                        </p:tgtEl>
                                      </p:cBhvr>
                                    </p:animEffect>
                                  </p:childTnLst>
                                </p:cTn>
                              </p:par>
                              <p:par>
                                <p:cTn id="14" presetID="3" presetClass="entr" presetSubtype="10" fill="hold" nodeType="withEffect">
                                  <p:stCondLst>
                                    <p:cond delay="0"/>
                                  </p:stCondLst>
                                  <p:childTnLst>
                                    <p:set>
                                      <p:cBhvr>
                                        <p:cTn id="15" dur="1" fill="hold">
                                          <p:stCondLst>
                                            <p:cond delay="0"/>
                                          </p:stCondLst>
                                        </p:cTn>
                                        <p:tgtEl>
                                          <p:spTgt spid="16410"/>
                                        </p:tgtEl>
                                        <p:attrNameLst>
                                          <p:attrName>style.visibility</p:attrName>
                                        </p:attrNameLst>
                                      </p:cBhvr>
                                      <p:to>
                                        <p:strVal val="visible"/>
                                      </p:to>
                                    </p:set>
                                    <p:animEffect transition="in" filter="blinds(horizontal)">
                                      <p:cBhvr>
                                        <p:cTn id="16" dur="500"/>
                                        <p:tgtEl>
                                          <p:spTgt spid="16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分布式表示</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32</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395111" y="1030287"/>
            <a:ext cx="11365088" cy="1005788"/>
          </a:xfrm>
          <a:prstGeom prst="rect">
            <a:avLst/>
          </a:prstGeom>
          <a:noFill/>
        </p:spPr>
        <p:txBody>
          <a:bodyPr wrap="square">
            <a:spAutoFit/>
          </a:bodyPr>
          <a:lstStyle/>
          <a:p>
            <a:pPr>
              <a:lnSpc>
                <a:spcPct val="130000"/>
              </a:lnSpc>
            </a:pPr>
            <a:r>
              <a:rPr lang="zh-CN" altLang="en-US" sz="2400" b="1" i="0" dirty="0">
                <a:effectLst/>
                <a:latin typeface="Microsoft YaHei" panose="020B0503020204020204" pitchFamily="34" charset="-122"/>
                <a:ea typeface="Microsoft YaHei" panose="020B0503020204020204" pitchFamily="34" charset="-122"/>
              </a:rPr>
              <a:t>分布式表示（</a:t>
            </a:r>
            <a:r>
              <a:rPr lang="en-US" altLang="zh-CN" sz="2400" b="1" i="0" dirty="0">
                <a:effectLst/>
                <a:latin typeface="Microsoft YaHei" panose="020B0503020204020204" pitchFamily="34" charset="-122"/>
                <a:ea typeface="Microsoft YaHei" panose="020B0503020204020204" pitchFamily="34" charset="-122"/>
              </a:rPr>
              <a:t>Distributed Representation</a:t>
            </a:r>
            <a:r>
              <a:rPr lang="zh-CN" altLang="en-US" sz="2400" b="1" i="0" dirty="0">
                <a:effectLst/>
                <a:latin typeface="Microsoft YaHei" panose="020B0503020204020204" pitchFamily="34" charset="-122"/>
                <a:ea typeface="Microsoft YaHei" panose="020B0503020204020204" pitchFamily="34" charset="-122"/>
              </a:rPr>
              <a:t>）</a:t>
            </a:r>
            <a:r>
              <a:rPr lang="zh-CN" altLang="en-US" sz="2400" b="0" i="0" dirty="0">
                <a:effectLst/>
                <a:latin typeface="Microsoft YaHei" panose="020B0503020204020204" pitchFamily="34" charset="-122"/>
                <a:ea typeface="Microsoft YaHei" panose="020B0503020204020204" pitchFamily="34" charset="-122"/>
              </a:rPr>
              <a:t>旨在将文本表示为低维空间下稠密的向量，并在低维表示空间中利用表示向量之间的计算关系，体现文本间的语义关联。</a:t>
            </a:r>
            <a:endParaRPr lang="en-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FB527866-55BE-1B0F-64B4-F43866F487A0}"/>
              </a:ext>
            </a:extLst>
          </p:cNvPr>
          <p:cNvSpPr txBox="1"/>
          <p:nvPr/>
        </p:nvSpPr>
        <p:spPr>
          <a:xfrm>
            <a:off x="579128" y="2204804"/>
            <a:ext cx="11195049" cy="1422890"/>
          </a:xfrm>
          <a:prstGeom prst="rect">
            <a:avLst/>
          </a:prstGeom>
          <a:noFill/>
        </p:spPr>
        <p:txBody>
          <a:bodyPr wrap="square">
            <a:spAutoFit/>
          </a:bodyPr>
          <a:lstStyle/>
          <a:p>
            <a:pPr>
              <a:lnSpc>
                <a:spcPct val="150000"/>
              </a:lnSpc>
            </a:pPr>
            <a:r>
              <a:rPr lang="en-CN" sz="2000" b="1" dirty="0">
                <a:latin typeface="Microsoft YaHei" panose="020B0503020204020204" pitchFamily="34" charset="-122"/>
                <a:ea typeface="Microsoft YaHei" panose="020B0503020204020204" pitchFamily="34" charset="-122"/>
              </a:rPr>
              <a:t>向量空间模型（Vector Space Model，VSM）</a:t>
            </a:r>
            <a:r>
              <a:rPr lang="en-CN" sz="2000" dirty="0">
                <a:latin typeface="Microsoft YaHei" panose="020B0503020204020204" pitchFamily="34" charset="-122"/>
                <a:ea typeface="Microsoft YaHei" panose="020B0503020204020204" pitchFamily="34" charset="-122"/>
              </a:rPr>
              <a:t>阐述了将单词和篇章表示为向量的思想。</a:t>
            </a:r>
          </a:p>
          <a:p>
            <a:pPr marL="342900" indent="-342900">
              <a:lnSpc>
                <a:spcPct val="150000"/>
              </a:lnSpc>
              <a:buFont typeface="Arial" panose="020B0604020202020204" pitchFamily="34" charset="0"/>
              <a:buChar char="•"/>
            </a:pPr>
            <a:r>
              <a:rPr lang="en-CN" sz="2000" dirty="0">
                <a:latin typeface="Microsoft YaHei" panose="020B0503020204020204" pitchFamily="34" charset="-122"/>
                <a:ea typeface="Microsoft YaHei" panose="020B0503020204020204" pitchFamily="34" charset="-122"/>
              </a:rPr>
              <a:t>对文本的处理可以直观地映射到向量空间，体现为对文本向量的加法、减法、距离度量等操作；</a:t>
            </a:r>
          </a:p>
          <a:p>
            <a:pPr marL="342900" indent="-342900">
              <a:lnSpc>
                <a:spcPct val="150000"/>
              </a:lnSpc>
              <a:buFont typeface="Arial" panose="020B0604020202020204" pitchFamily="34" charset="0"/>
              <a:buChar char="•"/>
            </a:pPr>
            <a:r>
              <a:rPr lang="en-CN" sz="2000" dirty="0">
                <a:latin typeface="Microsoft YaHei" panose="020B0503020204020204" pitchFamily="34" charset="-122"/>
                <a:ea typeface="Microsoft YaHei" panose="020B0503020204020204" pitchFamily="34" charset="-122"/>
              </a:rPr>
              <a:t>将向量化的文本作为输入，从而直接将统计学习与机器学习算法应用在自然语言处理应用上。</a:t>
            </a:r>
          </a:p>
        </p:txBody>
      </p:sp>
      <p:sp>
        <p:nvSpPr>
          <p:cNvPr id="8" name="TextBox 7">
            <a:extLst>
              <a:ext uri="{FF2B5EF4-FFF2-40B4-BE49-F238E27FC236}">
                <a16:creationId xmlns:a16="http://schemas.microsoft.com/office/drawing/2014/main" id="{7CBAF842-D160-6CAB-ECD6-619C48966D4A}"/>
              </a:ext>
            </a:extLst>
          </p:cNvPr>
          <p:cNvSpPr txBox="1"/>
          <p:nvPr/>
        </p:nvSpPr>
        <p:spPr>
          <a:xfrm>
            <a:off x="501560" y="3825731"/>
            <a:ext cx="11195049" cy="1422890"/>
          </a:xfrm>
          <a:prstGeom prst="rect">
            <a:avLst/>
          </a:prstGeom>
          <a:noFill/>
        </p:spPr>
        <p:txBody>
          <a:bodyPr wrap="square">
            <a:spAutoFit/>
          </a:bodyPr>
          <a:lstStyle/>
          <a:p>
            <a:pPr>
              <a:lnSpc>
                <a:spcPct val="150000"/>
              </a:lnSpc>
            </a:pPr>
            <a:r>
              <a:rPr lang="zh-CN" altLang="en-US" sz="2000" dirty="0">
                <a:latin typeface="Microsoft YaHei" panose="020B0503020204020204" pitchFamily="34" charset="-122"/>
                <a:ea typeface="Microsoft YaHei" panose="020B0503020204020204" pitchFamily="34" charset="-122"/>
              </a:rPr>
              <a:t>分布式表示提出之前，许多自然语言处理算法采用</a:t>
            </a:r>
            <a:r>
              <a:rPr lang="zh-CN" altLang="en-US" sz="2000" b="1" dirty="0">
                <a:latin typeface="Microsoft YaHei" panose="020B0503020204020204" pitchFamily="34" charset="-122"/>
                <a:ea typeface="Microsoft YaHei" panose="020B0503020204020204" pitchFamily="34" charset="-122"/>
              </a:rPr>
              <a:t>独热表示（</a:t>
            </a:r>
            <a:r>
              <a:rPr lang="en-US" sz="2000" b="1" dirty="0">
                <a:latin typeface="Microsoft YaHei" panose="020B0503020204020204" pitchFamily="34" charset="-122"/>
                <a:ea typeface="Microsoft YaHei" panose="020B0503020204020204" pitchFamily="34" charset="-122"/>
              </a:rPr>
              <a:t>One-hot Representation）</a:t>
            </a:r>
            <a:r>
              <a:rPr lang="en-US"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其中每个维度表示某个单词是否在该文中出现。独热表示的维度和词表的大小一致，存在表示稀疏性的问题，而且无法表示单词之间的语义相似度</a:t>
            </a:r>
            <a:endParaRPr lang="en-US" altLang="zh-CN" sz="2000" dirty="0">
              <a:latin typeface="Microsoft YaHei" panose="020B0503020204020204" pitchFamily="34" charset="-122"/>
              <a:ea typeface="Microsoft YaHei" panose="020B0503020204020204" pitchFamily="34" charset="-122"/>
            </a:endParaRPr>
          </a:p>
        </p:txBody>
      </p:sp>
      <p:sp>
        <p:nvSpPr>
          <p:cNvPr id="12" name="TextBox 11">
            <a:extLst>
              <a:ext uri="{FF2B5EF4-FFF2-40B4-BE49-F238E27FC236}">
                <a16:creationId xmlns:a16="http://schemas.microsoft.com/office/drawing/2014/main" id="{745A3B4D-DEEF-BE81-534E-D7E78F48B498}"/>
              </a:ext>
            </a:extLst>
          </p:cNvPr>
          <p:cNvSpPr txBox="1"/>
          <p:nvPr/>
        </p:nvSpPr>
        <p:spPr>
          <a:xfrm>
            <a:off x="492213" y="5417350"/>
            <a:ext cx="11176704" cy="961225"/>
          </a:xfrm>
          <a:prstGeom prst="rect">
            <a:avLst/>
          </a:prstGeom>
          <a:noFill/>
        </p:spPr>
        <p:txBody>
          <a:bodyPr wrap="square">
            <a:spAutoFit/>
          </a:bodyPr>
          <a:lstStyle/>
          <a:p>
            <a:pPr>
              <a:lnSpc>
                <a:spcPct val="150000"/>
              </a:lnSpc>
            </a:pPr>
            <a:r>
              <a:rPr lang="zh-CN" altLang="en-US" sz="2000" dirty="0">
                <a:latin typeface="Microsoft YaHei" panose="020B0503020204020204" pitchFamily="34" charset="-122"/>
                <a:ea typeface="Microsoft YaHei" panose="020B0503020204020204" pitchFamily="34" charset="-122"/>
              </a:rPr>
              <a:t>分布式表示通过将文本表示为</a:t>
            </a:r>
            <a:r>
              <a:rPr lang="zh-CN" altLang="en-US" sz="2000" b="1" dirty="0">
                <a:latin typeface="Microsoft YaHei" panose="020B0503020204020204" pitchFamily="34" charset="-122"/>
                <a:ea typeface="Microsoft YaHei" panose="020B0503020204020204" pitchFamily="34" charset="-122"/>
              </a:rPr>
              <a:t>低维空间下稠密的向量</a:t>
            </a:r>
            <a:r>
              <a:rPr lang="zh-CN" altLang="en-US" sz="2000" dirty="0">
                <a:latin typeface="Microsoft YaHei" panose="020B0503020204020204" pitchFamily="34" charset="-122"/>
                <a:ea typeface="Microsoft YaHei" panose="020B0503020204020204" pitchFamily="34" charset="-122"/>
              </a:rPr>
              <a:t>，有效地解决了这一问题。当应用在下游任务时，文本分布式表示也体现出良好的泛化能力，而且能有效地编码任务所需要的语法和语义信息</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86157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33</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395111" y="1030287"/>
            <a:ext cx="11365088" cy="1962076"/>
          </a:xfrm>
          <a:prstGeom prst="rect">
            <a:avLst/>
          </a:prstGeom>
          <a:noFill/>
        </p:spPr>
        <p:txBody>
          <a:bodyPr wrap="square">
            <a:spAutoFit/>
          </a:bodyPr>
          <a:lstStyle/>
          <a:p>
            <a:pPr>
              <a:lnSpc>
                <a:spcPct val="130000"/>
              </a:lnSpc>
            </a:pPr>
            <a:r>
              <a:rPr lang="zh-CN" altLang="en-US" sz="2400" b="1" i="0" dirty="0">
                <a:effectLst/>
                <a:latin typeface="Microsoft YaHei" panose="020B0503020204020204" pitchFamily="34" charset="-122"/>
                <a:ea typeface="Microsoft YaHei" panose="020B0503020204020204" pitchFamily="34" charset="-122"/>
              </a:rPr>
              <a:t>单词分布式表示（</a:t>
            </a:r>
            <a:r>
              <a:rPr lang="en-US" altLang="zh-CN" sz="2400" b="1" i="0" dirty="0">
                <a:effectLst/>
                <a:latin typeface="Microsoft YaHei" panose="020B0503020204020204" pitchFamily="34" charset="-122"/>
                <a:ea typeface="Microsoft YaHei" panose="020B0503020204020204" pitchFamily="34" charset="-122"/>
              </a:rPr>
              <a:t>Word Distributed Representation</a:t>
            </a:r>
            <a:r>
              <a:rPr lang="zh-CN" altLang="en-US" sz="2400" b="1" i="0" dirty="0">
                <a:effectLst/>
                <a:latin typeface="Microsoft YaHei" panose="020B0503020204020204" pitchFamily="34" charset="-122"/>
                <a:ea typeface="Microsoft YaHei" panose="020B0503020204020204" pitchFamily="34" charset="-122"/>
              </a:rPr>
              <a:t>）</a:t>
            </a:r>
            <a:r>
              <a:rPr lang="zh-CN" altLang="en-US" sz="2400" i="0" dirty="0">
                <a:effectLst/>
                <a:latin typeface="Microsoft YaHei" panose="020B0503020204020204" pitchFamily="34" charset="-122"/>
                <a:ea typeface="Microsoft YaHei" panose="020B0503020204020204" pitchFamily="34" charset="-122"/>
              </a:rPr>
              <a:t>通过将单词表示为定长低维稠密向量，在向量空间建构单词之间的语义关系</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nSpc>
                <a:spcPct val="130000"/>
              </a:lnSpc>
            </a:pPr>
            <a:r>
              <a:rPr lang="zh-CN" altLang="en-US" sz="2400" dirty="0">
                <a:latin typeface="Microsoft YaHei" panose="020B0503020204020204" pitchFamily="34" charset="-122"/>
                <a:ea typeface="Microsoft YaHei" panose="020B0503020204020204" pitchFamily="34" charset="-122"/>
              </a:rPr>
              <a:t>单词分布式表示的目标是建立单词嵌入矩阵 </a:t>
            </a:r>
            <a:r>
              <a:rPr lang="en-US" sz="2400" dirty="0">
                <a:latin typeface="Microsoft YaHei" panose="020B0503020204020204" pitchFamily="34" charset="-122"/>
                <a:ea typeface="Microsoft YaHei" panose="020B0503020204020204" pitchFamily="34" charset="-122"/>
              </a:rPr>
              <a:t>W ∈ R</a:t>
            </a:r>
            <a:r>
              <a:rPr lang="en-US" sz="2400" baseline="30000" dirty="0">
                <a:latin typeface="Microsoft YaHei" panose="020B0503020204020204" pitchFamily="34" charset="-122"/>
                <a:ea typeface="Microsoft YaHei" panose="020B0503020204020204" pitchFamily="34" charset="-122"/>
              </a:rPr>
              <a:t>|V|∗d</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其中矩阵的每一行对应一个单词，为单词的向量表示，即词向量。</a:t>
            </a:r>
            <a:endParaRPr lang="en-US" altLang="zh-CN" sz="24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1DBB3AFC-E7CB-E1DE-148A-8ACD1DF2F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955" y="3264656"/>
            <a:ext cx="6629400" cy="1409700"/>
          </a:xfrm>
          <a:prstGeom prst="rect">
            <a:avLst/>
          </a:prstGeom>
        </p:spPr>
      </p:pic>
      <p:sp>
        <p:nvSpPr>
          <p:cNvPr id="9" name="TextBox 8">
            <a:extLst>
              <a:ext uri="{FF2B5EF4-FFF2-40B4-BE49-F238E27FC236}">
                <a16:creationId xmlns:a16="http://schemas.microsoft.com/office/drawing/2014/main" id="{D5E42F3A-D379-4B1C-285C-EEDCA8D28984}"/>
              </a:ext>
            </a:extLst>
          </p:cNvPr>
          <p:cNvSpPr txBox="1"/>
          <p:nvPr/>
        </p:nvSpPr>
        <p:spPr>
          <a:xfrm>
            <a:off x="314633" y="5055136"/>
            <a:ext cx="11499542" cy="1323439"/>
          </a:xfrm>
          <a:prstGeom prst="rect">
            <a:avLst/>
          </a:prstGeom>
          <a:noFill/>
        </p:spPr>
        <p:txBody>
          <a:bodyPr wrap="square">
            <a:spAutoFit/>
          </a:bodyPr>
          <a:lstStyle/>
          <a:p>
            <a:r>
              <a:rPr lang="zh-CN" altLang="en-US" sz="2000" b="0" i="0" dirty="0">
                <a:effectLst/>
                <a:latin typeface="Microsoft YaHei" panose="020B0503020204020204" pitchFamily="34" charset="-122"/>
                <a:ea typeface="Microsoft YaHei" panose="020B0503020204020204" pitchFamily="34" charset="-122"/>
              </a:rPr>
              <a:t>相比于独热表示，分布式表示可以编码不同单词之间的语义关联。如上例中，如果采用独热表示，“计算机”与“电脑”以及“计算机”与“冰激凌”之间的相似度都相同。但是采用分布式表示可以使得“计算机”和“电脑”在大多数维度上相近，这样“计算机”和“电脑”的向量之间的距离可以远小于“计算机”和“冰激凌”之间的距离。</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0592513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34</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395111" y="1030287"/>
            <a:ext cx="11365088" cy="1485920"/>
          </a:xfrm>
          <a:prstGeom prst="rect">
            <a:avLst/>
          </a:prstGeom>
          <a:noFill/>
        </p:spPr>
        <p:txBody>
          <a:bodyPr wrap="square">
            <a:spAutoFit/>
          </a:bodyPr>
          <a:lstStyle/>
          <a:p>
            <a:pPr>
              <a:lnSpc>
                <a:spcPct val="130000"/>
              </a:lnSpc>
            </a:pPr>
            <a:r>
              <a:rPr lang="zh-CN" altLang="en-US" sz="2400" b="1" i="0" dirty="0">
                <a:effectLst/>
                <a:latin typeface="Microsoft YaHei" panose="020B0503020204020204" pitchFamily="34" charset="-122"/>
                <a:ea typeface="Microsoft YaHei" panose="020B0503020204020204" pitchFamily="34" charset="-122"/>
              </a:rPr>
              <a:t>单词分布式表示的目标</a:t>
            </a:r>
            <a:r>
              <a:rPr lang="zh-CN" altLang="en-US" sz="2400" i="0" dirty="0">
                <a:effectLst/>
                <a:latin typeface="Microsoft YaHei" panose="020B0503020204020204" pitchFamily="34" charset="-122"/>
                <a:ea typeface="Microsoft YaHei" panose="020B0503020204020204" pitchFamily="34" charset="-122"/>
              </a:rPr>
              <a:t>，即在向量空间建构单词之间的语义关联，使含义相近的单词具有相似的向量表示。这自然地引出了两个问题：</a:t>
            </a:r>
            <a:r>
              <a:rPr lang="zh-CN" altLang="en-US" sz="2400" b="1" i="0" dirty="0">
                <a:effectLst/>
                <a:latin typeface="Microsoft YaHei" panose="020B0503020204020204" pitchFamily="34" charset="-122"/>
                <a:ea typeface="Microsoft YaHei" panose="020B0503020204020204" pitchFamily="34" charset="-122"/>
              </a:rPr>
              <a:t>（</a:t>
            </a:r>
            <a:r>
              <a:rPr lang="en-US" altLang="zh-CN" sz="2400" b="1" i="0" dirty="0">
                <a:effectLst/>
                <a:latin typeface="Microsoft YaHei" panose="020B0503020204020204" pitchFamily="34" charset="-122"/>
                <a:ea typeface="Microsoft YaHei" panose="020B0503020204020204" pitchFamily="34" charset="-122"/>
              </a:rPr>
              <a:t>1</a:t>
            </a:r>
            <a:r>
              <a:rPr lang="zh-CN" altLang="en-US" sz="2400" b="1" i="0" dirty="0">
                <a:effectLst/>
                <a:latin typeface="Microsoft YaHei" panose="020B0503020204020204" pitchFamily="34" charset="-122"/>
                <a:ea typeface="Microsoft YaHei" panose="020B0503020204020204" pitchFamily="34" charset="-122"/>
              </a:rPr>
              <a:t>）如何衡量单词语义的相近</a:t>
            </a:r>
            <a:r>
              <a:rPr lang="zh-CN" altLang="en-US" sz="2400" i="0" dirty="0">
                <a:effectLst/>
                <a:latin typeface="Microsoft YaHei" panose="020B0503020204020204" pitchFamily="34" charset="-122"/>
                <a:ea typeface="Microsoft YaHei" panose="020B0503020204020204" pitchFamily="34" charset="-122"/>
              </a:rPr>
              <a:t>；</a:t>
            </a:r>
            <a:r>
              <a:rPr lang="zh-CN" altLang="en-US" sz="2400" b="1" i="0" dirty="0">
                <a:effectLst/>
                <a:latin typeface="Microsoft YaHei" panose="020B0503020204020204" pitchFamily="34" charset="-122"/>
                <a:ea typeface="Microsoft YaHei" panose="020B0503020204020204" pitchFamily="34" charset="-122"/>
              </a:rPr>
              <a:t>（</a:t>
            </a:r>
            <a:r>
              <a:rPr lang="en-US" altLang="zh-CN" sz="2400" b="1" i="0" dirty="0">
                <a:effectLst/>
                <a:latin typeface="Microsoft YaHei" panose="020B0503020204020204" pitchFamily="34" charset="-122"/>
                <a:ea typeface="Microsoft YaHei" panose="020B0503020204020204" pitchFamily="34" charset="-122"/>
              </a:rPr>
              <a:t>2</a:t>
            </a:r>
            <a:r>
              <a:rPr lang="zh-CN" altLang="en-US" sz="2400" b="1" i="0" dirty="0">
                <a:effectLst/>
                <a:latin typeface="Microsoft YaHei" panose="020B0503020204020204" pitchFamily="34" charset="-122"/>
                <a:ea typeface="Microsoft YaHei" panose="020B0503020204020204" pitchFamily="34" charset="-122"/>
              </a:rPr>
              <a:t>）如何衡量表示的相似</a:t>
            </a:r>
            <a:r>
              <a:rPr lang="zh-CN" altLang="en-US" sz="2400" i="0" dirty="0">
                <a:effectLst/>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299DFED9-36E4-B960-5DD3-FA064C3353DD}"/>
              </a:ext>
            </a:extLst>
          </p:cNvPr>
          <p:cNvSpPr txBox="1"/>
          <p:nvPr/>
        </p:nvSpPr>
        <p:spPr>
          <a:xfrm>
            <a:off x="579128" y="3114823"/>
            <a:ext cx="11235047" cy="2453942"/>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针对第一个问题，大部分单词分布式表示方法</a:t>
            </a:r>
            <a:r>
              <a:rPr lang="en-CN" sz="2000" b="1" dirty="0">
                <a:latin typeface="Microsoft YaHei" panose="020B0503020204020204" pitchFamily="34" charset="-122"/>
                <a:ea typeface="Microsoft YaHei" panose="020B0503020204020204" pitchFamily="34" charset="-122"/>
              </a:rPr>
              <a:t>遵从分布式假设</a:t>
            </a:r>
            <a:r>
              <a:rPr lang="en-CN" sz="2000" dirty="0">
                <a:latin typeface="Microsoft YaHei" panose="020B0503020204020204" pitchFamily="34" charset="-122"/>
                <a:ea typeface="Microsoft YaHei" panose="020B0503020204020204" pitchFamily="34" charset="-122"/>
              </a:rPr>
              <a:t>，即出现在相同上下文中的单词往往具有相似的语义</a:t>
            </a:r>
            <a:r>
              <a:rPr lang="zh-CN" altLang="en-US" sz="2000" dirty="0">
                <a:latin typeface="Microsoft YaHei" panose="020B0503020204020204" pitchFamily="34" charset="-122"/>
                <a:ea typeface="Microsoft YaHei" panose="020B0503020204020204" pitchFamily="34" charset="-122"/>
              </a:rPr>
              <a:t>。</a:t>
            </a:r>
            <a:r>
              <a:rPr lang="en-CN" sz="2000" dirty="0">
                <a:latin typeface="Microsoft YaHei" panose="020B0503020204020204" pitchFamily="34" charset="-122"/>
                <a:ea typeface="Microsoft YaHei" panose="020B0503020204020204" pitchFamily="34" charset="-122"/>
              </a:rPr>
              <a:t>在分布式假设的基础上，这些方法侧重于还原单词之间的共现关系，即为</a:t>
            </a:r>
            <a:r>
              <a:rPr lang="en-CN" sz="2000" b="1" dirty="0">
                <a:latin typeface="Microsoft YaHei" panose="020B0503020204020204" pitchFamily="34" charset="-122"/>
                <a:ea typeface="Microsoft YaHei" panose="020B0503020204020204" pitchFamily="34" charset="-122"/>
              </a:rPr>
              <a:t>频繁出现在相同上下文中的词语之间赋予较高的表示相似度</a:t>
            </a:r>
            <a:r>
              <a:rPr lang="en-CN" sz="2000" dirty="0">
                <a:latin typeface="Microsoft YaHei" panose="020B0503020204020204" pitchFamily="34" charset="-122"/>
                <a:ea typeface="Microsoft YaHei" panose="020B0503020204020204" pitchFamily="34" charset="-122"/>
              </a:rPr>
              <a:t>。</a:t>
            </a:r>
          </a:p>
          <a:p>
            <a:pPr>
              <a:lnSpc>
                <a:spcPct val="130000"/>
              </a:lnSpc>
            </a:pPr>
            <a:endParaRPr lang="en-CN" sz="2000" dirty="0">
              <a:latin typeface="Microsoft YaHei" panose="020B0503020204020204" pitchFamily="34" charset="-122"/>
              <a:ea typeface="Microsoft YaHei" panose="020B0503020204020204" pitchFamily="34" charset="-122"/>
            </a:endParaRPr>
          </a:p>
          <a:p>
            <a:pPr>
              <a:lnSpc>
                <a:spcPct val="130000"/>
              </a:lnSpc>
            </a:pPr>
            <a:r>
              <a:rPr lang="en-CN" sz="2000" dirty="0">
                <a:latin typeface="Microsoft YaHei" panose="020B0503020204020204" pitchFamily="34" charset="-122"/>
                <a:ea typeface="Microsoft YaHei" panose="020B0503020204020204" pitchFamily="34" charset="-122"/>
              </a:rPr>
              <a:t>针对第二个问题，根据下游应用场景的不同，可以根据表示向量的余弦相似度、L2范数距离等方式衡量表示向量的相似性。</a:t>
            </a:r>
          </a:p>
        </p:txBody>
      </p:sp>
    </p:spTree>
    <p:extLst>
      <p:ext uri="{BB962C8B-B14F-4D97-AF65-F5344CB8AC3E}">
        <p14:creationId xmlns:p14="http://schemas.microsoft.com/office/powerpoint/2010/main" val="734772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8406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基于共现矩阵奇异值分解的词向量模型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35</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395111" y="1030287"/>
            <a:ext cx="11365088" cy="1005788"/>
          </a:xfrm>
          <a:prstGeom prst="rect">
            <a:avLst/>
          </a:prstGeom>
          <a:noFill/>
        </p:spPr>
        <p:txBody>
          <a:bodyPr wrap="square">
            <a:spAutoFit/>
          </a:bodyPr>
          <a:lstStyle/>
          <a:p>
            <a:pPr>
              <a:lnSpc>
                <a:spcPct val="130000"/>
              </a:lnSpc>
            </a:pPr>
            <a:r>
              <a:rPr lang="zh-CN" altLang="en-US" sz="2400" i="0" dirty="0">
                <a:effectLst/>
                <a:latin typeface="Microsoft YaHei" panose="020B0503020204020204" pitchFamily="34" charset="-122"/>
                <a:ea typeface="Microsoft YaHei" panose="020B0503020204020204" pitchFamily="34" charset="-122"/>
              </a:rPr>
              <a:t>在分布式假设下，希望单词之间的相似度体现为两个词出现在相同上下文的频率。可以采用针对</a:t>
            </a:r>
            <a:r>
              <a:rPr lang="zh-CN" altLang="en-US" sz="2400" b="1" i="0" dirty="0">
                <a:effectLst/>
                <a:latin typeface="Microsoft YaHei" panose="020B0503020204020204" pitchFamily="34" charset="-122"/>
                <a:ea typeface="Microsoft YaHei" panose="020B0503020204020204" pitchFamily="34" charset="-122"/>
              </a:rPr>
              <a:t>共现矩阵（</a:t>
            </a:r>
            <a:r>
              <a:rPr lang="en-US" altLang="zh-CN" sz="2400" b="1" i="0" dirty="0">
                <a:effectLst/>
                <a:latin typeface="Microsoft YaHei" panose="020B0503020204020204" pitchFamily="34" charset="-122"/>
                <a:ea typeface="Microsoft YaHei" panose="020B0503020204020204" pitchFamily="34" charset="-122"/>
              </a:rPr>
              <a:t>Co-occurrence Matrix</a:t>
            </a:r>
            <a:r>
              <a:rPr lang="zh-CN" altLang="en-US" sz="2400" b="1" i="0" dirty="0">
                <a:effectLst/>
                <a:latin typeface="Microsoft YaHei" panose="020B0503020204020204" pitchFamily="34" charset="-122"/>
                <a:ea typeface="Microsoft YaHei" panose="020B0503020204020204" pitchFamily="34" charset="-122"/>
              </a:rPr>
              <a:t>）的矩阵分解</a:t>
            </a:r>
            <a:r>
              <a:rPr lang="zh-CN" altLang="en-US" sz="2400" i="0" dirty="0">
                <a:effectLst/>
                <a:latin typeface="Microsoft YaHei" panose="020B0503020204020204" pitchFamily="34" charset="-122"/>
                <a:ea typeface="Microsoft YaHei" panose="020B0503020204020204" pitchFamily="34" charset="-122"/>
              </a:rPr>
              <a:t>方法。</a:t>
            </a:r>
            <a:endParaRPr lang="en-US" altLang="zh-CN" sz="2400" i="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EEE924D0-2A00-D1AC-F710-D4D28F7E903D}"/>
              </a:ext>
            </a:extLst>
          </p:cNvPr>
          <p:cNvSpPr txBox="1"/>
          <p:nvPr/>
        </p:nvSpPr>
        <p:spPr>
          <a:xfrm>
            <a:off x="395111" y="2151962"/>
            <a:ext cx="11365088" cy="1137556"/>
          </a:xfrm>
          <a:prstGeom prst="rect">
            <a:avLst/>
          </a:prstGeom>
          <a:noFill/>
        </p:spPr>
        <p:txBody>
          <a:bodyPr wrap="square">
            <a:spAutoFit/>
          </a:bodyPr>
          <a:lstStyle/>
          <a:p>
            <a:pPr>
              <a:lnSpc>
                <a:spcPct val="130000"/>
              </a:lnSpc>
            </a:pPr>
            <a:r>
              <a:rPr lang="zh-CN" altLang="en-US" sz="1800" b="1" i="0" dirty="0">
                <a:effectLst/>
                <a:latin typeface="Microsoft YaHei" panose="020B0503020204020204" pitchFamily="34" charset="-122"/>
                <a:ea typeface="Microsoft YaHei" panose="020B0503020204020204" pitchFamily="34" charset="-122"/>
              </a:rPr>
              <a:t>隐式语义分析（</a:t>
            </a:r>
            <a:r>
              <a:rPr lang="en-US" altLang="zh-CN" sz="1800" b="1" i="0" dirty="0">
                <a:effectLst/>
                <a:latin typeface="Microsoft YaHei" panose="020B0503020204020204" pitchFamily="34" charset="-122"/>
                <a:ea typeface="Microsoft YaHei" panose="020B0503020204020204" pitchFamily="34" charset="-122"/>
              </a:rPr>
              <a:t>Latent Semantic Analysis</a:t>
            </a:r>
            <a:r>
              <a:rPr lang="zh-CN" altLang="en-US" sz="1800" b="1" i="0" dirty="0">
                <a:effectLst/>
                <a:latin typeface="Microsoft YaHei" panose="020B0503020204020204" pitchFamily="34" charset="-122"/>
                <a:ea typeface="Microsoft YaHei" panose="020B0503020204020204" pitchFamily="34" charset="-122"/>
              </a:rPr>
              <a:t>，</a:t>
            </a:r>
            <a:r>
              <a:rPr lang="en-US" altLang="zh-CN" sz="1800" b="1" i="0" dirty="0">
                <a:effectLst/>
                <a:latin typeface="Microsoft YaHei" panose="020B0503020204020204" pitchFamily="34" charset="-122"/>
                <a:ea typeface="Microsoft YaHei" panose="020B0503020204020204" pitchFamily="34" charset="-122"/>
              </a:rPr>
              <a:t>LSA</a:t>
            </a:r>
            <a:r>
              <a:rPr lang="zh-CN" altLang="en-US" sz="1800" b="1" i="0" dirty="0">
                <a:effectLst/>
                <a:latin typeface="Microsoft YaHei" panose="020B0503020204020204" pitchFamily="34" charset="-122"/>
                <a:ea typeface="Microsoft YaHei" panose="020B0503020204020204" pitchFamily="34" charset="-122"/>
              </a:rPr>
              <a:t>）</a:t>
            </a:r>
            <a:r>
              <a:rPr lang="zh-CN" altLang="en-US" sz="1800" i="0" dirty="0">
                <a:effectLst/>
                <a:latin typeface="Microsoft YaHei" panose="020B0503020204020204" pitchFamily="34" charset="-122"/>
                <a:ea typeface="Microsoft YaHei" panose="020B0503020204020204" pitchFamily="34" charset="-122"/>
              </a:rPr>
              <a:t>模型采用</a:t>
            </a:r>
            <a:r>
              <a:rPr lang="zh-CN" altLang="en-US" sz="1800" b="1" i="0" dirty="0">
                <a:effectLst/>
                <a:latin typeface="Microsoft YaHei" panose="020B0503020204020204" pitchFamily="34" charset="-122"/>
                <a:ea typeface="Microsoft YaHei" panose="020B0503020204020204" pitchFamily="34" charset="-122"/>
              </a:rPr>
              <a:t>奇异值分解方法</a:t>
            </a:r>
            <a:r>
              <a:rPr lang="zh-CN" altLang="en-US" sz="1800" i="0" dirty="0">
                <a:effectLst/>
                <a:latin typeface="Microsoft YaHei" panose="020B0503020204020204" pitchFamily="34" charset="-122"/>
                <a:ea typeface="Microsoft YaHei" panose="020B0503020204020204" pitchFamily="34" charset="-122"/>
              </a:rPr>
              <a:t>（</a:t>
            </a:r>
            <a:r>
              <a:rPr lang="en-US" altLang="zh-CN" sz="1800" i="0" dirty="0">
                <a:effectLst/>
                <a:latin typeface="Microsoft YaHei" panose="020B0503020204020204" pitchFamily="34" charset="-122"/>
                <a:ea typeface="Microsoft YaHei" panose="020B0503020204020204" pitchFamily="34" charset="-122"/>
              </a:rPr>
              <a:t>Singular Value Decomposition</a:t>
            </a:r>
            <a:r>
              <a:rPr lang="zh-CN" altLang="en-US" sz="1800" i="0" dirty="0">
                <a:effectLst/>
                <a:latin typeface="Microsoft YaHei" panose="020B0503020204020204" pitchFamily="34" charset="-122"/>
                <a:ea typeface="Microsoft YaHei" panose="020B0503020204020204" pitchFamily="34" charset="-122"/>
              </a:rPr>
              <a:t>，</a:t>
            </a:r>
            <a:r>
              <a:rPr lang="en-US" altLang="zh-CN" sz="1800" i="0" dirty="0">
                <a:effectLst/>
                <a:latin typeface="Microsoft YaHei" panose="020B0503020204020204" pitchFamily="34" charset="-122"/>
                <a:ea typeface="Microsoft YaHei" panose="020B0503020204020204" pitchFamily="34" charset="-122"/>
              </a:rPr>
              <a:t>SVD</a:t>
            </a:r>
            <a:r>
              <a:rPr lang="zh-CN" altLang="en-US" sz="1800" i="0" dirty="0">
                <a:effectLst/>
                <a:latin typeface="Microsoft YaHei" panose="020B0503020204020204" pitchFamily="34" charset="-122"/>
                <a:ea typeface="Microsoft YaHei" panose="020B0503020204020204" pitchFamily="34" charset="-122"/>
              </a:rPr>
              <a:t>），将单词文档共现矩阵（</a:t>
            </a:r>
            <a:r>
              <a:rPr lang="en-US" altLang="zh-CN" sz="1800" i="0" dirty="0">
                <a:effectLst/>
                <a:latin typeface="Microsoft YaHei" panose="020B0503020204020204" pitchFamily="34" charset="-122"/>
                <a:ea typeface="Microsoft YaHei" panose="020B0503020204020204" pitchFamily="34" charset="-122"/>
              </a:rPr>
              <a:t>Term-Document Co-occurrence Matrix</a:t>
            </a:r>
            <a:r>
              <a:rPr lang="zh-CN" altLang="en-US" sz="1800" i="0" dirty="0">
                <a:effectLst/>
                <a:latin typeface="Microsoft YaHei" panose="020B0503020204020204" pitchFamily="34" charset="-122"/>
                <a:ea typeface="Microsoft YaHei" panose="020B0503020204020204" pitchFamily="34" charset="-122"/>
              </a:rPr>
              <a:t>）或单词上下文共现矩阵（</a:t>
            </a:r>
            <a:r>
              <a:rPr lang="en-US" altLang="zh-CN" sz="1800" i="0" dirty="0">
                <a:effectLst/>
                <a:latin typeface="Microsoft YaHei" panose="020B0503020204020204" pitchFamily="34" charset="-122"/>
                <a:ea typeface="Microsoft YaHei" panose="020B0503020204020204" pitchFamily="34" charset="-122"/>
              </a:rPr>
              <a:t>Window based Co-Occurrence Matrix</a:t>
            </a:r>
            <a:r>
              <a:rPr lang="zh-CN" altLang="en-US" sz="1800" i="0" dirty="0">
                <a:effectLst/>
                <a:latin typeface="Microsoft YaHei" panose="020B0503020204020204" pitchFamily="34" charset="-122"/>
                <a:ea typeface="Microsoft YaHei" panose="020B0503020204020204" pitchFamily="34" charset="-122"/>
              </a:rPr>
              <a:t>）转换为单词向量表示。</a:t>
            </a:r>
            <a:endParaRPr lang="en-US" altLang="zh-CN" sz="1800"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EF335D32-1334-9696-E6AA-34086AF54505}"/>
              </a:ext>
            </a:extLst>
          </p:cNvPr>
          <p:cNvSpPr txBox="1"/>
          <p:nvPr/>
        </p:nvSpPr>
        <p:spPr>
          <a:xfrm>
            <a:off x="326285" y="3429000"/>
            <a:ext cx="9997586" cy="369332"/>
          </a:xfrm>
          <a:prstGeom prst="rect">
            <a:avLst/>
          </a:prstGeom>
          <a:noFill/>
        </p:spPr>
        <p:txBody>
          <a:bodyPr wrap="square">
            <a:spAutoFit/>
          </a:bodyPr>
          <a:lstStyle/>
          <a:p>
            <a:r>
              <a:rPr lang="zh-CN" altLang="en-US" dirty="0">
                <a:latin typeface="Microsoft YaHei" panose="020B0503020204020204" pitchFamily="34" charset="-122"/>
                <a:ea typeface="Microsoft YaHei" panose="020B0503020204020204" pitchFamily="34" charset="-122"/>
              </a:rPr>
              <a:t>共现矩阵 </a:t>
            </a:r>
            <a:r>
              <a:rPr lang="en-US" dirty="0">
                <a:latin typeface="Microsoft YaHei" panose="020B0503020204020204" pitchFamily="34" charset="-122"/>
                <a:ea typeface="Microsoft YaHei" panose="020B0503020204020204" pitchFamily="34" charset="-122"/>
              </a:rPr>
              <a:t>A ∈ R</a:t>
            </a:r>
            <a:r>
              <a:rPr lang="en-US" baseline="30000" dirty="0">
                <a:latin typeface="Microsoft YaHei" panose="020B0503020204020204" pitchFamily="34" charset="-122"/>
                <a:ea typeface="Microsoft YaHei" panose="020B0503020204020204" pitchFamily="34" charset="-122"/>
              </a:rPr>
              <a:t>|V|×|V|</a:t>
            </a:r>
            <a:r>
              <a:rPr lang="en-US" dirty="0">
                <a:latin typeface="Microsoft YaHei" panose="020B0503020204020204" pitchFamily="34" charset="-122"/>
                <a:ea typeface="Microsoft YaHei" panose="020B0503020204020204" pitchFamily="34" charset="-122"/>
              </a:rPr>
              <a:t>，</a:t>
            </a:r>
            <a:r>
              <a:rPr lang="en-US" dirty="0" err="1">
                <a:latin typeface="Microsoft YaHei" panose="020B0503020204020204" pitchFamily="34" charset="-122"/>
                <a:ea typeface="Microsoft YaHei" panose="020B0503020204020204" pitchFamily="34" charset="-122"/>
              </a:rPr>
              <a:t>A</a:t>
            </a:r>
            <a:r>
              <a:rPr lang="en-US" baseline="-25000" dirty="0" err="1">
                <a:latin typeface="Microsoft YaHei" panose="020B0503020204020204" pitchFamily="34" charset="-122"/>
                <a:ea typeface="Microsoft YaHei" panose="020B0503020204020204" pitchFamily="34" charset="-122"/>
              </a:rPr>
              <a:t>ij</a:t>
            </a:r>
            <a:r>
              <a:rPr lang="en-US"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表示词表 </a:t>
            </a:r>
            <a:r>
              <a:rPr lang="en-US" dirty="0">
                <a:latin typeface="Microsoft YaHei" panose="020B0503020204020204" pitchFamily="34" charset="-122"/>
                <a:ea typeface="Microsoft YaHei" panose="020B0503020204020204" pitchFamily="34" charset="-122"/>
              </a:rPr>
              <a:t>V </a:t>
            </a:r>
            <a:r>
              <a:rPr lang="zh-CN" altLang="en-US" dirty="0">
                <a:latin typeface="Microsoft YaHei" panose="020B0503020204020204" pitchFamily="34" charset="-122"/>
                <a:ea typeface="Microsoft YaHei" panose="020B0503020204020204" pitchFamily="34" charset="-122"/>
              </a:rPr>
              <a:t>中下标为 </a:t>
            </a:r>
            <a:r>
              <a:rPr lang="en-US" dirty="0" err="1">
                <a:latin typeface="Microsoft YaHei" panose="020B0503020204020204" pitchFamily="34" charset="-122"/>
                <a:ea typeface="Microsoft YaHei" panose="020B0503020204020204" pitchFamily="34" charset="-122"/>
              </a:rPr>
              <a:t>i</a:t>
            </a:r>
            <a:r>
              <a:rPr lang="en-US"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和 </a:t>
            </a:r>
            <a:r>
              <a:rPr lang="en-US" dirty="0">
                <a:latin typeface="Microsoft YaHei" panose="020B0503020204020204" pitchFamily="34" charset="-122"/>
                <a:ea typeface="Microsoft YaHei" panose="020B0503020204020204" pitchFamily="34" charset="-122"/>
              </a:rPr>
              <a:t>j </a:t>
            </a:r>
            <a:r>
              <a:rPr lang="zh-CN" altLang="en-US" dirty="0">
                <a:latin typeface="Microsoft YaHei" panose="020B0503020204020204" pitchFamily="34" charset="-122"/>
                <a:ea typeface="Microsoft YaHei" panose="020B0503020204020204" pitchFamily="34" charset="-122"/>
              </a:rPr>
              <a:t>的单词出现在相同上下文中的次数。</a:t>
            </a:r>
            <a:endParaRPr lang="en-CN" dirty="0">
              <a:latin typeface="Microsoft YaHei" panose="020B0503020204020204" pitchFamily="34" charset="-122"/>
              <a:ea typeface="Microsoft YaHei" panose="020B0503020204020204" pitchFamily="34" charset="-122"/>
            </a:endParaRPr>
          </a:p>
        </p:txBody>
      </p:sp>
      <p:pic>
        <p:nvPicPr>
          <p:cNvPr id="10" name="Picture 9">
            <a:extLst>
              <a:ext uri="{FF2B5EF4-FFF2-40B4-BE49-F238E27FC236}">
                <a16:creationId xmlns:a16="http://schemas.microsoft.com/office/drawing/2014/main" id="{70A03514-AE21-4BE0-EB32-6F74420ED0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129" y="3763806"/>
            <a:ext cx="7772400" cy="2627071"/>
          </a:xfrm>
          <a:prstGeom prst="rect">
            <a:avLst/>
          </a:prstGeom>
        </p:spPr>
      </p:pic>
      <p:sp>
        <p:nvSpPr>
          <p:cNvPr id="12" name="TextBox 11">
            <a:extLst>
              <a:ext uri="{FF2B5EF4-FFF2-40B4-BE49-F238E27FC236}">
                <a16:creationId xmlns:a16="http://schemas.microsoft.com/office/drawing/2014/main" id="{87C19242-8DA9-26F5-DB4F-56F7441C57A5}"/>
              </a:ext>
            </a:extLst>
          </p:cNvPr>
          <p:cNvSpPr txBox="1"/>
          <p:nvPr/>
        </p:nvSpPr>
        <p:spPr>
          <a:xfrm>
            <a:off x="395111" y="6416053"/>
            <a:ext cx="6096000" cy="369332"/>
          </a:xfrm>
          <a:prstGeom prst="rect">
            <a:avLst/>
          </a:prstGeom>
          <a:noFill/>
        </p:spPr>
        <p:txBody>
          <a:bodyPr wrap="square">
            <a:spAutoFit/>
          </a:bodyPr>
          <a:lstStyle/>
          <a:p>
            <a:r>
              <a:rPr lang="en-US" dirty="0">
                <a:effectLst/>
                <a:latin typeface="Helvetica" pitchFamily="2" charset="0"/>
              </a:rPr>
              <a:t>W ∈ R</a:t>
            </a:r>
            <a:r>
              <a:rPr lang="en-US" baseline="30000" dirty="0">
                <a:effectLst/>
                <a:latin typeface="Helvetica" pitchFamily="2" charset="0"/>
              </a:rPr>
              <a:t>|V|</a:t>
            </a:r>
            <a:r>
              <a:rPr lang="zh-CN" altLang="en-US" baseline="30000" dirty="0">
                <a:effectLst/>
                <a:latin typeface="Helvetica" pitchFamily="2" charset="0"/>
              </a:rPr>
              <a:t>*</a:t>
            </a:r>
            <a:r>
              <a:rPr lang="en-US" baseline="30000" dirty="0">
                <a:effectLst/>
                <a:latin typeface="Helvetica" pitchFamily="2" charset="0"/>
              </a:rPr>
              <a:t>d</a:t>
            </a:r>
            <a:r>
              <a:rPr lang="zh-CN" altLang="en-US" baseline="30000" dirty="0">
                <a:effectLst/>
                <a:latin typeface="Helvetica" pitchFamily="2" charset="0"/>
              </a:rPr>
              <a:t> </a:t>
            </a:r>
            <a:r>
              <a:rPr lang="en-US" dirty="0" err="1">
                <a:latin typeface="Microsoft YaHei" panose="020B0503020204020204" pitchFamily="34" charset="-122"/>
                <a:ea typeface="Microsoft YaHei" panose="020B0503020204020204" pitchFamily="34" charset="-122"/>
              </a:rPr>
              <a:t>矩阵就是单词的</a:t>
            </a:r>
            <a:r>
              <a:rPr lang="zh-CN" altLang="en-US" dirty="0">
                <a:latin typeface="Microsoft YaHei" panose="020B0503020204020204" pitchFamily="34" charset="-122"/>
                <a:ea typeface="Microsoft YaHei" panose="020B0503020204020204" pitchFamily="34" charset="-122"/>
              </a:rPr>
              <a:t>低维稠密表示</a:t>
            </a:r>
            <a:endParaRPr lang="en-US"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71042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917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基于上下文单词预测词向量模型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36</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395111" y="1030287"/>
            <a:ext cx="11365088" cy="1485920"/>
          </a:xfrm>
          <a:prstGeom prst="rect">
            <a:avLst/>
          </a:prstGeom>
          <a:noFill/>
        </p:spPr>
        <p:txBody>
          <a:bodyPr wrap="square">
            <a:spAutoFit/>
          </a:bodyPr>
          <a:lstStyle/>
          <a:p>
            <a:pPr>
              <a:lnSpc>
                <a:spcPct val="130000"/>
              </a:lnSpc>
            </a:pPr>
            <a:r>
              <a:rPr lang="zh-CN" altLang="en-US" sz="2400" i="0" dirty="0">
                <a:effectLst/>
                <a:latin typeface="Microsoft YaHei" panose="020B0503020204020204" pitchFamily="34" charset="-122"/>
                <a:ea typeface="Microsoft YaHei" panose="020B0503020204020204" pitchFamily="34" charset="-122"/>
              </a:rPr>
              <a:t>文献 </a:t>
            </a:r>
            <a:r>
              <a:rPr lang="en-US" altLang="zh-CN" sz="2400" i="0" dirty="0">
                <a:effectLst/>
                <a:latin typeface="Microsoft YaHei" panose="020B0503020204020204" pitchFamily="34" charset="-122"/>
                <a:ea typeface="Microsoft YaHei" panose="020B0503020204020204" pitchFamily="34" charset="-122"/>
              </a:rPr>
              <a:t>[178] </a:t>
            </a:r>
            <a:r>
              <a:rPr lang="zh-CN" altLang="en-US" sz="2400" i="0" dirty="0">
                <a:effectLst/>
                <a:latin typeface="Microsoft YaHei" panose="020B0503020204020204" pitchFamily="34" charset="-122"/>
                <a:ea typeface="Microsoft YaHei" panose="020B0503020204020204" pitchFamily="34" charset="-122"/>
              </a:rPr>
              <a:t>中提出了大幅度简化以往的神经网络语言模型（</a:t>
            </a:r>
            <a:r>
              <a:rPr lang="en-US" altLang="zh-CN" sz="2400" i="0" dirty="0">
                <a:effectLst/>
                <a:latin typeface="Microsoft YaHei" panose="020B0503020204020204" pitchFamily="34" charset="-122"/>
                <a:ea typeface="Microsoft YaHei" panose="020B0503020204020204" pitchFamily="34" charset="-122"/>
              </a:rPr>
              <a:t>Neural Probabilistic Language Model</a:t>
            </a:r>
            <a:r>
              <a:rPr lang="zh-CN" altLang="en-US" sz="2400" i="0" dirty="0">
                <a:effectLst/>
                <a:latin typeface="Microsoft YaHei" panose="020B0503020204020204" pitchFamily="34" charset="-122"/>
                <a:ea typeface="Microsoft YaHei" panose="020B0503020204020204" pitchFamily="34" charset="-122"/>
              </a:rPr>
              <a:t>，</a:t>
            </a:r>
            <a:r>
              <a:rPr lang="en-US" altLang="zh-CN" sz="2400" i="0" dirty="0">
                <a:effectLst/>
                <a:latin typeface="Microsoft YaHei" panose="020B0503020204020204" pitchFamily="34" charset="-122"/>
                <a:ea typeface="Microsoft YaHei" panose="020B0503020204020204" pitchFamily="34" charset="-122"/>
              </a:rPr>
              <a:t>NPLM</a:t>
            </a:r>
            <a:r>
              <a:rPr lang="zh-CN" altLang="en-US" sz="2400" i="0" dirty="0">
                <a:effectLst/>
                <a:latin typeface="Microsoft YaHei" panose="020B0503020204020204" pitchFamily="34" charset="-122"/>
                <a:ea typeface="Microsoft YaHei" panose="020B0503020204020204" pitchFamily="34" charset="-122"/>
              </a:rPr>
              <a:t>）的 </a:t>
            </a:r>
            <a:r>
              <a:rPr lang="en-US" altLang="zh-CN" sz="2400" b="1" i="0" dirty="0">
                <a:effectLst/>
                <a:latin typeface="Microsoft YaHei" panose="020B0503020204020204" pitchFamily="34" charset="-122"/>
                <a:ea typeface="Microsoft YaHei" panose="020B0503020204020204" pitchFamily="34" charset="-122"/>
              </a:rPr>
              <a:t>Word2vec</a:t>
            </a:r>
            <a:r>
              <a:rPr lang="en-US" altLang="zh-CN" sz="2400" i="0" dirty="0">
                <a:effectLst/>
                <a:latin typeface="Microsoft YaHei" panose="020B0503020204020204" pitchFamily="34" charset="-122"/>
                <a:ea typeface="Microsoft YaHei" panose="020B0503020204020204" pitchFamily="34" charset="-122"/>
              </a:rPr>
              <a:t> </a:t>
            </a:r>
            <a:r>
              <a:rPr lang="zh-CN" altLang="en-US" sz="2400" i="0" dirty="0">
                <a:effectLst/>
                <a:latin typeface="Microsoft YaHei" panose="020B0503020204020204" pitchFamily="34" charset="-122"/>
                <a:ea typeface="Microsoft YaHei" panose="020B0503020204020204" pitchFamily="34" charset="-122"/>
              </a:rPr>
              <a:t>方法，</a:t>
            </a:r>
            <a:r>
              <a:rPr lang="zh-CN" altLang="en-US" sz="2400" b="1" i="0" dirty="0">
                <a:effectLst/>
                <a:latin typeface="Microsoft YaHei" panose="020B0503020204020204" pitchFamily="34" charset="-122"/>
                <a:ea typeface="Microsoft YaHei" panose="020B0503020204020204" pitchFamily="34" charset="-122"/>
              </a:rPr>
              <a:t>去除了非线性隐藏层</a:t>
            </a:r>
            <a:r>
              <a:rPr lang="zh-CN" altLang="en-US" sz="2400" i="0" dirty="0">
                <a:effectLst/>
                <a:latin typeface="Microsoft YaHei" panose="020B0503020204020204" pitchFamily="34" charset="-122"/>
                <a:ea typeface="Microsoft YaHei" panose="020B0503020204020204" pitchFamily="34" charset="-122"/>
              </a:rPr>
              <a:t>，使用自监督的方式从大量无监督文本训练词表示模型</a:t>
            </a:r>
            <a:endParaRPr lang="en-US" altLang="zh-CN" sz="2400" i="0" dirty="0">
              <a:effectLst/>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E8615187-8B2E-B3EC-5996-40D44E91D39A}"/>
              </a:ext>
            </a:extLst>
          </p:cNvPr>
          <p:cNvSpPr txBox="1"/>
          <p:nvPr/>
        </p:nvSpPr>
        <p:spPr>
          <a:xfrm>
            <a:off x="395111" y="2632094"/>
            <a:ext cx="11419064" cy="1005788"/>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构建了两个非常简单的神经网络模型结构：</a:t>
            </a:r>
            <a:r>
              <a:rPr lang="en-CN" sz="2400" b="1" dirty="0">
                <a:latin typeface="Microsoft YaHei" panose="020B0503020204020204" pitchFamily="34" charset="-122"/>
                <a:ea typeface="Microsoft YaHei" panose="020B0503020204020204" pitchFamily="34" charset="-122"/>
              </a:rPr>
              <a:t>连续词袋模型</a:t>
            </a:r>
            <a:r>
              <a:rPr lang="en-CN" sz="2400" dirty="0">
                <a:latin typeface="Microsoft YaHei" panose="020B0503020204020204" pitchFamily="34" charset="-122"/>
                <a:ea typeface="Microsoft YaHei" panose="020B0503020204020204" pitchFamily="34" charset="-122"/>
              </a:rPr>
              <a:t>（Continuous Bag Of Words，CBOW）和</a:t>
            </a:r>
            <a:r>
              <a:rPr lang="en-CN" sz="2400" b="1" dirty="0">
                <a:latin typeface="Microsoft YaHei" panose="020B0503020204020204" pitchFamily="34" charset="-122"/>
                <a:ea typeface="Microsoft YaHei" panose="020B0503020204020204" pitchFamily="34" charset="-122"/>
              </a:rPr>
              <a:t>跳字模型</a:t>
            </a:r>
            <a:r>
              <a:rPr lang="en-CN" sz="2400" dirty="0">
                <a:latin typeface="Microsoft YaHei" panose="020B0503020204020204" pitchFamily="34" charset="-122"/>
                <a:ea typeface="Microsoft YaHei" panose="020B0503020204020204" pitchFamily="34" charset="-122"/>
              </a:rPr>
              <a:t>（Skip-Gram，SG）</a:t>
            </a:r>
          </a:p>
        </p:txBody>
      </p:sp>
      <p:pic>
        <p:nvPicPr>
          <p:cNvPr id="9" name="Picture 8">
            <a:extLst>
              <a:ext uri="{FF2B5EF4-FFF2-40B4-BE49-F238E27FC236}">
                <a16:creationId xmlns:a16="http://schemas.microsoft.com/office/drawing/2014/main" id="{905522D1-B91E-0589-EDA8-A53B8F67E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1824" y="4087812"/>
            <a:ext cx="3961892" cy="2101849"/>
          </a:xfrm>
          <a:prstGeom prst="rect">
            <a:avLst/>
          </a:prstGeom>
        </p:spPr>
      </p:pic>
      <p:sp>
        <p:nvSpPr>
          <p:cNvPr id="15" name="TextBox 14">
            <a:extLst>
              <a:ext uri="{FF2B5EF4-FFF2-40B4-BE49-F238E27FC236}">
                <a16:creationId xmlns:a16="http://schemas.microsoft.com/office/drawing/2014/main" id="{7391A0B6-6A78-A6F3-6749-446AA3ED4B06}"/>
              </a:ext>
            </a:extLst>
          </p:cNvPr>
          <p:cNvSpPr txBox="1"/>
          <p:nvPr/>
        </p:nvSpPr>
        <p:spPr>
          <a:xfrm>
            <a:off x="6926911" y="6309796"/>
            <a:ext cx="2620240" cy="369332"/>
          </a:xfrm>
          <a:prstGeom prst="rect">
            <a:avLst/>
          </a:prstGeom>
          <a:noFill/>
        </p:spPr>
        <p:txBody>
          <a:bodyPr wrap="square">
            <a:spAutoFit/>
          </a:bodyPr>
          <a:lstStyle/>
          <a:p>
            <a:pPr algn="ctr"/>
            <a:r>
              <a:rPr lang="en-CN" sz="1800" dirty="0">
                <a:latin typeface="Microsoft YaHei" panose="020B0503020204020204" pitchFamily="34" charset="-122"/>
                <a:ea typeface="Microsoft YaHei" panose="020B0503020204020204" pitchFamily="34" charset="-122"/>
              </a:rPr>
              <a:t>CBOW</a:t>
            </a:r>
            <a:endParaRPr lang="en-CN" dirty="0"/>
          </a:p>
        </p:txBody>
      </p:sp>
      <p:sp>
        <p:nvSpPr>
          <p:cNvPr id="16" name="TextBox 15">
            <a:extLst>
              <a:ext uri="{FF2B5EF4-FFF2-40B4-BE49-F238E27FC236}">
                <a16:creationId xmlns:a16="http://schemas.microsoft.com/office/drawing/2014/main" id="{A7B29DCB-0AFE-998D-B976-8FA8B049417A}"/>
              </a:ext>
            </a:extLst>
          </p:cNvPr>
          <p:cNvSpPr txBox="1"/>
          <p:nvPr/>
        </p:nvSpPr>
        <p:spPr>
          <a:xfrm>
            <a:off x="2037805" y="6312821"/>
            <a:ext cx="2620240" cy="369332"/>
          </a:xfrm>
          <a:prstGeom prst="rect">
            <a:avLst/>
          </a:prstGeom>
          <a:noFill/>
        </p:spPr>
        <p:txBody>
          <a:bodyPr wrap="square">
            <a:spAutoFit/>
          </a:bodyPr>
          <a:lstStyle/>
          <a:p>
            <a:pPr algn="ctr"/>
            <a:r>
              <a:rPr lang="en-CN" sz="1800" dirty="0">
                <a:latin typeface="Microsoft YaHei" panose="020B0503020204020204" pitchFamily="34" charset="-122"/>
                <a:ea typeface="Microsoft YaHei" panose="020B0503020204020204" pitchFamily="34" charset="-122"/>
              </a:rPr>
              <a:t>Skip-Gram</a:t>
            </a:r>
            <a:endParaRPr lang="en-CN" dirty="0"/>
          </a:p>
        </p:txBody>
      </p:sp>
      <p:pic>
        <p:nvPicPr>
          <p:cNvPr id="19" name="Picture 18">
            <a:extLst>
              <a:ext uri="{FF2B5EF4-FFF2-40B4-BE49-F238E27FC236}">
                <a16:creationId xmlns:a16="http://schemas.microsoft.com/office/drawing/2014/main" id="{1A813BB9-AA15-0309-2E94-9D9BDBE82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6086" y="4087812"/>
            <a:ext cx="3961890" cy="2101848"/>
          </a:xfrm>
          <a:prstGeom prst="rect">
            <a:avLst/>
          </a:prstGeom>
        </p:spPr>
      </p:pic>
    </p:spTree>
    <p:extLst>
      <p:ext uri="{BB962C8B-B14F-4D97-AF65-F5344CB8AC3E}">
        <p14:creationId xmlns:p14="http://schemas.microsoft.com/office/powerpoint/2010/main" val="3179273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917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基于上下文单词预测词向量模型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37</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395111" y="1030287"/>
            <a:ext cx="11365088" cy="453394"/>
          </a:xfrm>
          <a:prstGeom prst="rect">
            <a:avLst/>
          </a:prstGeom>
          <a:noFill/>
        </p:spPr>
        <p:txBody>
          <a:bodyPr wrap="square">
            <a:spAutoFit/>
          </a:bodyPr>
          <a:lstStyle/>
          <a:p>
            <a:pPr>
              <a:lnSpc>
                <a:spcPct val="130000"/>
              </a:lnSpc>
            </a:pPr>
            <a:r>
              <a:rPr lang="en-US" altLang="zh-CN" sz="2000" i="0" dirty="0">
                <a:effectLst/>
                <a:latin typeface="Microsoft YaHei" panose="020B0503020204020204" pitchFamily="34" charset="-122"/>
                <a:ea typeface="Microsoft YaHei" panose="020B0503020204020204" pitchFamily="34" charset="-122"/>
              </a:rPr>
              <a:t>Skip-Gram </a:t>
            </a:r>
            <a:r>
              <a:rPr lang="zh-CN" altLang="en-US" sz="2000" i="0" dirty="0">
                <a:effectLst/>
                <a:latin typeface="Microsoft YaHei" panose="020B0503020204020204" pitchFamily="34" charset="-122"/>
                <a:ea typeface="Microsoft YaHei" panose="020B0503020204020204" pitchFamily="34" charset="-122"/>
              </a:rPr>
              <a:t>模型以负对数概率形式的损失函数作为优化目标，形式化表示为：</a:t>
            </a:r>
            <a:endParaRPr lang="en-US" altLang="zh-CN" sz="2000" i="0" dirty="0">
              <a:effectLst/>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46125DC2-6C68-DB38-4BE2-43FE772B0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159" y="1671831"/>
            <a:ext cx="5114158" cy="872898"/>
          </a:xfrm>
          <a:prstGeom prst="rect">
            <a:avLst/>
          </a:prstGeom>
        </p:spPr>
      </p:pic>
      <p:sp>
        <p:nvSpPr>
          <p:cNvPr id="8" name="TextBox 7">
            <a:extLst>
              <a:ext uri="{FF2B5EF4-FFF2-40B4-BE49-F238E27FC236}">
                <a16:creationId xmlns:a16="http://schemas.microsoft.com/office/drawing/2014/main" id="{30F5660D-56A1-B944-6114-A6AB9F182306}"/>
              </a:ext>
            </a:extLst>
          </p:cNvPr>
          <p:cNvSpPr txBox="1"/>
          <p:nvPr/>
        </p:nvSpPr>
        <p:spPr>
          <a:xfrm>
            <a:off x="465137" y="2655695"/>
            <a:ext cx="11261725" cy="1253613"/>
          </a:xfrm>
          <a:prstGeom prst="rect">
            <a:avLst/>
          </a:prstGeom>
          <a:noFill/>
        </p:spPr>
        <p:txBody>
          <a:bodyPr wrap="square">
            <a:spAutoFit/>
          </a:bodyPr>
          <a:lstStyle/>
          <a:p>
            <a:pPr>
              <a:lnSpc>
                <a:spcPct val="130000"/>
              </a:lnSpc>
            </a:pPr>
            <a:r>
              <a:rPr lang="en-US" sz="2000" dirty="0">
                <a:latin typeface="Microsoft YaHei" panose="020B0503020204020204" pitchFamily="34" charset="-122"/>
                <a:ea typeface="Microsoft YaHei" panose="020B0503020204020204" pitchFamily="34" charset="-122"/>
              </a:rPr>
              <a:t>Skip-Gram </a:t>
            </a:r>
            <a:r>
              <a:rPr lang="zh-CN" altLang="en-US" sz="2000" dirty="0">
                <a:latin typeface="Microsoft YaHei" panose="020B0503020204020204" pitchFamily="34" charset="-122"/>
                <a:ea typeface="Microsoft YaHei" panose="020B0503020204020204" pitchFamily="34" charset="-122"/>
              </a:rPr>
              <a:t>包括 </a:t>
            </a:r>
            <a:r>
              <a:rPr lang="en-US" sz="2000" dirty="0">
                <a:latin typeface="Microsoft YaHei" panose="020B0503020204020204" pitchFamily="34" charset="-122"/>
                <a:ea typeface="Microsoft YaHei" panose="020B0503020204020204" pitchFamily="34" charset="-122"/>
              </a:rPr>
              <a:t>U ∈ R</a:t>
            </a:r>
            <a:r>
              <a:rPr lang="en-US" sz="2000" baseline="30000" dirty="0">
                <a:latin typeface="Microsoft YaHei" panose="020B0503020204020204" pitchFamily="34" charset="-122"/>
                <a:ea typeface="Microsoft YaHei" panose="020B0503020204020204" pitchFamily="34" charset="-122"/>
              </a:rPr>
              <a:t>|V|×d </a:t>
            </a:r>
            <a:r>
              <a:rPr lang="zh-CN" altLang="en-US" sz="2000" dirty="0">
                <a:latin typeface="Microsoft YaHei" panose="020B0503020204020204" pitchFamily="34" charset="-122"/>
                <a:ea typeface="Microsoft YaHei" panose="020B0503020204020204" pitchFamily="34" charset="-122"/>
              </a:rPr>
              <a:t>和 </a:t>
            </a:r>
            <a:r>
              <a:rPr lang="en-US" sz="2000" dirty="0">
                <a:latin typeface="Microsoft YaHei" panose="020B0503020204020204" pitchFamily="34" charset="-122"/>
                <a:ea typeface="Microsoft YaHei" panose="020B0503020204020204" pitchFamily="34" charset="-122"/>
              </a:rPr>
              <a:t>V ∈ R</a:t>
            </a:r>
            <a:r>
              <a:rPr lang="en-US" sz="2000" baseline="30000" dirty="0">
                <a:latin typeface="Microsoft YaHei" panose="020B0503020204020204" pitchFamily="34" charset="-122"/>
                <a:ea typeface="Microsoft YaHei" panose="020B0503020204020204" pitchFamily="34" charset="-122"/>
              </a:rPr>
              <a:t>|V|×d </a:t>
            </a:r>
            <a:r>
              <a:rPr lang="zh-CN" altLang="en-US" sz="2000" dirty="0">
                <a:latin typeface="Microsoft YaHei" panose="020B0503020204020204" pitchFamily="34" charset="-122"/>
                <a:ea typeface="Microsoft YaHei" panose="020B0503020204020204" pitchFamily="34" charset="-122"/>
              </a:rPr>
              <a:t>两个词嵌入矩阵，分别表示词表中每个单词作为上下文词和中心词时的词向量。</a:t>
            </a:r>
            <a:r>
              <a:rPr lang="en-US" sz="2000" dirty="0">
                <a:latin typeface="Microsoft YaHei" panose="020B0503020204020204" pitchFamily="34" charset="-122"/>
                <a:ea typeface="Microsoft YaHei" panose="020B0503020204020204" pitchFamily="34" charset="-122"/>
              </a:rPr>
              <a:t>Skip-Gram </a:t>
            </a:r>
            <a:r>
              <a:rPr lang="zh-CN" altLang="en-US" sz="2000" dirty="0">
                <a:latin typeface="Microsoft YaHei" panose="020B0503020204020204" pitchFamily="34" charset="-122"/>
                <a:ea typeface="Microsoft YaHei" panose="020B0503020204020204" pitchFamily="34" charset="-122"/>
              </a:rPr>
              <a:t>模型通过上下文词和中心词向量的相似度估计上下文词的出现概率，具体公式如下所示：</a:t>
            </a:r>
            <a:endParaRPr lang="en-CN" sz="2000" dirty="0">
              <a:latin typeface="Microsoft YaHei" panose="020B0503020204020204" pitchFamily="34" charset="-122"/>
              <a:ea typeface="Microsoft YaHei" panose="020B0503020204020204" pitchFamily="34" charset="-122"/>
            </a:endParaRPr>
          </a:p>
        </p:txBody>
      </p:sp>
      <p:pic>
        <p:nvPicPr>
          <p:cNvPr id="11" name="Picture 10">
            <a:extLst>
              <a:ext uri="{FF2B5EF4-FFF2-40B4-BE49-F238E27FC236}">
                <a16:creationId xmlns:a16="http://schemas.microsoft.com/office/drawing/2014/main" id="{9BF6008B-31E5-D7EE-E079-B3EED8252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2008" y="3845051"/>
            <a:ext cx="4305300" cy="977900"/>
          </a:xfrm>
          <a:prstGeom prst="rect">
            <a:avLst/>
          </a:prstGeom>
        </p:spPr>
      </p:pic>
      <p:sp>
        <p:nvSpPr>
          <p:cNvPr id="14" name="TextBox 13">
            <a:extLst>
              <a:ext uri="{FF2B5EF4-FFF2-40B4-BE49-F238E27FC236}">
                <a16:creationId xmlns:a16="http://schemas.microsoft.com/office/drawing/2014/main" id="{26A24BC3-FB5F-E1CC-117C-684AD53F5CB1}"/>
              </a:ext>
            </a:extLst>
          </p:cNvPr>
          <p:cNvSpPr txBox="1"/>
          <p:nvPr/>
        </p:nvSpPr>
        <p:spPr>
          <a:xfrm>
            <a:off x="579128" y="5353971"/>
            <a:ext cx="10901672" cy="453394"/>
          </a:xfrm>
          <a:prstGeom prst="rect">
            <a:avLst/>
          </a:prstGeom>
          <a:noFill/>
        </p:spPr>
        <p:txBody>
          <a:bodyPr wrap="square">
            <a:spAutoFit/>
          </a:bodyPr>
          <a:lstStyle>
            <a:defPPr>
              <a:defRPr lang="zh-CN"/>
            </a:defPPr>
            <a:lvl1pPr>
              <a:lnSpc>
                <a:spcPct val="130000"/>
              </a:lnSpc>
              <a:defRPr sz="2000">
                <a:latin typeface="Microsoft YaHei" panose="020B0503020204020204" pitchFamily="34" charset="-122"/>
                <a:ea typeface="Microsoft YaHei" panose="020B0503020204020204" pitchFamily="34" charset="-122"/>
              </a:defRPr>
            </a:lvl1pPr>
          </a:lstStyle>
          <a:p>
            <a:r>
              <a:rPr lang="en-CN" dirty="0"/>
              <a:t>在优化上述目标函数后，Skip-Gram模型通常采用训练好的中心词表示作为最终的词表示</a:t>
            </a:r>
          </a:p>
        </p:txBody>
      </p:sp>
    </p:spTree>
    <p:extLst>
      <p:ext uri="{BB962C8B-B14F-4D97-AF65-F5344CB8AC3E}">
        <p14:creationId xmlns:p14="http://schemas.microsoft.com/office/powerpoint/2010/main" val="3454807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917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基于上下文单词预测词向量模型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38</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395111" y="1030287"/>
            <a:ext cx="11365088" cy="453394"/>
          </a:xfrm>
          <a:prstGeom prst="rect">
            <a:avLst/>
          </a:prstGeom>
          <a:noFill/>
        </p:spPr>
        <p:txBody>
          <a:bodyPr wrap="square">
            <a:spAutoFit/>
          </a:bodyPr>
          <a:lstStyle/>
          <a:p>
            <a:pPr>
              <a:lnSpc>
                <a:spcPct val="130000"/>
              </a:lnSpc>
            </a:pPr>
            <a:r>
              <a:rPr lang="en-US" altLang="zh-CN" sz="2000" i="0" dirty="0" err="1">
                <a:effectLst/>
                <a:latin typeface="Microsoft YaHei" panose="020B0503020204020204" pitchFamily="34" charset="-122"/>
                <a:ea typeface="Microsoft YaHei" panose="020B0503020204020204" pitchFamily="34" charset="-122"/>
              </a:rPr>
              <a:t>CBoW</a:t>
            </a:r>
            <a:r>
              <a:rPr lang="zh-CN" altLang="en-US" sz="2000" i="0" dirty="0">
                <a:effectLst/>
                <a:latin typeface="Microsoft YaHei" panose="020B0503020204020204" pitchFamily="34" charset="-122"/>
                <a:ea typeface="Microsoft YaHei" panose="020B0503020204020204" pitchFamily="34" charset="-122"/>
              </a:rPr>
              <a:t>模型则假设文本中的词可以通过其在文本中的上下文词推导出来。</a:t>
            </a:r>
            <a:endParaRPr lang="en-US" altLang="zh-CN" sz="2000" i="0" dirty="0">
              <a:effectLst/>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52F0BB03-0F66-4A4F-DE89-14BB04939075}"/>
              </a:ext>
            </a:extLst>
          </p:cNvPr>
          <p:cNvSpPr txBox="1"/>
          <p:nvPr/>
        </p:nvSpPr>
        <p:spPr>
          <a:xfrm>
            <a:off x="395111" y="1572481"/>
            <a:ext cx="8180439" cy="453394"/>
          </a:xfrm>
          <a:prstGeom prst="rect">
            <a:avLst/>
          </a:prstGeom>
          <a:noFill/>
        </p:spPr>
        <p:txBody>
          <a:bodyPr wrap="square">
            <a:spAutoFit/>
          </a:bodyPr>
          <a:lstStyle>
            <a:defPPr>
              <a:defRPr lang="zh-CN"/>
            </a:defPPr>
            <a:lvl1pPr>
              <a:lnSpc>
                <a:spcPct val="130000"/>
              </a:lnSpc>
              <a:defRPr sz="2000" i="0">
                <a:effectLst/>
                <a:latin typeface="Microsoft YaHei" panose="020B0503020204020204" pitchFamily="34" charset="-122"/>
                <a:ea typeface="Microsoft YaHei" panose="020B0503020204020204" pitchFamily="34" charset="-122"/>
              </a:defRPr>
            </a:lvl1pPr>
          </a:lstStyle>
          <a:p>
            <a:r>
              <a:rPr lang="en-CN" dirty="0"/>
              <a:t>CBoW模型也是以负对数概率形式的损失函数作为优化目标：</a:t>
            </a:r>
          </a:p>
        </p:txBody>
      </p:sp>
      <p:pic>
        <p:nvPicPr>
          <p:cNvPr id="9" name="Picture 8">
            <a:extLst>
              <a:ext uri="{FF2B5EF4-FFF2-40B4-BE49-F238E27FC236}">
                <a16:creationId xmlns:a16="http://schemas.microsoft.com/office/drawing/2014/main" id="{263A452A-9295-3F4B-5F93-E12FAD3FB7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1331" y="2022336"/>
            <a:ext cx="6932357" cy="953328"/>
          </a:xfrm>
          <a:prstGeom prst="rect">
            <a:avLst/>
          </a:prstGeom>
        </p:spPr>
      </p:pic>
      <p:sp>
        <p:nvSpPr>
          <p:cNvPr id="12" name="TextBox 11">
            <a:extLst>
              <a:ext uri="{FF2B5EF4-FFF2-40B4-BE49-F238E27FC236}">
                <a16:creationId xmlns:a16="http://schemas.microsoft.com/office/drawing/2014/main" id="{BCD22E70-17F0-E00C-BA1D-0F82DCC4BB41}"/>
              </a:ext>
            </a:extLst>
          </p:cNvPr>
          <p:cNvSpPr txBox="1"/>
          <p:nvPr/>
        </p:nvSpPr>
        <p:spPr>
          <a:xfrm>
            <a:off x="395111" y="2996152"/>
            <a:ext cx="9065342" cy="453394"/>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用</a:t>
            </a:r>
            <a:r>
              <a:rPr lang="en-US" sz="2000" dirty="0">
                <a:latin typeface="Microsoft YaHei" panose="020B0503020204020204" pitchFamily="34" charset="-122"/>
                <a:ea typeface="Microsoft YaHei" panose="020B0503020204020204" pitchFamily="34" charset="-122"/>
              </a:rPr>
              <a:t>U ∈ R</a:t>
            </a:r>
            <a:r>
              <a:rPr lang="en-US" sz="2000" baseline="30000" dirty="0">
                <a:latin typeface="Microsoft YaHei" panose="020B0503020204020204" pitchFamily="34" charset="-122"/>
                <a:ea typeface="Microsoft YaHei" panose="020B0503020204020204" pitchFamily="34" charset="-122"/>
              </a:rPr>
              <a:t>|V|×d</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表示中心词词向量矩阵，</a:t>
            </a:r>
            <a:r>
              <a:rPr lang="en-US" sz="2000" dirty="0">
                <a:latin typeface="Microsoft YaHei" panose="020B0503020204020204" pitchFamily="34" charset="-122"/>
                <a:ea typeface="Microsoft YaHei" panose="020B0503020204020204" pitchFamily="34" charset="-122"/>
              </a:rPr>
              <a:t>V ∈ R</a:t>
            </a:r>
            <a:r>
              <a:rPr lang="en-US" sz="2000" baseline="30000" dirty="0">
                <a:latin typeface="Microsoft YaHei" panose="020B0503020204020204" pitchFamily="34" charset="-122"/>
                <a:ea typeface="Microsoft YaHei" panose="020B0503020204020204" pitchFamily="34" charset="-122"/>
              </a:rPr>
              <a:t>|V|×d</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表示上下文词向量</a:t>
            </a:r>
          </a:p>
        </p:txBody>
      </p:sp>
      <p:pic>
        <p:nvPicPr>
          <p:cNvPr id="17" name="Picture 16">
            <a:extLst>
              <a:ext uri="{FF2B5EF4-FFF2-40B4-BE49-F238E27FC236}">
                <a16:creationId xmlns:a16="http://schemas.microsoft.com/office/drawing/2014/main" id="{F9F06E10-812C-FD9D-44D9-A47EC52803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1331" y="3659999"/>
            <a:ext cx="6069269" cy="1519647"/>
          </a:xfrm>
          <a:prstGeom prst="rect">
            <a:avLst/>
          </a:prstGeom>
        </p:spPr>
      </p:pic>
      <p:sp>
        <p:nvSpPr>
          <p:cNvPr id="19" name="TextBox 18">
            <a:extLst>
              <a:ext uri="{FF2B5EF4-FFF2-40B4-BE49-F238E27FC236}">
                <a16:creationId xmlns:a16="http://schemas.microsoft.com/office/drawing/2014/main" id="{9B5F1D32-7C4B-B687-D8EB-CFD04626E7E9}"/>
              </a:ext>
            </a:extLst>
          </p:cNvPr>
          <p:cNvSpPr txBox="1"/>
          <p:nvPr/>
        </p:nvSpPr>
        <p:spPr>
          <a:xfrm>
            <a:off x="519521" y="5429019"/>
            <a:ext cx="11058115" cy="853503"/>
          </a:xfrm>
          <a:prstGeom prst="rect">
            <a:avLst/>
          </a:prstGeom>
          <a:noFill/>
        </p:spPr>
        <p:txBody>
          <a:bodyPr wrap="square">
            <a:spAutoFit/>
          </a:bodyPr>
          <a:lstStyle/>
          <a:p>
            <a:pPr>
              <a:lnSpc>
                <a:spcPct val="130000"/>
              </a:lnSpc>
            </a:pPr>
            <a:r>
              <a:rPr lang="en-US" sz="2000" dirty="0" err="1">
                <a:latin typeface="Microsoft YaHei" panose="020B0503020204020204" pitchFamily="34" charset="-122"/>
                <a:ea typeface="Microsoft YaHei" panose="020B0503020204020204" pitchFamily="34" charset="-122"/>
              </a:rPr>
              <a:t>v</a:t>
            </a:r>
            <a:r>
              <a:rPr lang="en-US" sz="2000" baseline="-25000" dirty="0" err="1">
                <a:latin typeface="Microsoft YaHei" panose="020B0503020204020204" pitchFamily="34" charset="-122"/>
                <a:ea typeface="Microsoft YaHei" panose="020B0503020204020204" pitchFamily="34" charset="-122"/>
              </a:rPr>
              <a:t>o</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是平均的上下文词向量，用于计算和中心词的相似度；</a:t>
            </a:r>
            <a:r>
              <a:rPr lang="en-US" sz="2000" dirty="0" err="1">
                <a:latin typeface="Microsoft YaHei" panose="020B0503020204020204" pitchFamily="34" charset="-122"/>
                <a:ea typeface="Microsoft YaHei" panose="020B0503020204020204" pitchFamily="34" charset="-122"/>
              </a:rPr>
              <a:t>u</a:t>
            </a:r>
            <a:r>
              <a:rPr lang="en-US" sz="2000" baseline="-25000" dirty="0" err="1">
                <a:latin typeface="Microsoft YaHei" panose="020B0503020204020204" pitchFamily="34" charset="-122"/>
                <a:ea typeface="Microsoft YaHei" panose="020B0503020204020204" pitchFamily="34" charset="-122"/>
              </a:rPr>
              <a:t>c</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是</a:t>
            </a:r>
            <a:r>
              <a:rPr lang="en-US" sz="2000" dirty="0" err="1">
                <a:latin typeface="Microsoft YaHei" panose="020B0503020204020204" pitchFamily="34" charset="-122"/>
                <a:ea typeface="Microsoft YaHei" panose="020B0503020204020204" pitchFamily="34" charset="-122"/>
              </a:rPr>
              <a:t>w</a:t>
            </a:r>
            <a:r>
              <a:rPr lang="en-US" sz="2000" baseline="-25000" dirty="0" err="1">
                <a:latin typeface="Microsoft YaHei" panose="020B0503020204020204" pitchFamily="34" charset="-122"/>
                <a:ea typeface="Microsoft YaHei" panose="020B0503020204020204" pitchFamily="34" charset="-122"/>
              </a:rPr>
              <a:t>c</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用作中心词的表示，</a:t>
            </a:r>
            <a:r>
              <a:rPr lang="en-US" sz="2000" dirty="0" err="1">
                <a:latin typeface="Microsoft YaHei" panose="020B0503020204020204" pitchFamily="34" charset="-122"/>
                <a:ea typeface="Microsoft YaHei" panose="020B0503020204020204" pitchFamily="34" charset="-122"/>
              </a:rPr>
              <a:t>u</a:t>
            </a:r>
            <a:r>
              <a:rPr lang="en-US" sz="2000" baseline="-25000" dirty="0" err="1">
                <a:latin typeface="Microsoft YaHei" panose="020B0503020204020204" pitchFamily="34" charset="-122"/>
                <a:ea typeface="Microsoft YaHei" panose="020B0503020204020204" pitchFamily="34" charset="-122"/>
              </a:rPr>
              <a:t>i</a:t>
            </a:r>
            <a:r>
              <a:rPr lang="zh-CN" altLang="en-US" sz="2000" dirty="0">
                <a:latin typeface="Microsoft YaHei" panose="020B0503020204020204" pitchFamily="34" charset="-122"/>
                <a:ea typeface="Microsoft YaHei" panose="020B0503020204020204" pitchFamily="34" charset="-122"/>
              </a:rPr>
              <a:t>是词表中每个词用作中心词的表示。</a:t>
            </a:r>
          </a:p>
        </p:txBody>
      </p:sp>
    </p:spTree>
    <p:extLst>
      <p:ext uri="{BB962C8B-B14F-4D97-AF65-F5344CB8AC3E}">
        <p14:creationId xmlns:p14="http://schemas.microsoft.com/office/powerpoint/2010/main" val="24688820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917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基于上下文单词预测词向量模型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39</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395111" y="996919"/>
            <a:ext cx="11365088" cy="2607830"/>
          </a:xfrm>
          <a:prstGeom prst="rect">
            <a:avLst/>
          </a:prstGeom>
          <a:noFill/>
        </p:spPr>
        <p:txBody>
          <a:bodyPr wrap="square">
            <a:spAutoFit/>
          </a:bodyPr>
          <a:lstStyle/>
          <a:p>
            <a:pPr>
              <a:lnSpc>
                <a:spcPct val="130000"/>
              </a:lnSpc>
            </a:pPr>
            <a:r>
              <a:rPr lang="zh-CN" altLang="en-US" sz="2000" i="0" dirty="0">
                <a:effectLst/>
                <a:latin typeface="Microsoft YaHei" panose="020B0503020204020204" pitchFamily="34" charset="-122"/>
                <a:ea typeface="Microsoft YaHei" panose="020B0503020204020204" pitchFamily="34" charset="-122"/>
              </a:rPr>
              <a:t>在实际应用中，由于词表内通常包含数万甚至数十万单词，</a:t>
            </a:r>
            <a:r>
              <a:rPr lang="en-US" altLang="zh-CN" sz="2000" i="0" dirty="0">
                <a:effectLst/>
                <a:latin typeface="Microsoft YaHei" panose="020B0503020204020204" pitchFamily="34" charset="-122"/>
                <a:ea typeface="Microsoft YaHei" panose="020B0503020204020204" pitchFamily="34" charset="-122"/>
              </a:rPr>
              <a:t>Skip-Gram</a:t>
            </a:r>
            <a:r>
              <a:rPr lang="zh-CN" altLang="en-US" sz="2000" i="0" dirty="0">
                <a:effectLst/>
                <a:latin typeface="Microsoft YaHei" panose="020B0503020204020204" pitchFamily="34" charset="-122"/>
                <a:ea typeface="Microsoft YaHei" panose="020B0503020204020204" pitchFamily="34" charset="-122"/>
              </a:rPr>
              <a:t>和</a:t>
            </a:r>
            <a:r>
              <a:rPr lang="en-US" altLang="zh-CN" sz="2000" i="0" dirty="0" err="1">
                <a:effectLst/>
                <a:latin typeface="Microsoft YaHei" panose="020B0503020204020204" pitchFamily="34" charset="-122"/>
                <a:ea typeface="Microsoft YaHei" panose="020B0503020204020204" pitchFamily="34" charset="-122"/>
              </a:rPr>
              <a:t>CBoW</a:t>
            </a:r>
            <a:r>
              <a:rPr lang="zh-CN" altLang="en-US" sz="2000" i="0" dirty="0">
                <a:effectLst/>
                <a:latin typeface="Microsoft YaHei" panose="020B0503020204020204" pitchFamily="34" charset="-122"/>
                <a:ea typeface="Microsoft YaHei" panose="020B0503020204020204" pitchFamily="34" charset="-122"/>
              </a:rPr>
              <a:t>模型在基于</a:t>
            </a:r>
            <a:r>
              <a:rPr lang="en-US" altLang="zh-CN" sz="2000" i="0" dirty="0" err="1">
                <a:effectLst/>
                <a:latin typeface="Microsoft YaHei" panose="020B0503020204020204" pitchFamily="34" charset="-122"/>
                <a:ea typeface="Microsoft YaHei" panose="020B0503020204020204" pitchFamily="34" charset="-122"/>
              </a:rPr>
              <a:t>Softmax</a:t>
            </a:r>
            <a:r>
              <a:rPr lang="zh-CN" altLang="en-US" sz="2000" i="0" dirty="0">
                <a:effectLst/>
                <a:latin typeface="Microsoft YaHei" panose="020B0503020204020204" pitchFamily="34" charset="-122"/>
                <a:ea typeface="Microsoft YaHei" panose="020B0503020204020204" pitchFamily="34" charset="-122"/>
              </a:rPr>
              <a:t>计算上下文词和中心词的出现概率进行梯度更新时，会产生非常大规模的计算开销。因此，通常使用</a:t>
            </a:r>
            <a:r>
              <a:rPr lang="zh-CN" altLang="en-US" sz="2000" b="1" i="0" dirty="0">
                <a:effectLst/>
                <a:latin typeface="Microsoft YaHei" panose="020B0503020204020204" pitchFamily="34" charset="-122"/>
                <a:ea typeface="Microsoft YaHei" panose="020B0503020204020204" pitchFamily="34" charset="-122"/>
              </a:rPr>
              <a:t>负采样</a:t>
            </a:r>
            <a:r>
              <a:rPr lang="zh-CN" altLang="en-US" sz="2000" i="0" dirty="0">
                <a:effectLst/>
                <a:latin typeface="Microsoft YaHei" panose="020B0503020204020204" pitchFamily="34" charset="-122"/>
                <a:ea typeface="Microsoft YaHei" panose="020B0503020204020204" pitchFamily="34" charset="-122"/>
              </a:rPr>
              <a:t>或者</a:t>
            </a:r>
            <a:r>
              <a:rPr lang="zh-CN" altLang="en-US" sz="2000" b="1" i="0" dirty="0">
                <a:effectLst/>
                <a:latin typeface="Microsoft YaHei" panose="020B0503020204020204" pitchFamily="34" charset="-122"/>
                <a:ea typeface="Microsoft YaHei" panose="020B0503020204020204" pitchFamily="34" charset="-122"/>
              </a:rPr>
              <a:t>层次</a:t>
            </a:r>
            <a:r>
              <a:rPr lang="en-US" altLang="zh-CN" sz="2000" b="1" i="0" dirty="0" err="1">
                <a:effectLst/>
                <a:latin typeface="Microsoft YaHei" panose="020B0503020204020204" pitchFamily="34" charset="-122"/>
                <a:ea typeface="Microsoft YaHei" panose="020B0503020204020204" pitchFamily="34" charset="-122"/>
              </a:rPr>
              <a:t>Softmax</a:t>
            </a:r>
            <a:r>
              <a:rPr lang="zh-CN" altLang="en-US" sz="2000" i="0" dirty="0">
                <a:effectLst/>
                <a:latin typeface="Microsoft YaHei" panose="020B0503020204020204" pitchFamily="34" charset="-122"/>
                <a:ea typeface="Microsoft YaHei" panose="020B0503020204020204" pitchFamily="34" charset="-122"/>
              </a:rPr>
              <a:t>的方法</a:t>
            </a:r>
            <a:r>
              <a:rPr lang="zh-CN" altLang="en-US" sz="2000" b="1" i="0" dirty="0">
                <a:effectLst/>
                <a:latin typeface="Microsoft YaHei" panose="020B0503020204020204" pitchFamily="34" charset="-122"/>
                <a:ea typeface="Microsoft YaHei" panose="020B0503020204020204" pitchFamily="34" charset="-122"/>
              </a:rPr>
              <a:t>降低计算开销</a:t>
            </a:r>
            <a:r>
              <a:rPr lang="zh-CN" altLang="en-US" sz="2000" i="0" dirty="0">
                <a:effectLst/>
                <a:latin typeface="Microsoft YaHei" panose="020B0503020204020204" pitchFamily="34" charset="-122"/>
                <a:ea typeface="Microsoft YaHei" panose="020B0503020204020204" pitchFamily="34" charset="-122"/>
              </a:rPr>
              <a:t>。</a:t>
            </a:r>
            <a:endParaRPr lang="en-US" altLang="zh-CN" sz="2000" i="0" dirty="0">
              <a:effectLst/>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b="1" i="0" dirty="0">
                <a:effectLst/>
                <a:latin typeface="Microsoft YaHei" panose="020B0503020204020204" pitchFamily="34" charset="-122"/>
                <a:ea typeface="Microsoft YaHei" panose="020B0503020204020204" pitchFamily="34" charset="-122"/>
              </a:rPr>
              <a:t>负采样（</a:t>
            </a:r>
            <a:r>
              <a:rPr lang="en-US" altLang="zh-CN" sz="2000" b="1" i="0" dirty="0">
                <a:effectLst/>
                <a:latin typeface="Microsoft YaHei" panose="020B0503020204020204" pitchFamily="34" charset="-122"/>
                <a:ea typeface="Microsoft YaHei" panose="020B0503020204020204" pitchFamily="34" charset="-122"/>
              </a:rPr>
              <a:t>Negative Sampling</a:t>
            </a:r>
            <a:r>
              <a:rPr lang="zh-CN" altLang="en-US" sz="2000" b="1" i="0" dirty="0">
                <a:effectLst/>
                <a:latin typeface="Microsoft YaHei" panose="020B0503020204020204" pitchFamily="34" charset="-122"/>
                <a:ea typeface="Microsoft YaHei" panose="020B0503020204020204" pitchFamily="34" charset="-122"/>
              </a:rPr>
              <a:t>）</a:t>
            </a:r>
            <a:r>
              <a:rPr lang="zh-CN" altLang="en-US" sz="2000" i="0" dirty="0">
                <a:effectLst/>
                <a:latin typeface="Microsoft YaHei" panose="020B0503020204020204" pitchFamily="34" charset="-122"/>
                <a:ea typeface="Microsoft YaHei" panose="020B0503020204020204" pitchFamily="34" charset="-122"/>
              </a:rPr>
              <a:t>将目标函数中全体词表范围的相似度计算修正为目标词和</a:t>
            </a:r>
            <a:r>
              <a:rPr lang="en-US" altLang="zh-CN" sz="2000" i="0" dirty="0">
                <a:effectLst/>
                <a:latin typeface="Microsoft YaHei" panose="020B0503020204020204" pitchFamily="34" charset="-122"/>
                <a:ea typeface="Microsoft YaHei" panose="020B0503020204020204" pitchFamily="34" charset="-122"/>
              </a:rPr>
              <a:t>K</a:t>
            </a:r>
            <a:r>
              <a:rPr lang="zh-CN" altLang="en-US" sz="2000" i="0" dirty="0">
                <a:effectLst/>
                <a:latin typeface="Microsoft YaHei" panose="020B0503020204020204" pitchFamily="34" charset="-122"/>
                <a:ea typeface="Microsoft YaHei" panose="020B0503020204020204" pitchFamily="34" charset="-122"/>
              </a:rPr>
              <a:t>个负例的相似度计算，其中</a:t>
            </a:r>
            <a:r>
              <a:rPr lang="en-US" altLang="zh-CN" sz="2000" i="0" dirty="0">
                <a:effectLst/>
                <a:latin typeface="Microsoft YaHei" panose="020B0503020204020204" pitchFamily="34" charset="-122"/>
                <a:ea typeface="Microsoft YaHei" panose="020B0503020204020204" pitchFamily="34" charset="-122"/>
              </a:rPr>
              <a:t>K</a:t>
            </a:r>
            <a:r>
              <a:rPr lang="zh-CN" altLang="en-US" sz="2000" i="0" dirty="0">
                <a:effectLst/>
                <a:latin typeface="Microsoft YaHei" panose="020B0503020204020204" pitchFamily="34" charset="-122"/>
                <a:ea typeface="Microsoft YaHei" panose="020B0503020204020204" pitchFamily="34" charset="-122"/>
              </a:rPr>
              <a:t>是远小于词表大小的超参数。通过这种方式，使得训练的计算开销与词表大小无关，而只与超参数</a:t>
            </a:r>
            <a:r>
              <a:rPr lang="en-US" altLang="zh-CN" sz="2000" i="0" dirty="0">
                <a:effectLst/>
                <a:latin typeface="Microsoft YaHei" panose="020B0503020204020204" pitchFamily="34" charset="-122"/>
                <a:ea typeface="Microsoft YaHei" panose="020B0503020204020204" pitchFamily="34" charset="-122"/>
              </a:rPr>
              <a:t>K</a:t>
            </a:r>
            <a:r>
              <a:rPr lang="zh-CN" altLang="en-US" sz="2000" i="0" dirty="0">
                <a:effectLst/>
                <a:latin typeface="Microsoft YaHei" panose="020B0503020204020204" pitchFamily="34" charset="-122"/>
                <a:ea typeface="Microsoft YaHei" panose="020B0503020204020204" pitchFamily="34" charset="-122"/>
              </a:rPr>
              <a:t>相关。</a:t>
            </a:r>
            <a:endParaRPr lang="en-US" altLang="zh-CN" sz="2000" i="0" dirty="0">
              <a:effectLst/>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0F8DF183-D3D5-7EE7-47F0-4C64F1CF5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103" y="3687268"/>
            <a:ext cx="5622568" cy="950875"/>
          </a:xfrm>
          <a:prstGeom prst="rect">
            <a:avLst/>
          </a:prstGeom>
        </p:spPr>
      </p:pic>
    </p:spTree>
    <p:extLst>
      <p:ext uri="{BB962C8B-B14F-4D97-AF65-F5344CB8AC3E}">
        <p14:creationId xmlns:p14="http://schemas.microsoft.com/office/powerpoint/2010/main" val="1885971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语义分析</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1120307"/>
          </a:xfrm>
          <a:prstGeom prst="rect">
            <a:avLst/>
          </a:prstGeom>
          <a:noFill/>
        </p:spPr>
        <p:txBody>
          <a:bodyPr wrap="square">
            <a:spAutoFit/>
          </a:bodyPr>
          <a:lstStyle/>
          <a:p>
            <a:pPr algn="just">
              <a:lnSpc>
                <a:spcPct val="125000"/>
              </a:lnSpc>
            </a:pPr>
            <a:r>
              <a:rPr lang="zh-CN" altLang="en-US" sz="2800" dirty="0">
                <a:latin typeface="Microsoft YaHei" panose="020B0503020204020204" pitchFamily="34" charset="-122"/>
                <a:ea typeface="Microsoft YaHei" panose="020B0503020204020204" pitchFamily="34" charset="-122"/>
              </a:rPr>
              <a:t>掌握一种语言意味着懂得如何产生并理解数量无限的该种语言句子的意义。研究语言意义的科学被称为</a:t>
            </a:r>
            <a:r>
              <a:rPr lang="zh-CN" altLang="en-US" sz="2800" b="1" dirty="0">
                <a:latin typeface="Microsoft YaHei" panose="020B0503020204020204" pitchFamily="34" charset="-122"/>
                <a:ea typeface="Microsoft YaHei" panose="020B0503020204020204" pitchFamily="34" charset="-122"/>
              </a:rPr>
              <a:t>语义学（</a:t>
            </a:r>
            <a:r>
              <a:rPr lang="en-US" altLang="zh-CN" sz="2800" b="1" dirty="0">
                <a:latin typeface="Microsoft YaHei" panose="020B0503020204020204" pitchFamily="34" charset="-122"/>
                <a:ea typeface="Microsoft YaHei" panose="020B0503020204020204" pitchFamily="34" charset="-122"/>
              </a:rPr>
              <a:t>Semantics</a:t>
            </a:r>
            <a:r>
              <a:rPr lang="zh-CN" altLang="en-US" sz="2800" b="1" dirty="0">
                <a:latin typeface="Microsoft YaHei" panose="020B0503020204020204" pitchFamily="34" charset="-122"/>
                <a:ea typeface="Microsoft YaHei" panose="020B0503020204020204" pitchFamily="34" charset="-122"/>
              </a:rPr>
              <a:t>）</a:t>
            </a:r>
            <a:r>
              <a:rPr lang="zh-CN" altLang="en-US" sz="2800" dirty="0">
                <a:latin typeface="Microsoft YaHei" panose="020B0503020204020204" pitchFamily="34" charset="-122"/>
                <a:ea typeface="Microsoft YaHei" panose="020B0503020204020204" pitchFamily="34" charset="-122"/>
              </a:rPr>
              <a:t>。</a:t>
            </a:r>
            <a:endParaRPr lang="en-US" altLang="zh-CN" sz="240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9F56D6C1-AA01-70BE-AAD2-1B131FE3D4C0}"/>
              </a:ext>
            </a:extLst>
          </p:cNvPr>
          <p:cNvSpPr txBox="1"/>
          <p:nvPr/>
        </p:nvSpPr>
        <p:spPr>
          <a:xfrm>
            <a:off x="386995" y="2386724"/>
            <a:ext cx="11190639" cy="2278316"/>
          </a:xfrm>
          <a:prstGeom prst="rect">
            <a:avLst/>
          </a:prstGeom>
          <a:noFill/>
        </p:spPr>
        <p:txBody>
          <a:bodyPr wrap="square">
            <a:spAutoFit/>
          </a:bodyPr>
          <a:lstStyle/>
          <a:p>
            <a:pPr algn="just">
              <a:lnSpc>
                <a:spcPct val="130000"/>
              </a:lnSpc>
              <a:spcBef>
                <a:spcPts val="1200"/>
              </a:spcBef>
            </a:pPr>
            <a:r>
              <a:rPr lang="zh-CN" altLang="en-US" sz="2800" dirty="0">
                <a:latin typeface="Microsoft YaHei" panose="020B0503020204020204" pitchFamily="34" charset="-122"/>
                <a:ea typeface="Microsoft YaHei" panose="020B0503020204020204" pitchFamily="34" charset="-122"/>
              </a:rPr>
              <a:t>语义问题也被大多数语言学家认为是语言的核心问题，同时也受到了包括哲学、逻辑学、心理学以及计算机等众多学科的广泛关注。 自然语言处理目标就是要使计算机具有理解和运用自然语言的能力。因此，语义也是自然语言处理的关键问题和难点问题。</a:t>
            </a:r>
            <a:endParaRPr lang="en-CN" sz="28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ACEA40CC-8153-0F5B-83AA-1CC5C6A51F97}"/>
              </a:ext>
            </a:extLst>
          </p:cNvPr>
          <p:cNvSpPr txBox="1"/>
          <p:nvPr/>
        </p:nvSpPr>
        <p:spPr>
          <a:xfrm>
            <a:off x="386995" y="4937751"/>
            <a:ext cx="11373204" cy="1158009"/>
          </a:xfrm>
          <a:prstGeom prst="rect">
            <a:avLst/>
          </a:prstGeom>
          <a:noFill/>
        </p:spPr>
        <p:txBody>
          <a:bodyPr wrap="square">
            <a:spAutoFit/>
          </a:bodyPr>
          <a:lstStyle/>
          <a:p>
            <a:pPr algn="just">
              <a:lnSpc>
                <a:spcPct val="130000"/>
              </a:lnSpc>
            </a:pPr>
            <a:r>
              <a:rPr lang="en-CN" sz="2800" dirty="0">
                <a:latin typeface="Microsoft YaHei" panose="020B0503020204020204" pitchFamily="34" charset="-122"/>
                <a:ea typeface="Microsoft YaHei" panose="020B0503020204020204" pitchFamily="34" charset="-122"/>
              </a:rPr>
              <a:t>语义研究需要以语义的形式化结构表示为基础。这种形式化结构表示称之为</a:t>
            </a:r>
            <a:r>
              <a:rPr lang="en-CN" sz="2800" b="1" dirty="0">
                <a:latin typeface="Microsoft YaHei" panose="020B0503020204020204" pitchFamily="34" charset="-122"/>
                <a:ea typeface="Microsoft YaHei" panose="020B0503020204020204" pitchFamily="34" charset="-122"/>
              </a:rPr>
              <a:t>语义表示（Semantic Representation）</a:t>
            </a:r>
          </a:p>
        </p:txBody>
      </p:sp>
    </p:spTree>
    <p:extLst>
      <p:ext uri="{BB962C8B-B14F-4D97-AF65-F5344CB8AC3E}">
        <p14:creationId xmlns:p14="http://schemas.microsoft.com/office/powerpoint/2010/main" val="28547618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9172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基于上下文单词预测词向量模型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40</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395111" y="996919"/>
            <a:ext cx="11365088" cy="453394"/>
          </a:xfrm>
          <a:prstGeom prst="rect">
            <a:avLst/>
          </a:prstGeom>
          <a:noFill/>
        </p:spPr>
        <p:txBody>
          <a:bodyPr wrap="square">
            <a:spAutoFit/>
          </a:bodyPr>
          <a:lstStyle/>
          <a:p>
            <a:pPr>
              <a:lnSpc>
                <a:spcPct val="130000"/>
              </a:lnSpc>
            </a:pPr>
            <a:r>
              <a:rPr lang="zh-CN" altLang="en-US" sz="2000" b="1" i="0" dirty="0">
                <a:effectLst/>
                <a:latin typeface="Microsoft YaHei" panose="020B0503020204020204" pitchFamily="34" charset="-122"/>
                <a:ea typeface="Microsoft YaHei" panose="020B0503020204020204" pitchFamily="34" charset="-122"/>
              </a:rPr>
              <a:t>层次</a:t>
            </a:r>
            <a:r>
              <a:rPr lang="en-US" altLang="zh-CN" sz="2000" b="1" i="0" dirty="0" err="1">
                <a:effectLst/>
                <a:latin typeface="Microsoft YaHei" panose="020B0503020204020204" pitchFamily="34" charset="-122"/>
                <a:ea typeface="Microsoft YaHei" panose="020B0503020204020204" pitchFamily="34" charset="-122"/>
              </a:rPr>
              <a:t>softmax</a:t>
            </a:r>
            <a:r>
              <a:rPr lang="zh-CN" altLang="en-US" sz="2000" i="0" dirty="0">
                <a:effectLst/>
                <a:latin typeface="Microsoft YaHei" panose="020B0503020204020204" pitchFamily="34" charset="-122"/>
                <a:ea typeface="Microsoft YaHei" panose="020B0503020204020204" pitchFamily="34" charset="-122"/>
              </a:rPr>
              <a:t>将词表组织成二叉树结构，树的每个叶子节点代表词表中的一个词语</a:t>
            </a:r>
            <a:endParaRPr lang="en-US" altLang="zh-CN" sz="2000" i="0" dirty="0">
              <a:effectLst/>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41E0F85F-974F-5FC0-1AC8-EFBFE4CCB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0554" y="1744330"/>
            <a:ext cx="5154791" cy="2532701"/>
          </a:xfrm>
          <a:prstGeom prst="rect">
            <a:avLst/>
          </a:prstGeom>
        </p:spPr>
      </p:pic>
      <p:sp>
        <p:nvSpPr>
          <p:cNvPr id="8" name="TextBox 7">
            <a:extLst>
              <a:ext uri="{FF2B5EF4-FFF2-40B4-BE49-F238E27FC236}">
                <a16:creationId xmlns:a16="http://schemas.microsoft.com/office/drawing/2014/main" id="{8B9DD78C-807E-C61C-2C1B-C5A1D506FF4B}"/>
              </a:ext>
            </a:extLst>
          </p:cNvPr>
          <p:cNvSpPr txBox="1"/>
          <p:nvPr/>
        </p:nvSpPr>
        <p:spPr>
          <a:xfrm>
            <a:off x="579128" y="5820437"/>
            <a:ext cx="10511659" cy="646331"/>
          </a:xfrm>
          <a:prstGeom prst="rect">
            <a:avLst/>
          </a:prstGeom>
          <a:noFill/>
        </p:spPr>
        <p:txBody>
          <a:bodyPr wrap="square">
            <a:spAutoFit/>
          </a:bodyPr>
          <a:lstStyle/>
          <a:p>
            <a:r>
              <a:rPr lang="zh-CN" altLang="en-US" dirty="0">
                <a:effectLst/>
                <a:latin typeface="Microsoft YaHei" panose="020B0503020204020204" pitchFamily="34" charset="-122"/>
                <a:ea typeface="Microsoft YaHei" panose="020B0503020204020204" pitchFamily="34" charset="-122"/>
              </a:rPr>
              <a:t>对于词表中的词</a:t>
            </a:r>
            <a:r>
              <a:rPr lang="en-US" dirty="0">
                <a:effectLst/>
                <a:latin typeface="Microsoft YaHei" panose="020B0503020204020204" pitchFamily="34" charset="-122"/>
                <a:ea typeface="Microsoft YaHei" panose="020B0503020204020204" pitchFamily="34" charset="-122"/>
              </a:rPr>
              <a:t>w，</a:t>
            </a:r>
            <a:r>
              <a:rPr lang="zh-CN" altLang="en-US" dirty="0">
                <a:effectLst/>
                <a:latin typeface="Microsoft YaHei" panose="020B0503020204020204" pitchFamily="34" charset="-122"/>
                <a:ea typeface="Microsoft YaHei" panose="020B0503020204020204" pitchFamily="34" charset="-122"/>
              </a:rPr>
              <a:t>用</a:t>
            </a:r>
            <a:r>
              <a:rPr lang="en-US" dirty="0">
                <a:effectLst/>
                <a:latin typeface="Microsoft YaHei" panose="020B0503020204020204" pitchFamily="34" charset="-122"/>
                <a:ea typeface="Microsoft YaHei" panose="020B0503020204020204" pitchFamily="34" charset="-122"/>
              </a:rPr>
              <a:t>L(w) </a:t>
            </a:r>
            <a:r>
              <a:rPr lang="zh-CN" altLang="en-US" dirty="0">
                <a:effectLst/>
                <a:latin typeface="Microsoft YaHei" panose="020B0503020204020204" pitchFamily="34" charset="-122"/>
                <a:ea typeface="Microsoft YaHei" panose="020B0503020204020204" pitchFamily="34" charset="-122"/>
              </a:rPr>
              <a:t>表示从树的根节点到词</a:t>
            </a:r>
            <a:r>
              <a:rPr lang="en-US" dirty="0">
                <a:effectLst/>
                <a:latin typeface="Microsoft YaHei" panose="020B0503020204020204" pitchFamily="34" charset="-122"/>
                <a:ea typeface="Microsoft YaHei" panose="020B0503020204020204" pitchFamily="34" charset="-122"/>
              </a:rPr>
              <a:t>w </a:t>
            </a:r>
            <a:r>
              <a:rPr lang="zh-CN" altLang="en-US" dirty="0">
                <a:effectLst/>
                <a:latin typeface="Microsoft YaHei" panose="020B0503020204020204" pitchFamily="34" charset="-122"/>
                <a:ea typeface="Microsoft YaHei" panose="020B0503020204020204" pitchFamily="34" charset="-122"/>
              </a:rPr>
              <a:t>对应的叶子节点的路径，其中包括从根节点到叶子节点的父节点的全部非终节点，但不包括叶子节点本身。</a:t>
            </a:r>
          </a:p>
        </p:txBody>
      </p:sp>
      <p:pic>
        <p:nvPicPr>
          <p:cNvPr id="10" name="Picture 9">
            <a:extLst>
              <a:ext uri="{FF2B5EF4-FFF2-40B4-BE49-F238E27FC236}">
                <a16:creationId xmlns:a16="http://schemas.microsoft.com/office/drawing/2014/main" id="{873BD41B-2C74-3A85-83D9-59AD4AEC73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399" y="4647635"/>
            <a:ext cx="2933201" cy="935355"/>
          </a:xfrm>
          <a:prstGeom prst="rect">
            <a:avLst/>
          </a:prstGeom>
        </p:spPr>
      </p:pic>
    </p:spTree>
    <p:extLst>
      <p:ext uri="{BB962C8B-B14F-4D97-AF65-F5344CB8AC3E}">
        <p14:creationId xmlns:p14="http://schemas.microsoft.com/office/powerpoint/2010/main" val="31122981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977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全局向量（</a:t>
            </a:r>
            <a:r>
              <a:rPr lang="en-US" altLang="zh-CN" sz="2400" b="1" dirty="0" err="1">
                <a:solidFill>
                  <a:schemeClr val="bg1"/>
                </a:solidFill>
                <a:latin typeface="微软雅黑" panose="020B0503020204020204" pitchFamily="34" charset="-122"/>
                <a:ea typeface="微软雅黑" panose="020B0503020204020204" pitchFamily="34" charset="-122"/>
              </a:rPr>
              <a:t>GloVe</a:t>
            </a:r>
            <a:r>
              <a:rPr lang="zh-CN" altLang="en-US" sz="2400" b="1" dirty="0">
                <a:solidFill>
                  <a:schemeClr val="bg1"/>
                </a:solidFill>
                <a:latin typeface="微软雅黑" panose="020B0503020204020204" pitchFamily="34" charset="-122"/>
                <a:ea typeface="微软雅黑" panose="020B0503020204020204" pitchFamily="34" charset="-122"/>
              </a:rPr>
              <a:t>）模型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41</a:t>
            </a:fld>
            <a:endParaRPr lang="zh-CN" altLang="en-US" dirty="0"/>
          </a:p>
        </p:txBody>
      </p:sp>
      <p:sp>
        <p:nvSpPr>
          <p:cNvPr id="5" name="TextBox 4">
            <a:extLst>
              <a:ext uri="{FF2B5EF4-FFF2-40B4-BE49-F238E27FC236}">
                <a16:creationId xmlns:a16="http://schemas.microsoft.com/office/drawing/2014/main" id="{FB3295B7-5722-0E8A-2A22-664B51047399}"/>
              </a:ext>
            </a:extLst>
          </p:cNvPr>
          <p:cNvSpPr txBox="1"/>
          <p:nvPr/>
        </p:nvSpPr>
        <p:spPr>
          <a:xfrm>
            <a:off x="395111" y="996919"/>
            <a:ext cx="11365088" cy="1653722"/>
          </a:xfrm>
          <a:prstGeom prst="rect">
            <a:avLst/>
          </a:prstGeom>
          <a:noFill/>
        </p:spPr>
        <p:txBody>
          <a:bodyPr wrap="square">
            <a:spAutoFit/>
          </a:bodyPr>
          <a:lstStyle/>
          <a:p>
            <a:pPr algn="just">
              <a:lnSpc>
                <a:spcPct val="130000"/>
              </a:lnSpc>
            </a:pPr>
            <a:r>
              <a:rPr lang="en-US" altLang="zh-CN" sz="2000" i="0" dirty="0" err="1">
                <a:effectLst/>
                <a:latin typeface="Microsoft YaHei" panose="020B0503020204020204" pitchFamily="34" charset="-122"/>
                <a:ea typeface="Microsoft YaHei" panose="020B0503020204020204" pitchFamily="34" charset="-122"/>
              </a:rPr>
              <a:t>Sikp</a:t>
            </a:r>
            <a:r>
              <a:rPr lang="en-US" altLang="zh-CN" sz="2000" i="0" dirty="0">
                <a:effectLst/>
                <a:latin typeface="Microsoft YaHei" panose="020B0503020204020204" pitchFamily="34" charset="-122"/>
                <a:ea typeface="Microsoft YaHei" panose="020B0503020204020204" pitchFamily="34" charset="-122"/>
              </a:rPr>
              <a:t>-Gram</a:t>
            </a:r>
            <a:r>
              <a:rPr lang="zh-CN" altLang="en-US" sz="2000" i="0" dirty="0">
                <a:effectLst/>
                <a:latin typeface="Microsoft YaHei" panose="020B0503020204020204" pitchFamily="34" charset="-122"/>
                <a:ea typeface="Microsoft YaHei" panose="020B0503020204020204" pitchFamily="34" charset="-122"/>
              </a:rPr>
              <a:t>和</a:t>
            </a:r>
            <a:r>
              <a:rPr lang="en-US" altLang="zh-CN" sz="2000" i="0" dirty="0">
                <a:effectLst/>
                <a:latin typeface="Microsoft YaHei" panose="020B0503020204020204" pitchFamily="34" charset="-122"/>
                <a:ea typeface="Microsoft YaHei" panose="020B0503020204020204" pitchFamily="34" charset="-122"/>
              </a:rPr>
              <a:t>CBOW</a:t>
            </a:r>
            <a:r>
              <a:rPr lang="zh-CN" altLang="en-US" sz="2000" i="0" dirty="0">
                <a:effectLst/>
                <a:latin typeface="Microsoft YaHei" panose="020B0503020204020204" pitchFamily="34" charset="-122"/>
                <a:ea typeface="Microsoft YaHei" panose="020B0503020204020204" pitchFamily="34" charset="-122"/>
              </a:rPr>
              <a:t>模型根据</a:t>
            </a:r>
            <a:r>
              <a:rPr lang="zh-CN" altLang="en-US" sz="2000" i="0" u="sng" dirty="0">
                <a:effectLst/>
                <a:latin typeface="Microsoft YaHei" panose="020B0503020204020204" pitchFamily="34" charset="-122"/>
                <a:ea typeface="Microsoft YaHei" panose="020B0503020204020204" pitchFamily="34" charset="-122"/>
              </a:rPr>
              <a:t>局部信息进行学习</a:t>
            </a:r>
            <a:r>
              <a:rPr lang="zh-CN" altLang="en-US" sz="2000" i="0" dirty="0">
                <a:effectLst/>
                <a:latin typeface="Microsoft YaHei" panose="020B0503020204020204" pitchFamily="34" charset="-122"/>
                <a:ea typeface="Microsoft YaHei" panose="020B0503020204020204" pitchFamily="34" charset="-122"/>
              </a:rPr>
              <a:t>，而</a:t>
            </a:r>
            <a:r>
              <a:rPr lang="en-US" altLang="zh-CN" sz="2000" i="0" dirty="0">
                <a:effectLst/>
                <a:latin typeface="Microsoft YaHei" panose="020B0503020204020204" pitchFamily="34" charset="-122"/>
                <a:ea typeface="Microsoft YaHei" panose="020B0503020204020204" pitchFamily="34" charset="-122"/>
              </a:rPr>
              <a:t>LSA</a:t>
            </a:r>
            <a:r>
              <a:rPr lang="zh-CN" altLang="en-US" sz="2000" i="0" dirty="0">
                <a:effectLst/>
                <a:latin typeface="Microsoft YaHei" panose="020B0503020204020204" pitchFamily="34" charset="-122"/>
                <a:ea typeface="Microsoft YaHei" panose="020B0503020204020204" pitchFamily="34" charset="-122"/>
              </a:rPr>
              <a:t>模型则基于词共现矩阵</a:t>
            </a:r>
            <a:r>
              <a:rPr lang="zh-CN" altLang="en-US" sz="2000" i="0" u="sng" dirty="0">
                <a:effectLst/>
                <a:latin typeface="Microsoft YaHei" panose="020B0503020204020204" pitchFamily="34" charset="-122"/>
                <a:ea typeface="Microsoft YaHei" panose="020B0503020204020204" pitchFamily="34" charset="-122"/>
              </a:rPr>
              <a:t>全局信息</a:t>
            </a:r>
            <a:r>
              <a:rPr lang="zh-CN" altLang="en-US" sz="2000" i="0" dirty="0">
                <a:effectLst/>
                <a:latin typeface="Microsoft YaHei" panose="020B0503020204020204" pitchFamily="34" charset="-122"/>
                <a:ea typeface="Microsoft YaHei" panose="020B0503020204020204" pitchFamily="34" charset="-122"/>
              </a:rPr>
              <a:t>得到词语表示，全局统计信息和局部信息都对词表示学习提供有效信息。</a:t>
            </a:r>
            <a:r>
              <a:rPr lang="zh-CN" altLang="en-US" sz="2000" b="1" i="0" dirty="0">
                <a:effectLst/>
                <a:latin typeface="Microsoft YaHei" panose="020B0503020204020204" pitchFamily="34" charset="-122"/>
                <a:ea typeface="Microsoft YaHei" panose="020B0503020204020204" pitchFamily="34" charset="-122"/>
              </a:rPr>
              <a:t>全局向量（</a:t>
            </a:r>
            <a:r>
              <a:rPr lang="en-US" altLang="zh-CN" sz="2000" b="1" i="0" dirty="0">
                <a:effectLst/>
                <a:latin typeface="Microsoft YaHei" panose="020B0503020204020204" pitchFamily="34" charset="-122"/>
                <a:ea typeface="Microsoft YaHei" panose="020B0503020204020204" pitchFamily="34" charset="-122"/>
              </a:rPr>
              <a:t>Global Vectors for Word Representation</a:t>
            </a:r>
            <a:r>
              <a:rPr lang="zh-CN" altLang="en-US" sz="2000" b="1" i="0" dirty="0">
                <a:effectLst/>
                <a:latin typeface="Microsoft YaHei" panose="020B0503020204020204" pitchFamily="34" charset="-122"/>
                <a:ea typeface="Microsoft YaHei" panose="020B0503020204020204" pitchFamily="34" charset="-122"/>
              </a:rPr>
              <a:t>，</a:t>
            </a:r>
            <a:r>
              <a:rPr lang="en-US" altLang="zh-CN" sz="2000" b="1" i="0" dirty="0" err="1">
                <a:effectLst/>
                <a:latin typeface="Microsoft YaHei" panose="020B0503020204020204" pitchFamily="34" charset="-122"/>
                <a:ea typeface="Microsoft YaHei" panose="020B0503020204020204" pitchFamily="34" charset="-122"/>
              </a:rPr>
              <a:t>GloVe</a:t>
            </a:r>
            <a:r>
              <a:rPr lang="zh-CN" altLang="en-US" sz="2000" b="1" i="0" dirty="0">
                <a:effectLst/>
                <a:latin typeface="Microsoft YaHei" panose="020B0503020204020204" pitchFamily="34" charset="-122"/>
                <a:ea typeface="Microsoft YaHei" panose="020B0503020204020204" pitchFamily="34" charset="-122"/>
              </a:rPr>
              <a:t>）</a:t>
            </a:r>
            <a:r>
              <a:rPr lang="zh-CN" altLang="en-US" sz="2000" i="0" dirty="0">
                <a:effectLst/>
                <a:latin typeface="Microsoft YaHei" panose="020B0503020204020204" pitchFamily="34" charset="-122"/>
                <a:ea typeface="Microsoft YaHei" panose="020B0503020204020204" pitchFamily="34" charset="-122"/>
              </a:rPr>
              <a:t>模型则结合了上述模型的思想，从共现概率的角度分析并改进了</a:t>
            </a:r>
            <a:r>
              <a:rPr lang="en-US" altLang="zh-CN" sz="2000" i="0" dirty="0">
                <a:effectLst/>
                <a:latin typeface="Microsoft YaHei" panose="020B0503020204020204" pitchFamily="34" charset="-122"/>
                <a:ea typeface="Microsoft YaHei" panose="020B0503020204020204" pitchFamily="34" charset="-122"/>
              </a:rPr>
              <a:t>Skip-Gram</a:t>
            </a:r>
            <a:r>
              <a:rPr lang="zh-CN" altLang="en-US" sz="2000" i="0" dirty="0">
                <a:effectLst/>
                <a:latin typeface="Microsoft YaHei" panose="020B0503020204020204" pitchFamily="34" charset="-122"/>
                <a:ea typeface="Microsoft YaHei" panose="020B0503020204020204" pitchFamily="34" charset="-122"/>
              </a:rPr>
              <a:t>模型，即使用文本中局部的上下文信息，又对语料库的全局共现统计数据加以利用。</a:t>
            </a:r>
            <a:endParaRPr lang="en-US" altLang="zh-CN" sz="2000" i="0" dirty="0">
              <a:effectLst/>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18C7B9C8-6255-B229-2682-22D614821932}"/>
              </a:ext>
            </a:extLst>
          </p:cNvPr>
          <p:cNvSpPr txBox="1"/>
          <p:nvPr/>
        </p:nvSpPr>
        <p:spPr>
          <a:xfrm>
            <a:off x="449007" y="2920052"/>
            <a:ext cx="11311191" cy="1253613"/>
          </a:xfrm>
          <a:prstGeom prst="rect">
            <a:avLst/>
          </a:prstGeom>
          <a:noFill/>
        </p:spPr>
        <p:txBody>
          <a:bodyPr wrap="square">
            <a:spAutoFit/>
          </a:bodyPr>
          <a:lstStyle/>
          <a:p>
            <a:pPr algn="just">
              <a:lnSpc>
                <a:spcPct val="130000"/>
              </a:lnSpc>
            </a:pPr>
            <a:r>
              <a:rPr lang="en-CN" sz="2000" dirty="0">
                <a:latin typeface="Microsoft YaHei" panose="020B0503020204020204" pitchFamily="34" charset="-122"/>
                <a:ea typeface="Microsoft YaHei" panose="020B0503020204020204" pitchFamily="34" charset="-122"/>
              </a:rPr>
              <a:t>GloVe模型</a:t>
            </a:r>
            <a:r>
              <a:rPr lang="en-CN" sz="2000" b="1" dirty="0">
                <a:latin typeface="Microsoft YaHei" panose="020B0503020204020204" pitchFamily="34" charset="-122"/>
                <a:ea typeface="Microsoft YaHei" panose="020B0503020204020204" pitchFamily="34" charset="-122"/>
              </a:rPr>
              <a:t>基于上下文窗口共现矩阵的统计</a:t>
            </a:r>
            <a:r>
              <a:rPr lang="en-CN" sz="2000" dirty="0">
                <a:latin typeface="Microsoft YaHei" panose="020B0503020204020204" pitchFamily="34" charset="-122"/>
                <a:ea typeface="Microsoft YaHei" panose="020B0503020204020204" pitchFamily="34" charset="-122"/>
              </a:rPr>
              <a:t>，即对语料库中特定中心词-上下文词对的出现次数的统计。在算法</a:t>
            </a:r>
            <a:r>
              <a:rPr lang="en-US" altLang="zh-CN" sz="2000" dirty="0">
                <a:latin typeface="Microsoft YaHei" panose="020B0503020204020204" pitchFamily="34" charset="-122"/>
                <a:ea typeface="Microsoft YaHei" panose="020B0503020204020204" pitchFamily="34" charset="-122"/>
              </a:rPr>
              <a:t>4.1</a:t>
            </a:r>
            <a:r>
              <a:rPr lang="en-CN" sz="2000" dirty="0">
                <a:latin typeface="Microsoft YaHei" panose="020B0503020204020204" pitchFamily="34" charset="-122"/>
                <a:ea typeface="Microsoft YaHei" panose="020B0503020204020204" pitchFamily="34" charset="-122"/>
              </a:rPr>
              <a:t>所述的共现计数方法基础上，GloVe模型中的共现矩阵进一步地考虑了中心词和上下文词之间的距离，</a:t>
            </a:r>
            <a:r>
              <a:rPr lang="en-CN" sz="2000" b="1" dirty="0">
                <a:latin typeface="Microsoft YaHei" panose="020B0503020204020204" pitchFamily="34" charset="-122"/>
                <a:ea typeface="Microsoft YaHei" panose="020B0503020204020204" pitchFamily="34" charset="-122"/>
              </a:rPr>
              <a:t>使相距更近的中心词-上下文词对于共现次数起到更大的贡献</a:t>
            </a:r>
            <a:r>
              <a:rPr lang="en-CN" sz="2000" dirty="0">
                <a:latin typeface="Microsoft YaHei" panose="020B0503020204020204" pitchFamily="34" charset="-122"/>
                <a:ea typeface="Microsoft YaHei" panose="020B0503020204020204" pitchFamily="34" charset="-122"/>
              </a:rPr>
              <a:t>。</a:t>
            </a:r>
          </a:p>
        </p:txBody>
      </p:sp>
      <p:sp>
        <p:nvSpPr>
          <p:cNvPr id="9" name="TextBox 8">
            <a:extLst>
              <a:ext uri="{FF2B5EF4-FFF2-40B4-BE49-F238E27FC236}">
                <a16:creationId xmlns:a16="http://schemas.microsoft.com/office/drawing/2014/main" id="{D133D381-BBCE-0A1E-0161-2203A45AC082}"/>
              </a:ext>
            </a:extLst>
          </p:cNvPr>
          <p:cNvSpPr txBox="1"/>
          <p:nvPr/>
        </p:nvSpPr>
        <p:spPr>
          <a:xfrm>
            <a:off x="449006" y="4411504"/>
            <a:ext cx="11128629" cy="853503"/>
          </a:xfrm>
          <a:prstGeom prst="rect">
            <a:avLst/>
          </a:prstGeom>
          <a:noFill/>
        </p:spPr>
        <p:txBody>
          <a:bodyPr wrap="square">
            <a:spAutoFit/>
          </a:bodyPr>
          <a:lstStyle>
            <a:defPPr>
              <a:defRPr lang="zh-CN"/>
            </a:defPPr>
            <a:lvl1pPr algn="just">
              <a:lnSpc>
                <a:spcPct val="130000"/>
              </a:lnSpc>
              <a:defRPr sz="2000">
                <a:latin typeface="Microsoft YaHei" panose="020B0503020204020204" pitchFamily="34" charset="-122"/>
                <a:ea typeface="Microsoft YaHei" panose="020B0503020204020204" pitchFamily="34" charset="-122"/>
              </a:defRPr>
            </a:lvl1pPr>
          </a:lstStyle>
          <a:p>
            <a:pPr algn="l"/>
            <a:r>
              <a:rPr lang="zh-CN" altLang="en-US" dirty="0"/>
              <a:t>使用 </a:t>
            </a:r>
            <a:r>
              <a:rPr lang="en-US" dirty="0"/>
              <a:t>d(</a:t>
            </a:r>
            <a:r>
              <a:rPr lang="en-US" dirty="0" err="1"/>
              <a:t>w</a:t>
            </a:r>
            <a:r>
              <a:rPr lang="en-US" baseline="-25000" dirty="0" err="1"/>
              <a:t>i</a:t>
            </a:r>
            <a:r>
              <a:rPr lang="en-US" dirty="0"/>
              <a:t>, </a:t>
            </a:r>
            <a:r>
              <a:rPr lang="en-US" dirty="0" err="1"/>
              <a:t>wj</a:t>
            </a:r>
            <a:r>
              <a:rPr lang="en-US" dirty="0"/>
              <a:t> ) </a:t>
            </a:r>
            <a:r>
              <a:rPr lang="zh-CN" altLang="en-US" dirty="0"/>
              <a:t>表示单词 </a:t>
            </a:r>
            <a:r>
              <a:rPr lang="en-US" dirty="0" err="1"/>
              <a:t>w</a:t>
            </a:r>
            <a:r>
              <a:rPr lang="en-US" baseline="-25000" dirty="0" err="1"/>
              <a:t>i</a:t>
            </a:r>
            <a:r>
              <a:rPr lang="en-US" dirty="0"/>
              <a:t>, </a:t>
            </a:r>
            <a:r>
              <a:rPr lang="en-US" dirty="0" err="1"/>
              <a:t>w</a:t>
            </a:r>
            <a:r>
              <a:rPr lang="en-US" baseline="-25000" dirty="0" err="1"/>
              <a:t>j</a:t>
            </a:r>
            <a:r>
              <a:rPr lang="zh-CN" altLang="en-US" dirty="0"/>
              <a:t>之间的距离。</a:t>
            </a:r>
            <a:r>
              <a:rPr lang="en-US" b="0" i="0" dirty="0" err="1">
                <a:effectLst/>
                <a:latin typeface="Times New Roman" panose="02020603050405020304" pitchFamily="18" charset="0"/>
              </a:rPr>
              <a:t>GloVe</a:t>
            </a:r>
            <a:r>
              <a:rPr lang="en-US" b="0" i="0" dirty="0">
                <a:effectLst/>
                <a:latin typeface="Times New Roman" panose="02020603050405020304" pitchFamily="18" charset="0"/>
              </a:rPr>
              <a:t> </a:t>
            </a:r>
            <a:r>
              <a:rPr lang="zh-CN" altLang="en-US" b="0" i="0" dirty="0">
                <a:effectLst/>
                <a:latin typeface="Times New Roman" panose="02020603050405020304" pitchFamily="18" charset="0"/>
              </a:rPr>
              <a:t>模型中的共现矩阵将词与词之间的共现次数按共现距离的倒数进行加权</a:t>
            </a:r>
            <a:endParaRPr lang="en-CN" dirty="0"/>
          </a:p>
        </p:txBody>
      </p:sp>
      <p:pic>
        <p:nvPicPr>
          <p:cNvPr id="12" name="Picture 11">
            <a:extLst>
              <a:ext uri="{FF2B5EF4-FFF2-40B4-BE49-F238E27FC236}">
                <a16:creationId xmlns:a16="http://schemas.microsoft.com/office/drawing/2014/main" id="{99EED51E-CB05-971E-33A6-197308106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631" y="4838255"/>
            <a:ext cx="2147156" cy="385654"/>
          </a:xfrm>
          <a:prstGeom prst="rect">
            <a:avLst/>
          </a:prstGeom>
        </p:spPr>
      </p:pic>
      <p:sp>
        <p:nvSpPr>
          <p:cNvPr id="14" name="TextBox 13">
            <a:extLst>
              <a:ext uri="{FF2B5EF4-FFF2-40B4-BE49-F238E27FC236}">
                <a16:creationId xmlns:a16="http://schemas.microsoft.com/office/drawing/2014/main" id="{F6116AE5-099F-5760-B239-91E105898210}"/>
              </a:ext>
            </a:extLst>
          </p:cNvPr>
          <p:cNvSpPr txBox="1"/>
          <p:nvPr/>
        </p:nvSpPr>
        <p:spPr>
          <a:xfrm>
            <a:off x="446482" y="5502846"/>
            <a:ext cx="9982706" cy="453394"/>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由共现矩阵可以得到单词 </a:t>
            </a:r>
            <a:r>
              <a:rPr lang="en-US" sz="2000" dirty="0" err="1">
                <a:latin typeface="Microsoft YaHei" panose="020B0503020204020204" pitchFamily="34" charset="-122"/>
                <a:ea typeface="Microsoft YaHei" panose="020B0503020204020204" pitchFamily="34" charset="-122"/>
              </a:rPr>
              <a:t>w</a:t>
            </a:r>
            <a:r>
              <a:rPr lang="en-US" sz="2000" baseline="-25000" dirty="0" err="1">
                <a:latin typeface="Microsoft YaHei" panose="020B0503020204020204" pitchFamily="34" charset="-122"/>
                <a:ea typeface="Microsoft YaHei" panose="020B0503020204020204" pitchFamily="34" charset="-122"/>
              </a:rPr>
              <a:t>j</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出现在单词 </a:t>
            </a:r>
            <a:r>
              <a:rPr lang="en-US" sz="2000" dirty="0" err="1">
                <a:latin typeface="Microsoft YaHei" panose="020B0503020204020204" pitchFamily="34" charset="-122"/>
                <a:ea typeface="Microsoft YaHei" panose="020B0503020204020204" pitchFamily="34" charset="-122"/>
              </a:rPr>
              <a:t>w</a:t>
            </a:r>
            <a:r>
              <a:rPr lang="en-US" sz="2000" baseline="-25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上下文的共现概率为</a:t>
            </a:r>
            <a:endParaRPr lang="en-CN" sz="2000" dirty="0">
              <a:latin typeface="Microsoft YaHei" panose="020B0503020204020204" pitchFamily="34" charset="-122"/>
              <a:ea typeface="Microsoft YaHei" panose="020B0503020204020204" pitchFamily="34" charset="-122"/>
            </a:endParaRPr>
          </a:p>
        </p:txBody>
      </p:sp>
      <p:pic>
        <p:nvPicPr>
          <p:cNvPr id="16" name="Picture 15">
            <a:extLst>
              <a:ext uri="{FF2B5EF4-FFF2-40B4-BE49-F238E27FC236}">
                <a16:creationId xmlns:a16="http://schemas.microsoft.com/office/drawing/2014/main" id="{7FB53DEA-7336-108C-A12D-07E018307E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8925" y="5522873"/>
            <a:ext cx="2560263" cy="468108"/>
          </a:xfrm>
          <a:prstGeom prst="rect">
            <a:avLst/>
          </a:prstGeom>
        </p:spPr>
      </p:pic>
    </p:spTree>
    <p:extLst>
      <p:ext uri="{BB962C8B-B14F-4D97-AF65-F5344CB8AC3E}">
        <p14:creationId xmlns:p14="http://schemas.microsoft.com/office/powerpoint/2010/main" val="40237006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9772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全局向量（</a:t>
            </a:r>
            <a:r>
              <a:rPr lang="en-US" altLang="zh-CN" sz="2400" b="1" dirty="0" err="1">
                <a:solidFill>
                  <a:schemeClr val="bg1"/>
                </a:solidFill>
                <a:latin typeface="微软雅黑" panose="020B0503020204020204" pitchFamily="34" charset="-122"/>
                <a:ea typeface="微软雅黑" panose="020B0503020204020204" pitchFamily="34" charset="-122"/>
              </a:rPr>
              <a:t>GloVe</a:t>
            </a:r>
            <a:r>
              <a:rPr lang="zh-CN" altLang="en-US" sz="2400" b="1" dirty="0">
                <a:solidFill>
                  <a:schemeClr val="bg1"/>
                </a:solidFill>
                <a:latin typeface="微软雅黑" panose="020B0503020204020204" pitchFamily="34" charset="-122"/>
                <a:ea typeface="微软雅黑" panose="020B0503020204020204" pitchFamily="34" charset="-122"/>
              </a:rPr>
              <a:t>）模型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42</a:t>
            </a:fld>
            <a:endParaRPr lang="zh-CN" altLang="en-US" dirty="0"/>
          </a:p>
        </p:txBody>
      </p:sp>
      <p:pic>
        <p:nvPicPr>
          <p:cNvPr id="4" name="Picture 3">
            <a:extLst>
              <a:ext uri="{FF2B5EF4-FFF2-40B4-BE49-F238E27FC236}">
                <a16:creationId xmlns:a16="http://schemas.microsoft.com/office/drawing/2014/main" id="{550B70F1-B9DC-20CD-E2C7-52E098DAA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2094" y="1955208"/>
            <a:ext cx="5152990" cy="1967838"/>
          </a:xfrm>
          <a:prstGeom prst="rect">
            <a:avLst/>
          </a:prstGeom>
        </p:spPr>
      </p:pic>
      <p:sp>
        <p:nvSpPr>
          <p:cNvPr id="8" name="TextBox 7">
            <a:extLst>
              <a:ext uri="{FF2B5EF4-FFF2-40B4-BE49-F238E27FC236}">
                <a16:creationId xmlns:a16="http://schemas.microsoft.com/office/drawing/2014/main" id="{7EAD3C41-6132-A65F-CD11-DB6FD0877253}"/>
              </a:ext>
            </a:extLst>
          </p:cNvPr>
          <p:cNvSpPr txBox="1"/>
          <p:nvPr/>
        </p:nvSpPr>
        <p:spPr>
          <a:xfrm>
            <a:off x="311827" y="1200465"/>
            <a:ext cx="10969197"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GloVe模型的损失函数形式与上节介绍的Skip-Gram模型相似，同样以还原共现频率p</a:t>
            </a:r>
            <a:r>
              <a:rPr lang="en-CN" sz="2000" baseline="-25000" dirty="0">
                <a:latin typeface="Microsoft YaHei" panose="020B0503020204020204" pitchFamily="34" charset="-122"/>
                <a:ea typeface="Microsoft YaHei" panose="020B0503020204020204" pitchFamily="34" charset="-122"/>
              </a:rPr>
              <a:t>ij</a:t>
            </a:r>
            <a:r>
              <a:rPr lang="en-CN" sz="2000" dirty="0">
                <a:latin typeface="Microsoft YaHei" panose="020B0503020204020204" pitchFamily="34" charset="-122"/>
                <a:ea typeface="Microsoft YaHei" panose="020B0503020204020204" pitchFamily="34" charset="-122"/>
              </a:rPr>
              <a:t>为目标，并在其基础上进行改进</a:t>
            </a:r>
          </a:p>
        </p:txBody>
      </p:sp>
      <p:sp>
        <p:nvSpPr>
          <p:cNvPr id="11" name="TextBox 10">
            <a:extLst>
              <a:ext uri="{FF2B5EF4-FFF2-40B4-BE49-F238E27FC236}">
                <a16:creationId xmlns:a16="http://schemas.microsoft.com/office/drawing/2014/main" id="{490AC0FF-5347-52E0-D28A-4C58693C2236}"/>
              </a:ext>
            </a:extLst>
          </p:cNvPr>
          <p:cNvSpPr txBox="1"/>
          <p:nvPr/>
        </p:nvSpPr>
        <p:spPr>
          <a:xfrm>
            <a:off x="454631" y="3715385"/>
            <a:ext cx="9120883" cy="677108"/>
          </a:xfrm>
          <a:prstGeom prst="rect">
            <a:avLst/>
          </a:prstGeom>
          <a:noFill/>
        </p:spPr>
        <p:txBody>
          <a:bodyPr wrap="square">
            <a:spAutoFit/>
          </a:bodyPr>
          <a:lstStyle/>
          <a:p>
            <a:br>
              <a:rPr lang="en-US" b="0" i="0" dirty="0">
                <a:effectLst/>
                <a:latin typeface="Times New Roman" panose="02020603050405020304" pitchFamily="18" charset="0"/>
              </a:rPr>
            </a:br>
            <a:r>
              <a:rPr lang="en-US" sz="2000" dirty="0" err="1">
                <a:latin typeface="Microsoft YaHei" panose="020B0503020204020204" pitchFamily="34" charset="-122"/>
                <a:ea typeface="Microsoft YaHei" panose="020B0503020204020204" pitchFamily="34" charset="-122"/>
              </a:rPr>
              <a:t>GloVe</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模型用平方损失代替 </a:t>
            </a:r>
            <a:r>
              <a:rPr lang="en-US" sz="2000" dirty="0">
                <a:latin typeface="Microsoft YaHei" panose="020B0503020204020204" pitchFamily="34" charset="-122"/>
                <a:ea typeface="Microsoft YaHei" panose="020B0503020204020204" pitchFamily="34" charset="-122"/>
              </a:rPr>
              <a:t>Skip-Gram</a:t>
            </a:r>
            <a:r>
              <a:rPr lang="zh-CN" altLang="en-US" sz="2000" dirty="0">
                <a:latin typeface="Microsoft YaHei" panose="020B0503020204020204" pitchFamily="34" charset="-122"/>
                <a:ea typeface="Microsoft YaHei" panose="020B0503020204020204" pitchFamily="34" charset="-122"/>
              </a:rPr>
              <a:t>模型中的交叉熵损失，并使用变量</a:t>
            </a:r>
            <a:endParaRPr lang="en-CN" sz="2000" dirty="0">
              <a:latin typeface="Microsoft YaHei" panose="020B0503020204020204" pitchFamily="34" charset="-122"/>
              <a:ea typeface="Microsoft YaHei" panose="020B0503020204020204" pitchFamily="34" charset="-122"/>
            </a:endParaRPr>
          </a:p>
        </p:txBody>
      </p:sp>
      <p:pic>
        <p:nvPicPr>
          <p:cNvPr id="15" name="Picture 14">
            <a:extLst>
              <a:ext uri="{FF2B5EF4-FFF2-40B4-BE49-F238E27FC236}">
                <a16:creationId xmlns:a16="http://schemas.microsoft.com/office/drawing/2014/main" id="{5F131C4C-2D36-5B57-91C2-68255361C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2354" y="4002603"/>
            <a:ext cx="2824323" cy="389890"/>
          </a:xfrm>
          <a:prstGeom prst="rect">
            <a:avLst/>
          </a:prstGeom>
        </p:spPr>
      </p:pic>
      <p:sp>
        <p:nvSpPr>
          <p:cNvPr id="17" name="TextBox 16">
            <a:extLst>
              <a:ext uri="{FF2B5EF4-FFF2-40B4-BE49-F238E27FC236}">
                <a16:creationId xmlns:a16="http://schemas.microsoft.com/office/drawing/2014/main" id="{3BA45911-8855-CB2D-0B8D-6FC6E2732DA8}"/>
              </a:ext>
            </a:extLst>
          </p:cNvPr>
          <p:cNvSpPr txBox="1"/>
          <p:nvPr/>
        </p:nvSpPr>
        <p:spPr>
          <a:xfrm>
            <a:off x="454631" y="4392493"/>
            <a:ext cx="10899169" cy="1015663"/>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代替原来的概率分布</a:t>
            </a:r>
            <a:r>
              <a:rPr lang="zh-CN" altLang="en-US" sz="2000" dirty="0">
                <a:latin typeface="Microsoft YaHei" panose="020B0503020204020204" pitchFamily="34" charset="-122"/>
                <a:ea typeface="Microsoft YaHei" panose="020B0503020204020204" pitchFamily="34" charset="-122"/>
              </a:rPr>
              <a:t>。</a:t>
            </a:r>
            <a:endParaRPr lang="en-US" altLang="zh-CN" sz="2000" dirty="0">
              <a:latin typeface="Microsoft YaHei" panose="020B0503020204020204" pitchFamily="34" charset="-122"/>
              <a:ea typeface="Microsoft YaHei" panose="020B0503020204020204" pitchFamily="34" charset="-122"/>
            </a:endParaRPr>
          </a:p>
          <a:p>
            <a:br>
              <a:rPr lang="en-US" sz="2000" b="0" i="0" dirty="0">
                <a:effectLst/>
                <a:latin typeface="Times New Roman" panose="02020603050405020304" pitchFamily="18" charset="0"/>
              </a:rPr>
            </a:br>
            <a:r>
              <a:rPr lang="en-US" sz="2000" dirty="0" err="1">
                <a:latin typeface="Microsoft YaHei" panose="020B0503020204020204" pitchFamily="34" charset="-122"/>
                <a:ea typeface="Microsoft YaHei" panose="020B0503020204020204" pitchFamily="34" charset="-122"/>
              </a:rPr>
              <a:t>GloVe</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模型使用 </a:t>
            </a:r>
            <a:r>
              <a:rPr lang="en-US" sz="2000" dirty="0" err="1">
                <a:latin typeface="Microsoft YaHei" panose="020B0503020204020204" pitchFamily="34" charset="-122"/>
                <a:ea typeface="Microsoft YaHei" panose="020B0503020204020204" pitchFamily="34" charset="-122"/>
              </a:rPr>
              <a:t>h</a:t>
            </a:r>
            <a:r>
              <a:rPr lang="en-US" sz="2000" baseline="-25000" dirty="0" err="1">
                <a:latin typeface="Microsoft YaHei" panose="020B0503020204020204" pitchFamily="34" charset="-122"/>
                <a:ea typeface="Microsoft YaHei" panose="020B0503020204020204" pitchFamily="34" charset="-122"/>
              </a:rPr>
              <a:t>ij</a:t>
            </a:r>
            <a:r>
              <a:rPr lang="en-US" sz="2000" baseline="-25000" dirty="0">
                <a:latin typeface="Microsoft YaHei" panose="020B0503020204020204" pitchFamily="34" charset="-122"/>
                <a:ea typeface="Microsoft YaHei" panose="020B0503020204020204" pitchFamily="34" charset="-122"/>
              </a:rPr>
              <a:t> </a:t>
            </a:r>
            <a:r>
              <a:rPr lang="en-US" sz="2000" dirty="0">
                <a:latin typeface="Microsoft YaHei" panose="020B0503020204020204" pitchFamily="34" charset="-122"/>
                <a:ea typeface="Microsoft YaHei" panose="020B0503020204020204" pitchFamily="34" charset="-122"/>
              </a:rPr>
              <a:t>= h(</a:t>
            </a:r>
            <a:r>
              <a:rPr lang="en-US" sz="2000" dirty="0" err="1">
                <a:latin typeface="Microsoft YaHei" panose="020B0503020204020204" pitchFamily="34" charset="-122"/>
                <a:ea typeface="Microsoft YaHei" panose="020B0503020204020204" pitchFamily="34" charset="-122"/>
              </a:rPr>
              <a:t>C</a:t>
            </a:r>
            <a:r>
              <a:rPr lang="en-US" sz="2000" baseline="-25000" dirty="0" err="1">
                <a:latin typeface="Microsoft YaHei" panose="020B0503020204020204" pitchFamily="34" charset="-122"/>
                <a:ea typeface="Microsoft YaHei" panose="020B0503020204020204" pitchFamily="34" charset="-122"/>
              </a:rPr>
              <a:t>ij</a:t>
            </a:r>
            <a:r>
              <a:rPr lang="en-US" sz="2000" dirty="0">
                <a:latin typeface="Microsoft YaHei" panose="020B0503020204020204" pitchFamily="34" charset="-122"/>
                <a:ea typeface="Microsoft YaHei" panose="020B0503020204020204" pitchFamily="34" charset="-122"/>
              </a:rPr>
              <a:t> ) </a:t>
            </a:r>
            <a:r>
              <a:rPr lang="zh-CN" altLang="en-US" sz="2000" dirty="0">
                <a:latin typeface="Microsoft YaHei" panose="020B0503020204020204" pitchFamily="34" charset="-122"/>
                <a:ea typeface="Microsoft YaHei" panose="020B0503020204020204" pitchFamily="34" charset="-122"/>
              </a:rPr>
              <a:t>作为每个损失项的权重，建模单词 </a:t>
            </a:r>
            <a:r>
              <a:rPr lang="en-US" sz="2000" dirty="0" err="1">
                <a:latin typeface="Microsoft YaHei" panose="020B0503020204020204" pitchFamily="34" charset="-122"/>
                <a:ea typeface="Microsoft YaHei" panose="020B0503020204020204" pitchFamily="34" charset="-122"/>
              </a:rPr>
              <a:t>w</a:t>
            </a:r>
            <a:r>
              <a:rPr lang="en-US" sz="2000" baseline="-25000" dirty="0" err="1">
                <a:latin typeface="Microsoft YaHei" panose="020B0503020204020204" pitchFamily="34" charset="-122"/>
                <a:ea typeface="Microsoft YaHei" panose="020B0503020204020204" pitchFamily="34" charset="-122"/>
              </a:rPr>
              <a:t>i</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与 </a:t>
            </a:r>
            <a:r>
              <a:rPr lang="en-US" sz="2000" dirty="0" err="1">
                <a:latin typeface="Microsoft YaHei" panose="020B0503020204020204" pitchFamily="34" charset="-122"/>
                <a:ea typeface="Microsoft YaHei" panose="020B0503020204020204" pitchFamily="34" charset="-122"/>
              </a:rPr>
              <a:t>w</a:t>
            </a:r>
            <a:r>
              <a:rPr lang="en-US" sz="2000" baseline="-25000" dirty="0" err="1">
                <a:latin typeface="Microsoft YaHei" panose="020B0503020204020204" pitchFamily="34" charset="-122"/>
                <a:ea typeface="Microsoft YaHei" panose="020B0503020204020204" pitchFamily="34" charset="-122"/>
              </a:rPr>
              <a:t>j</a:t>
            </a:r>
            <a:r>
              <a:rPr lang="en-US" sz="2000" dirty="0">
                <a:latin typeface="Microsoft YaHei" panose="020B0503020204020204" pitchFamily="34" charset="-122"/>
                <a:ea typeface="Microsoft YaHei" panose="020B0503020204020204" pitchFamily="34" charset="-122"/>
              </a:rPr>
              <a:t> </a:t>
            </a:r>
            <a:r>
              <a:rPr lang="zh-CN" altLang="en-US" sz="2000" dirty="0">
                <a:latin typeface="Microsoft YaHei" panose="020B0503020204020204" pitchFamily="34" charset="-122"/>
                <a:ea typeface="Microsoft YaHei" panose="020B0503020204020204" pitchFamily="34" charset="-122"/>
              </a:rPr>
              <a:t>的相关度。</a:t>
            </a:r>
            <a:endParaRPr lang="en-CN" sz="2000" dirty="0">
              <a:latin typeface="Microsoft YaHei" panose="020B0503020204020204" pitchFamily="34" charset="-122"/>
              <a:ea typeface="Microsoft YaHei" panose="020B0503020204020204" pitchFamily="34" charset="-122"/>
            </a:endParaRPr>
          </a:p>
        </p:txBody>
      </p:sp>
      <p:pic>
        <p:nvPicPr>
          <p:cNvPr id="19" name="Picture 18">
            <a:extLst>
              <a:ext uri="{FF2B5EF4-FFF2-40B4-BE49-F238E27FC236}">
                <a16:creationId xmlns:a16="http://schemas.microsoft.com/office/drawing/2014/main" id="{3D1C0C2B-2082-61BB-55FB-38AF555A88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8976" y="5752597"/>
            <a:ext cx="4274048" cy="959850"/>
          </a:xfrm>
          <a:prstGeom prst="rect">
            <a:avLst/>
          </a:prstGeom>
        </p:spPr>
      </p:pic>
      <p:sp>
        <p:nvSpPr>
          <p:cNvPr id="21" name="TextBox 20">
            <a:extLst>
              <a:ext uri="{FF2B5EF4-FFF2-40B4-BE49-F238E27FC236}">
                <a16:creationId xmlns:a16="http://schemas.microsoft.com/office/drawing/2014/main" id="{2DD17241-584C-AABE-B891-73F1409372A7}"/>
              </a:ext>
            </a:extLst>
          </p:cNvPr>
          <p:cNvSpPr txBox="1"/>
          <p:nvPr/>
        </p:nvSpPr>
        <p:spPr>
          <a:xfrm>
            <a:off x="2099780" y="6096733"/>
            <a:ext cx="1992760" cy="369332"/>
          </a:xfrm>
          <a:prstGeom prst="rect">
            <a:avLst/>
          </a:prstGeom>
          <a:noFill/>
        </p:spPr>
        <p:txBody>
          <a:bodyPr wrap="square">
            <a:spAutoFit/>
          </a:bodyPr>
          <a:lstStyle/>
          <a:p>
            <a:r>
              <a:rPr lang="zh-CN" altLang="en-US" sz="1800" dirty="0">
                <a:latin typeface="Microsoft YaHei" panose="020B0503020204020204" pitchFamily="34" charset="-122"/>
                <a:ea typeface="Microsoft YaHei" panose="020B0503020204020204" pitchFamily="34" charset="-122"/>
              </a:rPr>
              <a:t>最终损失函数：</a:t>
            </a:r>
            <a:endParaRPr lang="en-CN" dirty="0"/>
          </a:p>
        </p:txBody>
      </p:sp>
    </p:spTree>
    <p:extLst>
      <p:ext uri="{BB962C8B-B14F-4D97-AF65-F5344CB8AC3E}">
        <p14:creationId xmlns:p14="http://schemas.microsoft.com/office/powerpoint/2010/main" val="2582271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008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基于字节对编码的子词表示模型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43</a:t>
            </a:fld>
            <a:endParaRPr lang="zh-CN" altLang="en-US" dirty="0"/>
          </a:p>
        </p:txBody>
      </p:sp>
      <p:sp>
        <p:nvSpPr>
          <p:cNvPr id="4" name="TextBox 3">
            <a:extLst>
              <a:ext uri="{FF2B5EF4-FFF2-40B4-BE49-F238E27FC236}">
                <a16:creationId xmlns:a16="http://schemas.microsoft.com/office/drawing/2014/main" id="{E8D05796-C0C7-9EF3-361C-8CA70E75ACB0}"/>
              </a:ext>
            </a:extLst>
          </p:cNvPr>
          <p:cNvSpPr txBox="1"/>
          <p:nvPr/>
        </p:nvSpPr>
        <p:spPr>
          <a:xfrm>
            <a:off x="328773" y="1099476"/>
            <a:ext cx="11568702" cy="2600071"/>
          </a:xfrm>
          <a:prstGeom prst="rect">
            <a:avLst/>
          </a:prstGeom>
          <a:noFill/>
        </p:spPr>
        <p:txBody>
          <a:bodyPr wrap="square">
            <a:spAutoFit/>
          </a:bodyPr>
          <a:lstStyle/>
          <a:p>
            <a:pPr>
              <a:lnSpc>
                <a:spcPct val="130000"/>
              </a:lnSpc>
            </a:pPr>
            <a:r>
              <a:rPr lang="zh-CN" altLang="en-US" sz="2400" b="0" i="0" dirty="0">
                <a:effectLst/>
                <a:latin typeface="Microsoft YaHei" panose="020B0503020204020204" pitchFamily="34" charset="-122"/>
                <a:ea typeface="Microsoft YaHei" panose="020B0503020204020204" pitchFamily="34" charset="-122"/>
              </a:rPr>
              <a:t>本章前几节所介绍的词表示模型都</a:t>
            </a:r>
            <a:r>
              <a:rPr lang="zh-CN" altLang="en-US" sz="2400" b="1" i="0" dirty="0">
                <a:effectLst/>
                <a:latin typeface="Microsoft YaHei" panose="020B0503020204020204" pitchFamily="34" charset="-122"/>
                <a:ea typeface="Microsoft YaHei" panose="020B0503020204020204" pitchFamily="34" charset="-122"/>
              </a:rPr>
              <a:t>依赖预先确定的词表 </a:t>
            </a:r>
            <a:r>
              <a:rPr lang="en-US" sz="2400" b="1" i="0" dirty="0">
                <a:effectLst/>
                <a:latin typeface="Microsoft YaHei" panose="020B0503020204020204" pitchFamily="34" charset="-122"/>
                <a:ea typeface="Microsoft YaHei" panose="020B0503020204020204" pitchFamily="34" charset="-122"/>
              </a:rPr>
              <a:t>V</a:t>
            </a:r>
            <a:r>
              <a:rPr lang="en-US" sz="2400" b="0" i="0" dirty="0">
                <a:effectLst/>
                <a:latin typeface="Microsoft YaHei" panose="020B0503020204020204" pitchFamily="34" charset="-122"/>
                <a:ea typeface="Microsoft YaHei" panose="020B0503020204020204" pitchFamily="34" charset="-122"/>
              </a:rPr>
              <a:t>，</a:t>
            </a:r>
            <a:r>
              <a:rPr lang="zh-CN" altLang="en-US" sz="2400" b="0" i="0" dirty="0">
                <a:effectLst/>
                <a:latin typeface="Microsoft YaHei" panose="020B0503020204020204" pitchFamily="34" charset="-122"/>
                <a:ea typeface="Microsoft YaHei" panose="020B0503020204020204" pitchFamily="34" charset="-122"/>
              </a:rPr>
              <a:t>在编码输入词序列时，这些词表示模型只能处理词表中存在的词。</a:t>
            </a:r>
            <a:endParaRPr lang="en-US" altLang="zh-CN" sz="2400" b="0" i="0" dirty="0">
              <a:effectLst/>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如果遇到不在词表中的</a:t>
            </a:r>
            <a:r>
              <a:rPr lang="zh-CN" altLang="en-US" sz="2400" b="1" dirty="0">
                <a:latin typeface="Microsoft YaHei" panose="020B0503020204020204" pitchFamily="34" charset="-122"/>
                <a:ea typeface="Microsoft YaHei" panose="020B0503020204020204" pitchFamily="34" charset="-122"/>
              </a:rPr>
              <a:t>未登录词</a:t>
            </a:r>
            <a:r>
              <a:rPr lang="zh-CN" altLang="en-US" sz="2400" dirty="0">
                <a:latin typeface="Microsoft YaHei" panose="020B0503020204020204" pitchFamily="34" charset="-122"/>
                <a:ea typeface="Microsoft YaHei" panose="020B0503020204020204" pitchFamily="34" charset="-122"/>
              </a:rPr>
              <a:t>，模型无法为其生成对应的表示，只能给予这些未登录词一个默认的通用表示。通常的处理方式是，词表示模型会预先在词表中加入一个默认的</a:t>
            </a:r>
            <a:r>
              <a:rPr lang="zh-CN" altLang="en-US" sz="2400" b="1" dirty="0">
                <a:latin typeface="Microsoft YaHei" panose="020B0503020204020204" pitchFamily="34" charset="-122"/>
                <a:ea typeface="Microsoft YaHei" panose="020B0503020204020204" pitchFamily="34" charset="-122"/>
              </a:rPr>
              <a:t>“</a:t>
            </a:r>
            <a:r>
              <a:rPr lang="en-US" altLang="zh-CN" sz="2400" b="1" dirty="0">
                <a:latin typeface="Microsoft YaHei" panose="020B0503020204020204" pitchFamily="34" charset="-122"/>
                <a:ea typeface="Microsoft YaHei" panose="020B0503020204020204" pitchFamily="34" charset="-122"/>
              </a:rPr>
              <a:t>[</a:t>
            </a:r>
            <a:r>
              <a:rPr lang="en-US" sz="2400" b="1" dirty="0">
                <a:latin typeface="Microsoft YaHei" panose="020B0503020204020204" pitchFamily="34" charset="-122"/>
                <a:ea typeface="Microsoft YaHei" panose="020B0503020204020204" pitchFamily="34" charset="-122"/>
              </a:rPr>
              <a:t>UNK]”（unknown）</a:t>
            </a:r>
            <a:r>
              <a:rPr lang="zh-CN" altLang="en-US" sz="2400" b="1" dirty="0">
                <a:latin typeface="Microsoft YaHei" panose="020B0503020204020204" pitchFamily="34" charset="-122"/>
                <a:ea typeface="Microsoft YaHei" panose="020B0503020204020204" pitchFamily="34" charset="-122"/>
              </a:rPr>
              <a:t>标识，</a:t>
            </a:r>
            <a:r>
              <a:rPr lang="zh-CN" altLang="en-US" sz="2400" dirty="0">
                <a:latin typeface="Microsoft YaHei" panose="020B0503020204020204" pitchFamily="34" charset="-122"/>
                <a:ea typeface="Microsoft YaHei" panose="020B0503020204020204" pitchFamily="34" charset="-122"/>
              </a:rPr>
              <a:t>表示未知词</a:t>
            </a:r>
            <a:endParaRPr lang="en-CN" sz="24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EAE63B43-DDB1-64A6-EA46-E5518ED28BA1}"/>
              </a:ext>
            </a:extLst>
          </p:cNvPr>
          <p:cNvSpPr txBox="1"/>
          <p:nvPr/>
        </p:nvSpPr>
        <p:spPr>
          <a:xfrm>
            <a:off x="328773" y="3884623"/>
            <a:ext cx="11431426" cy="1481944"/>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一种直接的解决思路是为输入建立</a:t>
            </a:r>
            <a:r>
              <a:rPr lang="zh-CN" altLang="en-US" sz="2400" b="1" dirty="0">
                <a:latin typeface="Microsoft YaHei" panose="020B0503020204020204" pitchFamily="34" charset="-122"/>
                <a:ea typeface="Microsoft YaHei" panose="020B0503020204020204" pitchFamily="34" charset="-122"/>
              </a:rPr>
              <a:t>字符级别表示</a:t>
            </a:r>
            <a:r>
              <a:rPr lang="zh-CN" altLang="en-US" sz="2400" dirty="0">
                <a:latin typeface="Microsoft YaHei" panose="020B0503020204020204" pitchFamily="34" charset="-122"/>
                <a:ea typeface="Microsoft YaHei" panose="020B0503020204020204" pitchFamily="34" charset="-122"/>
              </a:rPr>
              <a:t>，并通过字符向量的组合来获得每个单词的表示。 然而，单词中的词根、词缀等构词模式往往跨越多个字符，基于字符表示的方法</a:t>
            </a:r>
            <a:r>
              <a:rPr lang="zh-CN" altLang="en-US" sz="2400" b="1" dirty="0">
                <a:latin typeface="Microsoft YaHei" panose="020B0503020204020204" pitchFamily="34" charset="-122"/>
                <a:ea typeface="Microsoft YaHei" panose="020B0503020204020204" pitchFamily="34" charset="-122"/>
              </a:rPr>
              <a:t>很难学习跨度较大的模式</a:t>
            </a:r>
            <a:r>
              <a:rPr lang="zh-CN" altLang="en-US" sz="2400" dirty="0">
                <a:latin typeface="Microsoft YaHei" panose="020B0503020204020204" pitchFamily="34" charset="-122"/>
                <a:ea typeface="Microsoft YaHei" panose="020B0503020204020204" pitchFamily="34" charset="-122"/>
              </a:rPr>
              <a:t>。</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6422114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008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基于字节对编码的子词表示模型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44</a:t>
            </a:fld>
            <a:endParaRPr lang="zh-CN" altLang="en-US" dirty="0"/>
          </a:p>
        </p:txBody>
      </p:sp>
      <p:sp>
        <p:nvSpPr>
          <p:cNvPr id="4" name="TextBox 3">
            <a:extLst>
              <a:ext uri="{FF2B5EF4-FFF2-40B4-BE49-F238E27FC236}">
                <a16:creationId xmlns:a16="http://schemas.microsoft.com/office/drawing/2014/main" id="{A51378D1-A988-4F69-B03E-695BF17FC645}"/>
              </a:ext>
            </a:extLst>
          </p:cNvPr>
          <p:cNvSpPr txBox="1"/>
          <p:nvPr/>
        </p:nvSpPr>
        <p:spPr>
          <a:xfrm>
            <a:off x="276610" y="1115216"/>
            <a:ext cx="11204190" cy="3286669"/>
          </a:xfrm>
          <a:prstGeom prst="rect">
            <a:avLst/>
          </a:prstGeom>
          <a:noFill/>
        </p:spPr>
        <p:txBody>
          <a:bodyPr wrap="square">
            <a:spAutoFit/>
          </a:bodyPr>
          <a:lstStyle/>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子词表示模型提出了</a:t>
            </a:r>
            <a:r>
              <a:rPr lang="zh-CN" altLang="en-US" sz="2400" b="1" dirty="0">
                <a:latin typeface="Microsoft YaHei" panose="020B0503020204020204" pitchFamily="34" charset="-122"/>
                <a:ea typeface="Microsoft YaHei" panose="020B0503020204020204" pitchFamily="34" charset="-122"/>
              </a:rPr>
              <a:t>子词（</a:t>
            </a:r>
            <a:r>
              <a:rPr lang="en-US" sz="2400" b="1" dirty="0" err="1">
                <a:latin typeface="Microsoft YaHei" panose="020B0503020204020204" pitchFamily="34" charset="-122"/>
                <a:ea typeface="Microsoft YaHei" panose="020B0503020204020204" pitchFamily="34" charset="-122"/>
              </a:rPr>
              <a:t>Subword</a:t>
            </a:r>
            <a:r>
              <a:rPr lang="en-US" sz="2400" b="1"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的概念， 子词表示模型会维护一个子词词表，其中既存在完整的单词，也存在形如“</a:t>
            </a:r>
            <a:r>
              <a:rPr lang="en-US" sz="2400" dirty="0">
                <a:latin typeface="Microsoft YaHei" panose="020B0503020204020204" pitchFamily="34" charset="-122"/>
                <a:ea typeface="Microsoft YaHei" panose="020B0503020204020204" pitchFamily="34" charset="-122"/>
              </a:rPr>
              <a:t>c”, “re”, “</a:t>
            </a:r>
            <a:r>
              <a:rPr lang="en-US" sz="2400" dirty="0" err="1">
                <a:latin typeface="Microsoft YaHei" panose="020B0503020204020204" pitchFamily="34" charset="-122"/>
                <a:ea typeface="Microsoft YaHei" panose="020B0503020204020204" pitchFamily="34" charset="-122"/>
              </a:rPr>
              <a:t>ing</a:t>
            </a:r>
            <a:r>
              <a:rPr lang="en-US"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等单词部分信息，称为子词。</a:t>
            </a:r>
            <a:endParaRPr lang="en-US" altLang="zh-CN" sz="24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对于输入的词序列，子词表示模型将每个词拆分为</a:t>
            </a:r>
            <a:r>
              <a:rPr lang="zh-CN" altLang="en-US" sz="2400" b="1" dirty="0">
                <a:latin typeface="Microsoft YaHei" panose="020B0503020204020204" pitchFamily="34" charset="-122"/>
                <a:ea typeface="Microsoft YaHei" panose="020B0503020204020204" pitchFamily="34" charset="-122"/>
              </a:rPr>
              <a:t>词表内的子词</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lvl="1">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例如，</a:t>
            </a:r>
            <a:r>
              <a:rPr lang="zh-CN" altLang="en-US" sz="2000" dirty="0">
                <a:latin typeface="KaiTi_GB2312" panose="02010609030101010101" pitchFamily="49" charset="-122"/>
                <a:ea typeface="KaiTi_GB2312" panose="02010609030101010101" pitchFamily="49" charset="-122"/>
              </a:rPr>
              <a:t>将单词“</a:t>
            </a:r>
            <a:r>
              <a:rPr lang="en-US" sz="2000" dirty="0">
                <a:latin typeface="KaiTi_GB2312" panose="02010609030101010101" pitchFamily="49" charset="-122"/>
                <a:ea typeface="KaiTi_GB2312" panose="02010609030101010101" pitchFamily="49" charset="-122"/>
              </a:rPr>
              <a:t>reborn”</a:t>
            </a:r>
            <a:r>
              <a:rPr lang="zh-CN" altLang="en-US" sz="2000" dirty="0">
                <a:latin typeface="KaiTi_GB2312" panose="02010609030101010101" pitchFamily="49" charset="-122"/>
                <a:ea typeface="KaiTi_GB2312" panose="02010609030101010101" pitchFamily="49" charset="-122"/>
              </a:rPr>
              <a:t>拆分为“</a:t>
            </a:r>
            <a:r>
              <a:rPr lang="en-US" sz="2000" dirty="0">
                <a:latin typeface="KaiTi_GB2312" panose="02010609030101010101" pitchFamily="49" charset="-122"/>
                <a:ea typeface="KaiTi_GB2312" panose="02010609030101010101" pitchFamily="49" charset="-122"/>
              </a:rPr>
              <a:t>re”</a:t>
            </a:r>
            <a:r>
              <a:rPr lang="zh-CN" altLang="en-US" sz="2000" dirty="0">
                <a:latin typeface="KaiTi_GB2312" panose="02010609030101010101" pitchFamily="49" charset="-122"/>
                <a:ea typeface="KaiTi_GB2312" panose="02010609030101010101" pitchFamily="49" charset="-122"/>
              </a:rPr>
              <a:t>和“</a:t>
            </a:r>
            <a:r>
              <a:rPr lang="en-US" sz="2000" dirty="0">
                <a:latin typeface="KaiTi_GB2312" panose="02010609030101010101" pitchFamily="49" charset="-122"/>
                <a:ea typeface="KaiTi_GB2312" panose="02010609030101010101" pitchFamily="49" charset="-122"/>
              </a:rPr>
              <a:t>born”</a:t>
            </a:r>
            <a:endParaRPr lang="en-CN" sz="2000" dirty="0">
              <a:latin typeface="KaiTi_GB2312" panose="02010609030101010101" pitchFamily="49" charset="-122"/>
              <a:ea typeface="KaiTi_GB2312" panose="02010609030101010101" pitchFamily="49" charset="-122"/>
            </a:endParaRPr>
          </a:p>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模型随后查询每个子词的表示，将输入重新组成为子词表示序列。</a:t>
            </a:r>
            <a:endParaRPr lang="en-US" sz="24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2BEB72F6-0689-0F26-E4DF-57FD72815D67}"/>
              </a:ext>
            </a:extLst>
          </p:cNvPr>
          <p:cNvSpPr txBox="1"/>
          <p:nvPr/>
        </p:nvSpPr>
        <p:spPr>
          <a:xfrm>
            <a:off x="272927" y="4485549"/>
            <a:ext cx="11080873" cy="1966051"/>
          </a:xfrm>
          <a:prstGeom prst="rect">
            <a:avLst/>
          </a:prstGeom>
          <a:noFill/>
        </p:spPr>
        <p:txBody>
          <a:bodyPr wrap="square">
            <a:spAutoFit/>
          </a:bodyPr>
          <a:lstStyle/>
          <a:p>
            <a:pPr>
              <a:lnSpc>
                <a:spcPct val="130000"/>
              </a:lnSpc>
              <a:spcBef>
                <a:spcPts val="1200"/>
              </a:spcBef>
            </a:pPr>
            <a:r>
              <a:rPr lang="zh-CN" altLang="en-US" sz="2400" b="1" dirty="0">
                <a:latin typeface="Microsoft YaHei" panose="020B0503020204020204" pitchFamily="34" charset="-122"/>
                <a:ea typeface="Microsoft YaHei" panose="020B0503020204020204" pitchFamily="34" charset="-122"/>
              </a:rPr>
              <a:t>字节对编码模型（</a:t>
            </a:r>
            <a:r>
              <a:rPr lang="en-US" sz="2400" b="1" dirty="0">
                <a:latin typeface="Microsoft YaHei" panose="020B0503020204020204" pitchFamily="34" charset="-122"/>
                <a:ea typeface="Microsoft YaHei" panose="020B0503020204020204" pitchFamily="34" charset="-122"/>
              </a:rPr>
              <a:t>Byte Pair </a:t>
            </a:r>
            <a:r>
              <a:rPr lang="en-US" sz="2400" b="1" dirty="0" err="1">
                <a:latin typeface="Microsoft YaHei" panose="020B0503020204020204" pitchFamily="34" charset="-122"/>
                <a:ea typeface="Microsoft YaHei" panose="020B0503020204020204" pitchFamily="34" charset="-122"/>
              </a:rPr>
              <a:t>Encoding，BPE</a:t>
            </a:r>
            <a:r>
              <a:rPr lang="en-US" sz="2400" b="1"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是一种常见的子词表示模型。该模型所采用的词表包含</a:t>
            </a:r>
            <a:r>
              <a:rPr lang="zh-CN" altLang="en-US" sz="2400" b="1" dirty="0">
                <a:latin typeface="Microsoft YaHei" panose="020B0503020204020204" pitchFamily="34" charset="-122"/>
                <a:ea typeface="Microsoft YaHei" panose="020B0503020204020204" pitchFamily="34" charset="-122"/>
              </a:rPr>
              <a:t>最常见的单词</a:t>
            </a:r>
            <a:r>
              <a:rPr lang="zh-CN" altLang="en-US" sz="2400" dirty="0">
                <a:latin typeface="Microsoft YaHei" panose="020B0503020204020204" pitchFamily="34" charset="-122"/>
                <a:ea typeface="Microsoft YaHei" panose="020B0503020204020204" pitchFamily="34" charset="-122"/>
              </a:rPr>
              <a:t>以及</a:t>
            </a:r>
            <a:r>
              <a:rPr lang="zh-CN" altLang="en-US" sz="2400" b="1" dirty="0">
                <a:latin typeface="Microsoft YaHei" panose="020B0503020204020204" pitchFamily="34" charset="-122"/>
                <a:ea typeface="Microsoft YaHei" panose="020B0503020204020204" pitchFamily="34" charset="-122"/>
              </a:rPr>
              <a:t>高频出现的子词</a:t>
            </a:r>
            <a:r>
              <a:rPr lang="zh-CN" altLang="en-US" sz="2400" dirty="0">
                <a:latin typeface="Microsoft YaHei" panose="020B0503020204020204" pitchFamily="34" charset="-122"/>
                <a:ea typeface="Microsoft YaHei" panose="020B0503020204020204" pitchFamily="34" charset="-122"/>
              </a:rPr>
              <a:t>。在使用中，常见词通常本身位于 </a:t>
            </a:r>
            <a:r>
              <a:rPr lang="en-US" sz="2400" dirty="0">
                <a:latin typeface="Microsoft YaHei" panose="020B0503020204020204" pitchFamily="34" charset="-122"/>
                <a:ea typeface="Microsoft YaHei" panose="020B0503020204020204" pitchFamily="34" charset="-122"/>
              </a:rPr>
              <a:t>BPE </a:t>
            </a:r>
            <a:r>
              <a:rPr lang="zh-CN" altLang="en-US" sz="2400" dirty="0">
                <a:latin typeface="Microsoft YaHei" panose="020B0503020204020204" pitchFamily="34" charset="-122"/>
                <a:ea typeface="Microsoft YaHei" panose="020B0503020204020204" pitchFamily="34" charset="-122"/>
              </a:rPr>
              <a:t>词表中，而罕见词通常能被分解为若干个包含在 </a:t>
            </a:r>
            <a:r>
              <a:rPr lang="en-US" sz="2400" dirty="0">
                <a:latin typeface="Microsoft YaHei" panose="020B0503020204020204" pitchFamily="34" charset="-122"/>
                <a:ea typeface="Microsoft YaHei" panose="020B0503020204020204" pitchFamily="34" charset="-122"/>
              </a:rPr>
              <a:t>BPE </a:t>
            </a:r>
            <a:r>
              <a:rPr lang="zh-CN" altLang="en-US" sz="2400" dirty="0">
                <a:latin typeface="Microsoft YaHei" panose="020B0503020204020204" pitchFamily="34" charset="-122"/>
                <a:ea typeface="Microsoft YaHei" panose="020B0503020204020204" pitchFamily="34" charset="-122"/>
              </a:rPr>
              <a:t>词表中的子词，从而大幅度降低未登录词的比例。</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570111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008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基于字节对编码的子词表示模型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45</a:t>
            </a:fld>
            <a:endParaRPr lang="zh-CN" altLang="en-US" dirty="0"/>
          </a:p>
        </p:txBody>
      </p:sp>
      <p:pic>
        <p:nvPicPr>
          <p:cNvPr id="4" name="Picture 3">
            <a:extLst>
              <a:ext uri="{FF2B5EF4-FFF2-40B4-BE49-F238E27FC236}">
                <a16:creationId xmlns:a16="http://schemas.microsoft.com/office/drawing/2014/main" id="{65F1B86F-529A-F053-B7C1-F04EDBC25F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3877" y="1624173"/>
            <a:ext cx="8224246" cy="4022404"/>
          </a:xfrm>
          <a:prstGeom prst="rect">
            <a:avLst/>
          </a:prstGeom>
        </p:spPr>
      </p:pic>
      <p:sp>
        <p:nvSpPr>
          <p:cNvPr id="6" name="TextBox 5">
            <a:extLst>
              <a:ext uri="{FF2B5EF4-FFF2-40B4-BE49-F238E27FC236}">
                <a16:creationId xmlns:a16="http://schemas.microsoft.com/office/drawing/2014/main" id="{952B79EF-ED3C-1876-72FE-BB5DC9CF4F87}"/>
              </a:ext>
            </a:extLst>
          </p:cNvPr>
          <p:cNvSpPr txBox="1"/>
          <p:nvPr/>
        </p:nvSpPr>
        <p:spPr>
          <a:xfrm>
            <a:off x="3047144" y="5698221"/>
            <a:ext cx="6097712"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4.7 </a:t>
            </a:r>
            <a:r>
              <a:rPr lang="zh-CN" altLang="en-US" sz="2000" b="0" i="0" dirty="0">
                <a:effectLst/>
                <a:latin typeface="Microsoft YaHei" panose="020B0503020204020204" pitchFamily="34" charset="-122"/>
                <a:ea typeface="Microsoft YaHei" panose="020B0503020204020204" pitchFamily="34" charset="-122"/>
              </a:rPr>
              <a:t> </a:t>
            </a:r>
            <a:r>
              <a:rPr lang="en-US" sz="2000" b="0" i="0" dirty="0">
                <a:effectLst/>
                <a:latin typeface="Microsoft YaHei" panose="020B0503020204020204" pitchFamily="34" charset="-122"/>
                <a:ea typeface="Microsoft YaHei" panose="020B0503020204020204" pitchFamily="34" charset="-122"/>
              </a:rPr>
              <a:t>BPE </a:t>
            </a:r>
            <a:r>
              <a:rPr lang="zh-CN" altLang="en-US" sz="2000" b="0" i="0" dirty="0">
                <a:effectLst/>
                <a:latin typeface="Microsoft YaHei" panose="020B0503020204020204" pitchFamily="34" charset="-122"/>
                <a:ea typeface="Microsoft YaHei" panose="020B0503020204020204" pitchFamily="34" charset="-122"/>
              </a:rPr>
              <a:t>模型中子词词表的计算过程</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592147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008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基于字节对编码的子词表示模型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46</a:t>
            </a:fld>
            <a:endParaRPr lang="zh-CN" altLang="en-US" dirty="0"/>
          </a:p>
        </p:txBody>
      </p:sp>
      <p:sp>
        <p:nvSpPr>
          <p:cNvPr id="5" name="TextBox 4">
            <a:extLst>
              <a:ext uri="{FF2B5EF4-FFF2-40B4-BE49-F238E27FC236}">
                <a16:creationId xmlns:a16="http://schemas.microsoft.com/office/drawing/2014/main" id="{59C7387A-D0E3-DFAB-AB99-97D43482AE41}"/>
              </a:ext>
            </a:extLst>
          </p:cNvPr>
          <p:cNvSpPr txBox="1"/>
          <p:nvPr/>
        </p:nvSpPr>
        <p:spPr>
          <a:xfrm>
            <a:off x="341414" y="1303892"/>
            <a:ext cx="11139385" cy="125361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例如，对于单词``lowest&lt;/w&gt;''，首先通过匹配子词``est&lt;/w&gt;''将其切分为``low'', ``est&lt;/w&gt;''的序列，再通过匹配子词``low''，确定其最终切分结果为``low'', ``est&lt;/w&gt;''的序列。通过这样的过程，BPE尽量将词序列中的词切分成已知的子词。</a:t>
            </a:r>
          </a:p>
        </p:txBody>
      </p:sp>
      <p:sp>
        <p:nvSpPr>
          <p:cNvPr id="8" name="TextBox 7">
            <a:extLst>
              <a:ext uri="{FF2B5EF4-FFF2-40B4-BE49-F238E27FC236}">
                <a16:creationId xmlns:a16="http://schemas.microsoft.com/office/drawing/2014/main" id="{BEEFC8CB-D958-B2D6-2C95-78AE03F14A5D}"/>
              </a:ext>
            </a:extLst>
          </p:cNvPr>
          <p:cNvSpPr txBox="1"/>
          <p:nvPr/>
        </p:nvSpPr>
        <p:spPr>
          <a:xfrm>
            <a:off x="341414" y="3100167"/>
            <a:ext cx="11236222" cy="1253613"/>
          </a:xfrm>
          <a:prstGeom prst="rect">
            <a:avLst/>
          </a:prstGeom>
          <a:noFill/>
        </p:spPr>
        <p:txBody>
          <a:bodyPr wrap="square">
            <a:spAutoFit/>
          </a:bodyPr>
          <a:lstStyle>
            <a:defPPr>
              <a:defRPr lang="zh-CN"/>
            </a:defPPr>
            <a:lvl1pPr>
              <a:lnSpc>
                <a:spcPct val="130000"/>
              </a:lnSpc>
              <a:defRPr sz="2000">
                <a:latin typeface="Microsoft YaHei" panose="020B0503020204020204" pitchFamily="34" charset="-122"/>
                <a:ea typeface="Microsoft YaHei" panose="020B0503020204020204" pitchFamily="34" charset="-122"/>
              </a:defRPr>
            </a:lvl1pPr>
          </a:lstStyle>
          <a:p>
            <a:r>
              <a:rPr lang="en-CN" dirty="0"/>
              <a:t>对于使用了子词表示模型的自然语言处理系统，比如机器翻译系统，其</a:t>
            </a:r>
            <a:r>
              <a:rPr lang="en-CN" b="1" dirty="0"/>
              <a:t>输出序列也是子词序列</a:t>
            </a:r>
            <a:r>
              <a:rPr lang="en-CN" dirty="0"/>
              <a:t>。对于原始输出，根据终结符&lt;/w&gt;的位置确定每个单词的范围，合并范围内的子词，将输出重新组合为词序列，作为最终的结果。</a:t>
            </a:r>
          </a:p>
        </p:txBody>
      </p:sp>
    </p:spTree>
    <p:extLst>
      <p:ext uri="{BB962C8B-B14F-4D97-AF65-F5344CB8AC3E}">
        <p14:creationId xmlns:p14="http://schemas.microsoft.com/office/powerpoint/2010/main" val="41679422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700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单词分布式表示的评价与应用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47</a:t>
            </a:fld>
            <a:endParaRPr lang="zh-CN" altLang="en-US" dirty="0"/>
          </a:p>
        </p:txBody>
      </p:sp>
      <p:sp>
        <p:nvSpPr>
          <p:cNvPr id="4" name="TextBox 3">
            <a:extLst>
              <a:ext uri="{FF2B5EF4-FFF2-40B4-BE49-F238E27FC236}">
                <a16:creationId xmlns:a16="http://schemas.microsoft.com/office/drawing/2014/main" id="{256C40D4-F964-AC44-241A-E6403C39CCC5}"/>
              </a:ext>
            </a:extLst>
          </p:cNvPr>
          <p:cNvSpPr txBox="1"/>
          <p:nvPr/>
        </p:nvSpPr>
        <p:spPr>
          <a:xfrm>
            <a:off x="163596" y="1089999"/>
            <a:ext cx="11509848" cy="1005788"/>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单词分布式表示模型的定量评估方法主要分为</a:t>
            </a:r>
            <a:r>
              <a:rPr lang="en-CN" sz="2400" b="1" dirty="0">
                <a:latin typeface="Microsoft YaHei" panose="020B0503020204020204" pitchFamily="34" charset="-122"/>
                <a:ea typeface="Microsoft YaHei" panose="020B0503020204020204" pitchFamily="34" charset="-122"/>
              </a:rPr>
              <a:t>内部评价（Intrinsic Evaluation）和外部评价（Extrinsic Evaluation）</a:t>
            </a:r>
            <a:r>
              <a:rPr lang="en-CN" sz="2400" dirty="0">
                <a:latin typeface="Microsoft YaHei" panose="020B0503020204020204" pitchFamily="34" charset="-122"/>
                <a:ea typeface="Microsoft YaHei" panose="020B0503020204020204" pitchFamily="34" charset="-122"/>
              </a:rPr>
              <a:t>两种方法。</a:t>
            </a:r>
          </a:p>
        </p:txBody>
      </p:sp>
      <p:sp>
        <p:nvSpPr>
          <p:cNvPr id="7" name="TextBox 6">
            <a:extLst>
              <a:ext uri="{FF2B5EF4-FFF2-40B4-BE49-F238E27FC236}">
                <a16:creationId xmlns:a16="http://schemas.microsoft.com/office/drawing/2014/main" id="{3DA08843-8806-47CF-D9C8-CAEB72D64AE1}"/>
              </a:ext>
            </a:extLst>
          </p:cNvPr>
          <p:cNvSpPr txBox="1"/>
          <p:nvPr/>
        </p:nvSpPr>
        <p:spPr>
          <a:xfrm>
            <a:off x="496496" y="2377711"/>
            <a:ext cx="10984303" cy="2284664"/>
          </a:xfrm>
          <a:prstGeom prst="rect">
            <a:avLst/>
          </a:prstGeom>
          <a:noFill/>
        </p:spPr>
        <p:txBody>
          <a:bodyPr wrap="square">
            <a:spAutoFit/>
          </a:bodyPr>
          <a:lstStyle/>
          <a:p>
            <a:pPr>
              <a:lnSpc>
                <a:spcPct val="130000"/>
              </a:lnSpc>
              <a:spcBef>
                <a:spcPts val="1800"/>
              </a:spcBef>
            </a:pPr>
            <a:r>
              <a:rPr lang="en-CN" sz="2000" b="1" dirty="0">
                <a:latin typeface="Microsoft YaHei" panose="020B0503020204020204" pitchFamily="34" charset="-122"/>
                <a:ea typeface="Microsoft YaHei" panose="020B0503020204020204" pitchFamily="34" charset="-122"/>
              </a:rPr>
              <a:t>内部评价方法</a:t>
            </a:r>
            <a:r>
              <a:rPr lang="en-CN" sz="2000" dirty="0">
                <a:latin typeface="Microsoft YaHei" panose="020B0503020204020204" pitchFamily="34" charset="-122"/>
                <a:ea typeface="Microsoft YaHei" panose="020B0503020204020204" pitchFamily="34" charset="-122"/>
              </a:rPr>
              <a:t>通常基于一个特殊设计的辅助任务，这个辅助任务探测词向量应该具有的某种性质，如词义相关性、类比性等，并最终返回一个分数，来表示词向量的好坏，从而帮助我们理解词向量模型的特点。</a:t>
            </a:r>
          </a:p>
          <a:p>
            <a:pPr>
              <a:lnSpc>
                <a:spcPct val="130000"/>
              </a:lnSpc>
              <a:spcBef>
                <a:spcPts val="1800"/>
              </a:spcBef>
            </a:pPr>
            <a:r>
              <a:rPr lang="en-CN" sz="2000" b="1" dirty="0">
                <a:latin typeface="Microsoft YaHei" panose="020B0503020204020204" pitchFamily="34" charset="-122"/>
                <a:ea typeface="Microsoft YaHei" panose="020B0503020204020204" pitchFamily="34" charset="-122"/>
              </a:rPr>
              <a:t>外部评方法</a:t>
            </a:r>
            <a:r>
              <a:rPr lang="en-CN" sz="2000" dirty="0">
                <a:latin typeface="Microsoft YaHei" panose="020B0503020204020204" pitchFamily="34" charset="-122"/>
                <a:ea typeface="Microsoft YaHei" panose="020B0503020204020204" pitchFamily="34" charset="-122"/>
              </a:rPr>
              <a:t>通常基于一个实际应用任务，通过将词向量作为该任务的输入表示，比较不同词向量模型在该任务上的性能，来选择适合于该任务的词向量模型。</a:t>
            </a:r>
          </a:p>
        </p:txBody>
      </p:sp>
    </p:spTree>
    <p:extLst>
      <p:ext uri="{BB962C8B-B14F-4D97-AF65-F5344CB8AC3E}">
        <p14:creationId xmlns:p14="http://schemas.microsoft.com/office/powerpoint/2010/main" val="964116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700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单词分布式表示的评价与应用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48</a:t>
            </a:fld>
            <a:endParaRPr lang="zh-CN" altLang="en-US" dirty="0"/>
          </a:p>
        </p:txBody>
      </p:sp>
      <p:sp>
        <p:nvSpPr>
          <p:cNvPr id="4" name="TextBox 3">
            <a:extLst>
              <a:ext uri="{FF2B5EF4-FFF2-40B4-BE49-F238E27FC236}">
                <a16:creationId xmlns:a16="http://schemas.microsoft.com/office/drawing/2014/main" id="{256C40D4-F964-AC44-241A-E6403C39CCC5}"/>
              </a:ext>
            </a:extLst>
          </p:cNvPr>
          <p:cNvSpPr txBox="1"/>
          <p:nvPr/>
        </p:nvSpPr>
        <p:spPr>
          <a:xfrm>
            <a:off x="478394" y="1089999"/>
            <a:ext cx="11195049" cy="1001813"/>
          </a:xfrm>
          <a:prstGeom prst="rect">
            <a:avLst/>
          </a:prstGeom>
          <a:noFill/>
        </p:spPr>
        <p:txBody>
          <a:bodyPr wrap="square">
            <a:spAutoFit/>
          </a:bodyPr>
          <a:lstStyle/>
          <a:p>
            <a:pPr>
              <a:lnSpc>
                <a:spcPct val="130000"/>
              </a:lnSpc>
            </a:pPr>
            <a:r>
              <a:rPr lang="zh-CN" altLang="en-US" sz="2400" b="1" dirty="0">
                <a:latin typeface="Microsoft YaHei" panose="020B0503020204020204" pitchFamily="34" charset="-122"/>
                <a:ea typeface="Microsoft YaHei" panose="020B0503020204020204" pitchFamily="34" charset="-122"/>
              </a:rPr>
              <a:t>词义相关性</a:t>
            </a:r>
            <a:r>
              <a:rPr lang="zh-CN" altLang="en-US" sz="2400" dirty="0">
                <a:latin typeface="Microsoft YaHei" panose="020B0503020204020204" pitchFamily="34" charset="-122"/>
                <a:ea typeface="Microsoft YaHei" panose="020B0503020204020204" pitchFamily="34" charset="-122"/>
              </a:rPr>
              <a:t>任务通过探索词向量对词义相关性的表达能力，来评价词向量的质量。</a:t>
            </a:r>
            <a:endParaRPr lang="en-US" altLang="zh-CN" sz="2400" dirty="0">
              <a:latin typeface="Microsoft YaHei" panose="020B0503020204020204" pitchFamily="34" charset="-122"/>
              <a:ea typeface="Microsoft YaHei" panose="020B0503020204020204" pitchFamily="34" charset="-122"/>
            </a:endParaRPr>
          </a:p>
          <a:p>
            <a:pPr>
              <a:lnSpc>
                <a:spcPct val="130000"/>
              </a:lnSpc>
            </a:pPr>
            <a:r>
              <a:rPr lang="zh-CN" altLang="en-US" sz="2400" b="0" i="0" dirty="0">
                <a:effectLst/>
                <a:latin typeface="Times New Roman" panose="02020603050405020304" pitchFamily="18" charset="0"/>
              </a:rPr>
              <a:t>对于单词 </a:t>
            </a:r>
            <a:r>
              <a:rPr lang="en-US" sz="2400" b="0" i="0" dirty="0" err="1">
                <a:effectLst/>
                <a:latin typeface="Times New Roman" panose="02020603050405020304" pitchFamily="18" charset="0"/>
              </a:rPr>
              <a:t>w</a:t>
            </a:r>
            <a:r>
              <a:rPr lang="en-US" sz="2400" b="0" i="0" baseline="-25000" dirty="0" err="1">
                <a:effectLst/>
                <a:latin typeface="Times New Roman" panose="02020603050405020304" pitchFamily="18" charset="0"/>
              </a:rPr>
              <a:t>i</a:t>
            </a:r>
            <a:r>
              <a:rPr lang="en-US" sz="2400" b="0" i="0" dirty="0">
                <a:effectLst/>
                <a:latin typeface="Times New Roman" panose="02020603050405020304" pitchFamily="18" charset="0"/>
              </a:rPr>
              <a:t>, </a:t>
            </a:r>
            <a:r>
              <a:rPr lang="en-US" sz="2400" b="0" i="0" dirty="0" err="1">
                <a:effectLst/>
                <a:latin typeface="Times New Roman" panose="02020603050405020304" pitchFamily="18" charset="0"/>
              </a:rPr>
              <a:t>w</a:t>
            </a:r>
            <a:r>
              <a:rPr lang="en-US" sz="2400" b="0" i="0" baseline="-25000" dirty="0" err="1">
                <a:effectLst/>
                <a:latin typeface="Times New Roman" panose="02020603050405020304" pitchFamily="18" charset="0"/>
              </a:rPr>
              <a:t>j</a:t>
            </a:r>
            <a:r>
              <a:rPr lang="zh-CN" altLang="en-US" sz="2400" b="0" i="0" dirty="0">
                <a:effectLst/>
                <a:latin typeface="Times New Roman" panose="02020603050405020304" pitchFamily="18" charset="0"/>
              </a:rPr>
              <a:t>及其词向量 </a:t>
            </a:r>
            <a:r>
              <a:rPr lang="en-US" sz="2400" b="1" i="0" dirty="0">
                <a:effectLst/>
                <a:latin typeface="Times New Roman" panose="02020603050405020304" pitchFamily="18" charset="0"/>
              </a:rPr>
              <a:t>v</a:t>
            </a:r>
            <a:r>
              <a:rPr lang="en-US" sz="2400" b="0" i="0" baseline="-25000" dirty="0">
                <a:effectLst/>
                <a:latin typeface="Times New Roman" panose="02020603050405020304" pitchFamily="18" charset="0"/>
              </a:rPr>
              <a:t>i</a:t>
            </a:r>
            <a:r>
              <a:rPr lang="en-US" sz="2400" b="0" i="0" dirty="0">
                <a:effectLst/>
                <a:latin typeface="Times New Roman" panose="02020603050405020304" pitchFamily="18" charset="0"/>
              </a:rPr>
              <a:t>, </a:t>
            </a:r>
            <a:r>
              <a:rPr lang="en-US" sz="2400" b="1" i="0" dirty="0" err="1">
                <a:effectLst/>
                <a:latin typeface="Times New Roman" panose="02020603050405020304" pitchFamily="18" charset="0"/>
              </a:rPr>
              <a:t>v</a:t>
            </a:r>
            <a:r>
              <a:rPr lang="en-US" sz="2400" b="0" i="0" baseline="-25000" dirty="0" err="1">
                <a:effectLst/>
                <a:latin typeface="Times New Roman" panose="02020603050405020304" pitchFamily="18" charset="0"/>
              </a:rPr>
              <a:t>j</a:t>
            </a:r>
            <a:r>
              <a:rPr lang="en-US" sz="2400" b="0" i="0" dirty="0">
                <a:effectLst/>
                <a:latin typeface="Times New Roman" panose="02020603050405020304" pitchFamily="18" charset="0"/>
              </a:rPr>
              <a:t> ，</a:t>
            </a:r>
            <a:r>
              <a:rPr lang="zh-CN" altLang="en-US" sz="2400" b="0" i="0" dirty="0">
                <a:effectLst/>
                <a:latin typeface="Times New Roman" panose="02020603050405020304" pitchFamily="18" charset="0"/>
              </a:rPr>
              <a:t>简单地使用余弦相似度作为词义相似性的度量：</a:t>
            </a:r>
            <a:endParaRPr lang="en-CN" sz="2400" dirty="0">
              <a:latin typeface="Microsoft YaHei" panose="020B0503020204020204" pitchFamily="34" charset="-122"/>
              <a:ea typeface="Microsoft YaHei" panose="020B0503020204020204" pitchFamily="34" charset="-122"/>
            </a:endParaRPr>
          </a:p>
        </p:txBody>
      </p:sp>
      <p:pic>
        <p:nvPicPr>
          <p:cNvPr id="5" name="Picture 4">
            <a:extLst>
              <a:ext uri="{FF2B5EF4-FFF2-40B4-BE49-F238E27FC236}">
                <a16:creationId xmlns:a16="http://schemas.microsoft.com/office/drawing/2014/main" id="{D0EB856E-0E0A-23A4-54EB-CAAAA418B1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201" y="2267411"/>
            <a:ext cx="4166012" cy="689035"/>
          </a:xfrm>
          <a:prstGeom prst="rect">
            <a:avLst/>
          </a:prstGeom>
        </p:spPr>
      </p:pic>
      <p:sp>
        <p:nvSpPr>
          <p:cNvPr id="8" name="TextBox 7">
            <a:extLst>
              <a:ext uri="{FF2B5EF4-FFF2-40B4-BE49-F238E27FC236}">
                <a16:creationId xmlns:a16="http://schemas.microsoft.com/office/drawing/2014/main" id="{0728DBC5-9B70-CA17-55A1-9D886138008B}"/>
              </a:ext>
            </a:extLst>
          </p:cNvPr>
          <p:cNvSpPr txBox="1"/>
          <p:nvPr/>
        </p:nvSpPr>
        <p:spPr>
          <a:xfrm>
            <a:off x="478394" y="2956446"/>
            <a:ext cx="10197523" cy="525657"/>
          </a:xfrm>
          <a:prstGeom prst="rect">
            <a:avLst/>
          </a:prstGeom>
          <a:noFill/>
        </p:spPr>
        <p:txBody>
          <a:bodyPr wrap="square">
            <a:spAutoFit/>
          </a:bodyPr>
          <a:lstStyle>
            <a:defPPr>
              <a:defRPr lang="zh-CN"/>
            </a:defPPr>
            <a:lvl1pPr>
              <a:lnSpc>
                <a:spcPct val="130000"/>
              </a:lnSpc>
              <a:defRPr sz="2400" b="1">
                <a:latin typeface="Microsoft YaHei" panose="020B0503020204020204" pitchFamily="34" charset="-122"/>
                <a:ea typeface="Microsoft YaHei" panose="020B0503020204020204" pitchFamily="34" charset="-122"/>
              </a:defRPr>
            </a:lvl1pPr>
          </a:lstStyle>
          <a:p>
            <a:r>
              <a:rPr lang="en-CN" b="0" dirty="0"/>
              <a:t>通过直接将词义相似度作为目标，可以定量衡量词向量模型的性能。</a:t>
            </a:r>
          </a:p>
        </p:txBody>
      </p:sp>
      <p:pic>
        <p:nvPicPr>
          <p:cNvPr id="10" name="Picture 9">
            <a:extLst>
              <a:ext uri="{FF2B5EF4-FFF2-40B4-BE49-F238E27FC236}">
                <a16:creationId xmlns:a16="http://schemas.microsoft.com/office/drawing/2014/main" id="{00DC68AB-23DA-DD69-27DD-AFD54ABE8E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3196" y="3728608"/>
            <a:ext cx="3808021" cy="2905599"/>
          </a:xfrm>
          <a:prstGeom prst="rect">
            <a:avLst/>
          </a:prstGeom>
        </p:spPr>
      </p:pic>
    </p:spTree>
    <p:extLst>
      <p:ext uri="{BB962C8B-B14F-4D97-AF65-F5344CB8AC3E}">
        <p14:creationId xmlns:p14="http://schemas.microsoft.com/office/powerpoint/2010/main" val="35164784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7008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单词分布式表示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 单词分布式表示的评价与应用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49</a:t>
            </a:fld>
            <a:endParaRPr lang="zh-CN" altLang="en-US" dirty="0"/>
          </a:p>
        </p:txBody>
      </p:sp>
      <p:sp>
        <p:nvSpPr>
          <p:cNvPr id="4" name="TextBox 3">
            <a:extLst>
              <a:ext uri="{FF2B5EF4-FFF2-40B4-BE49-F238E27FC236}">
                <a16:creationId xmlns:a16="http://schemas.microsoft.com/office/drawing/2014/main" id="{256C40D4-F964-AC44-241A-E6403C39CCC5}"/>
              </a:ext>
            </a:extLst>
          </p:cNvPr>
          <p:cNvSpPr txBox="1"/>
          <p:nvPr/>
        </p:nvSpPr>
        <p:spPr>
          <a:xfrm>
            <a:off x="478394" y="1089999"/>
            <a:ext cx="11195049" cy="1005788"/>
          </a:xfrm>
          <a:prstGeom prst="rect">
            <a:avLst/>
          </a:prstGeom>
          <a:noFill/>
        </p:spPr>
        <p:txBody>
          <a:bodyPr wrap="square">
            <a:spAutoFit/>
          </a:bodyPr>
          <a:lstStyle/>
          <a:p>
            <a:pPr>
              <a:lnSpc>
                <a:spcPct val="130000"/>
              </a:lnSpc>
            </a:pPr>
            <a:r>
              <a:rPr lang="zh-CN" altLang="en-US" sz="2400" b="1" dirty="0">
                <a:latin typeface="Microsoft YaHei" panose="020B0503020204020204" pitchFamily="34" charset="-122"/>
                <a:ea typeface="Microsoft YaHei" panose="020B0503020204020204" pitchFamily="34" charset="-122"/>
              </a:rPr>
              <a:t>类比性任务回答：</a:t>
            </a:r>
            <a:r>
              <a:rPr lang="en-US" sz="2400" b="0" i="0" dirty="0" err="1">
                <a:effectLst/>
                <a:latin typeface="Times New Roman" panose="02020603050405020304" pitchFamily="18" charset="0"/>
              </a:rPr>
              <a:t>w</a:t>
            </a:r>
            <a:r>
              <a:rPr lang="en-US" sz="2400" b="0" i="0" baseline="-25000" dirty="0" err="1">
                <a:effectLst/>
                <a:latin typeface="Times New Roman" panose="02020603050405020304" pitchFamily="18" charset="0"/>
              </a:rPr>
              <a:t>a</a:t>
            </a:r>
            <a:r>
              <a:rPr lang="en-US" sz="2400" b="0" i="0" dirty="0">
                <a:effectLst/>
                <a:latin typeface="Times New Roman" panose="02020603050405020304" pitchFamily="18" charset="0"/>
              </a:rPr>
              <a:t> </a:t>
            </a:r>
            <a:r>
              <a:rPr lang="zh-CN" altLang="en-US" sz="2400" b="0" i="0" dirty="0">
                <a:effectLst/>
                <a:latin typeface="Times New Roman" panose="02020603050405020304" pitchFamily="18" charset="0"/>
              </a:rPr>
              <a:t>之于 </a:t>
            </a:r>
            <a:r>
              <a:rPr lang="en-US" sz="2400" b="0" i="0" dirty="0" err="1">
                <a:effectLst/>
                <a:latin typeface="Times New Roman" panose="02020603050405020304" pitchFamily="18" charset="0"/>
              </a:rPr>
              <a:t>w</a:t>
            </a:r>
            <a:r>
              <a:rPr lang="en-US" sz="2400" b="0" i="0" baseline="-25000" dirty="0" err="1">
                <a:effectLst/>
                <a:latin typeface="Times New Roman" panose="02020603050405020304" pitchFamily="18" charset="0"/>
              </a:rPr>
              <a:t>b</a:t>
            </a:r>
            <a:r>
              <a:rPr lang="en-US" sz="2400" b="0" i="0" dirty="0">
                <a:effectLst/>
                <a:latin typeface="Times New Roman" panose="02020603050405020304" pitchFamily="18" charset="0"/>
              </a:rPr>
              <a:t>，</a:t>
            </a:r>
            <a:r>
              <a:rPr lang="zh-CN" altLang="en-US" sz="2400" b="0" i="0" dirty="0">
                <a:effectLst/>
                <a:latin typeface="Times New Roman" panose="02020603050405020304" pitchFamily="18" charset="0"/>
              </a:rPr>
              <a:t>相当于 </a:t>
            </a:r>
            <a:r>
              <a:rPr lang="en-US" sz="2400" b="0" i="0" dirty="0" err="1">
                <a:effectLst/>
                <a:latin typeface="Times New Roman" panose="02020603050405020304" pitchFamily="18" charset="0"/>
              </a:rPr>
              <a:t>w</a:t>
            </a:r>
            <a:r>
              <a:rPr lang="en-US" sz="2400" b="0" i="0" baseline="-25000" dirty="0" err="1">
                <a:effectLst/>
                <a:latin typeface="Times New Roman" panose="02020603050405020304" pitchFamily="18" charset="0"/>
              </a:rPr>
              <a:t>c</a:t>
            </a:r>
            <a:r>
              <a:rPr lang="en-US" sz="2400" b="0" i="0" dirty="0">
                <a:effectLst/>
                <a:latin typeface="Times New Roman" panose="02020603050405020304" pitchFamily="18" charset="0"/>
              </a:rPr>
              <a:t> </a:t>
            </a:r>
            <a:r>
              <a:rPr lang="zh-CN" altLang="en-US" sz="2400" b="0" i="0" dirty="0">
                <a:effectLst/>
                <a:latin typeface="Times New Roman" panose="02020603050405020304" pitchFamily="18" charset="0"/>
              </a:rPr>
              <a:t>之于 </a:t>
            </a:r>
            <a:r>
              <a:rPr lang="en-US" altLang="zh-CN" sz="2400" b="0" i="0" dirty="0">
                <a:effectLst/>
                <a:latin typeface="Times New Roman" panose="02020603050405020304" pitchFamily="18" charset="0"/>
              </a:rPr>
              <a:t>?</a:t>
            </a:r>
            <a:br>
              <a:rPr lang="zh-CN" altLang="en-US" sz="2400" dirty="0"/>
            </a:br>
            <a:endParaRPr lang="en-CN" sz="24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CA641ED1-F3AE-633D-80B6-B2B20D9268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6831" y="1944731"/>
            <a:ext cx="3802125" cy="758375"/>
          </a:xfrm>
          <a:prstGeom prst="rect">
            <a:avLst/>
          </a:prstGeom>
        </p:spPr>
      </p:pic>
      <p:sp>
        <p:nvSpPr>
          <p:cNvPr id="9" name="TextBox 8">
            <a:extLst>
              <a:ext uri="{FF2B5EF4-FFF2-40B4-BE49-F238E27FC236}">
                <a16:creationId xmlns:a16="http://schemas.microsoft.com/office/drawing/2014/main" id="{CE209128-93C1-DD50-0920-696BDBADF6C9}"/>
              </a:ext>
            </a:extLst>
          </p:cNvPr>
          <p:cNvSpPr txBox="1"/>
          <p:nvPr/>
        </p:nvSpPr>
        <p:spPr>
          <a:xfrm>
            <a:off x="554821" y="3054944"/>
            <a:ext cx="11082357" cy="1005788"/>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在由(man, woman)词对确定的类比关系下，可以为单词son检索类比词daughter，它们满足man之于woman，相当于son之于daughter的类比关系。</a:t>
            </a:r>
          </a:p>
        </p:txBody>
      </p:sp>
    </p:spTree>
    <p:extLst>
      <p:ext uri="{BB962C8B-B14F-4D97-AF65-F5344CB8AC3E}">
        <p14:creationId xmlns:p14="http://schemas.microsoft.com/office/powerpoint/2010/main" val="216658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语义学概述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a:t>
            </a:fld>
            <a:endParaRPr lang="zh-CN" altLang="en-US"/>
          </a:p>
        </p:txBody>
      </p:sp>
      <p:sp>
        <p:nvSpPr>
          <p:cNvPr id="13" name="TextBox 12">
            <a:extLst>
              <a:ext uri="{FF2B5EF4-FFF2-40B4-BE49-F238E27FC236}">
                <a16:creationId xmlns:a16="http://schemas.microsoft.com/office/drawing/2014/main" id="{9E8A8D74-FDA3-5A42-A25A-E1DF34B857E1}"/>
              </a:ext>
            </a:extLst>
          </p:cNvPr>
          <p:cNvSpPr txBox="1"/>
          <p:nvPr/>
        </p:nvSpPr>
        <p:spPr>
          <a:xfrm>
            <a:off x="386995" y="996919"/>
            <a:ext cx="11195049" cy="282013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什么是</a:t>
            </a:r>
            <a:r>
              <a:rPr lang="zh-CN" altLang="en-US" sz="2400" b="1" dirty="0">
                <a:latin typeface="Microsoft YaHei" panose="020B0503020204020204" pitchFamily="34" charset="-122"/>
                <a:ea typeface="Microsoft YaHei" panose="020B0503020204020204" pitchFamily="34" charset="-122"/>
              </a:rPr>
              <a:t>意义</a:t>
            </a:r>
            <a:r>
              <a:rPr lang="zh-CN" altLang="en-US" sz="2400" dirty="0">
                <a:latin typeface="Microsoft YaHei" panose="020B0503020204020204" pitchFamily="34" charset="-122"/>
                <a:ea typeface="Microsoft YaHei" panose="020B0503020204020204" pitchFamily="34" charset="-122"/>
              </a:rPr>
              <a:t>是一个困扰了哲学家和语言学家数千年的问题。</a:t>
            </a:r>
            <a:endParaRPr lang="en-US" altLang="zh-CN" sz="2400" dirty="0">
              <a:latin typeface="Microsoft YaHei" panose="020B0503020204020204" pitchFamily="34" charset="-122"/>
              <a:ea typeface="Microsoft YaHei" panose="020B0503020204020204" pitchFamily="34" charset="-122"/>
            </a:endParaRPr>
          </a:p>
          <a:p>
            <a:pPr marL="914400" lvl="1" indent="-4572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我们可以非常容易地理解中文，并且用汉字组成对其他人来说也是有意义的句子。</a:t>
            </a:r>
            <a:endParaRPr lang="en-US" altLang="zh-CN" sz="2000" dirty="0">
              <a:latin typeface="Microsoft YaHei" panose="020B0503020204020204" pitchFamily="34" charset="-122"/>
              <a:ea typeface="Microsoft YaHei" panose="020B0503020204020204" pitchFamily="34" charset="-122"/>
            </a:endParaRPr>
          </a:p>
          <a:p>
            <a:pPr marL="914400" lvl="1" indent="-457200" algn="just">
              <a:lnSpc>
                <a:spcPct val="125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我们也可以知道某个词语、句子是否有意义，还可以通过一个句子衍推出另外一个句子。</a:t>
            </a:r>
            <a:endParaRPr lang="en-US" altLang="zh-CN" sz="20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意义从何而来？语言的意义的本质又是什么？</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学术界对这些问题众说纷纭没有定论</a:t>
            </a:r>
            <a:endParaRPr lang="en-US" altLang="zh-CN" sz="2000" dirty="0">
              <a:effectLst/>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02C759B1-1E57-02B5-FF2F-AF2851026478}"/>
              </a:ext>
            </a:extLst>
          </p:cNvPr>
          <p:cNvSpPr txBox="1"/>
          <p:nvPr/>
        </p:nvSpPr>
        <p:spPr>
          <a:xfrm>
            <a:off x="386995" y="4138299"/>
            <a:ext cx="10794352" cy="1896801"/>
          </a:xfrm>
          <a:prstGeom prst="rect">
            <a:avLst/>
          </a:prstGeom>
          <a:noFill/>
        </p:spPr>
        <p:txBody>
          <a:bodyPr wrap="square">
            <a:spAutoFit/>
          </a:bodyPr>
          <a:lstStyle/>
          <a:p>
            <a:pPr algn="just">
              <a:lnSpc>
                <a:spcPct val="125000"/>
              </a:lnSpc>
              <a:spcBef>
                <a:spcPts val="1200"/>
              </a:spcBef>
            </a:pPr>
            <a:r>
              <a:rPr lang="en-CN" sz="2400" dirty="0">
                <a:latin typeface="Microsoft YaHei" panose="020B0503020204020204" pitchFamily="34" charset="-122"/>
                <a:ea typeface="Microsoft YaHei" panose="020B0503020204020204" pitchFamily="34" charset="-122"/>
              </a:rPr>
              <a:t>中国古代以</a:t>
            </a:r>
            <a:r>
              <a:rPr lang="zh-CN" altLang="en-US" sz="2400" dirty="0">
                <a:latin typeface="Microsoft YaHei" panose="020B0503020204020204" pitchFamily="34" charset="-122"/>
                <a:ea typeface="Microsoft YaHei" panose="020B0503020204020204" pitchFamily="34" charset="-122"/>
              </a:rPr>
              <a:t>“</a:t>
            </a:r>
            <a:r>
              <a:rPr lang="en-CN" sz="2400" dirty="0">
                <a:latin typeface="Microsoft YaHei" panose="020B0503020204020204" pitchFamily="34" charset="-122"/>
                <a:ea typeface="Microsoft YaHei" panose="020B0503020204020204" pitchFamily="34" charset="-122"/>
              </a:rPr>
              <a:t>字</a:t>
            </a:r>
            <a:r>
              <a:rPr lang="zh-CN" altLang="en-US" sz="2400" dirty="0">
                <a:latin typeface="Microsoft YaHei" panose="020B0503020204020204" pitchFamily="34" charset="-122"/>
                <a:ea typeface="Microsoft YaHei" panose="020B0503020204020204" pitchFamily="34" charset="-122"/>
              </a:rPr>
              <a:t>”</a:t>
            </a:r>
            <a:r>
              <a:rPr lang="en-CN" sz="2400" dirty="0">
                <a:latin typeface="Microsoft YaHei" panose="020B0503020204020204" pitchFamily="34" charset="-122"/>
                <a:ea typeface="Microsoft YaHei" panose="020B0503020204020204" pitchFamily="34" charset="-122"/>
              </a:rPr>
              <a:t>为核心的训诂语义研究达到了很高的水准，公元前2世纪就有了专门解释</a:t>
            </a:r>
            <a:r>
              <a:rPr lang="en-CN" sz="2400" b="1" dirty="0">
                <a:latin typeface="Microsoft YaHei" panose="020B0503020204020204" pitchFamily="34" charset="-122"/>
                <a:ea typeface="Microsoft YaHei" panose="020B0503020204020204" pitchFamily="34" charset="-122"/>
              </a:rPr>
              <a:t>词义的专著《尔雅》</a:t>
            </a:r>
            <a:r>
              <a:rPr lang="en-CN" sz="2400" dirty="0">
                <a:latin typeface="Microsoft YaHei" panose="020B0503020204020204" pitchFamily="34" charset="-122"/>
                <a:ea typeface="Microsoft YaHei" panose="020B0503020204020204" pitchFamily="34" charset="-122"/>
              </a:rPr>
              <a:t>。先秦时期，荀子和墨子就开始对</a:t>
            </a:r>
            <a:r>
              <a:rPr lang="zh-CN" altLang="en-US" sz="2400" dirty="0">
                <a:latin typeface="Microsoft YaHei" panose="020B0503020204020204" pitchFamily="34" charset="-122"/>
                <a:ea typeface="Microsoft YaHei" panose="020B0503020204020204" pitchFamily="34" charset="-122"/>
              </a:rPr>
              <a:t>“</a:t>
            </a:r>
            <a:r>
              <a:rPr lang="en-CN" sz="2400" dirty="0">
                <a:latin typeface="Microsoft YaHei" panose="020B0503020204020204" pitchFamily="34" charset="-122"/>
                <a:ea typeface="Microsoft YaHei" panose="020B0503020204020204" pitchFamily="34" charset="-122"/>
              </a:rPr>
              <a:t>名</a:t>
            </a:r>
            <a:r>
              <a:rPr lang="zh-CN" altLang="en-US" sz="2400" dirty="0">
                <a:latin typeface="Microsoft YaHei" panose="020B0503020204020204" pitchFamily="34" charset="-122"/>
                <a:ea typeface="Microsoft YaHei" panose="020B0503020204020204" pitchFamily="34" charset="-122"/>
              </a:rPr>
              <a:t>”</a:t>
            </a:r>
            <a:r>
              <a:rPr lang="en-CN" sz="2400" dirty="0">
                <a:latin typeface="Microsoft YaHei" panose="020B0503020204020204" pitchFamily="34" charset="-122"/>
                <a:ea typeface="Microsoft YaHei" panose="020B0503020204020204" pitchFamily="34" charset="-122"/>
              </a:rPr>
              <a:t>与</a:t>
            </a:r>
            <a:r>
              <a:rPr lang="zh-CN" altLang="en-US" sz="2400" dirty="0">
                <a:latin typeface="Microsoft YaHei" panose="020B0503020204020204" pitchFamily="34" charset="-122"/>
                <a:ea typeface="Microsoft YaHei" panose="020B0503020204020204" pitchFamily="34" charset="-122"/>
              </a:rPr>
              <a:t>“</a:t>
            </a:r>
            <a:r>
              <a:rPr lang="en-CN" sz="2400" dirty="0">
                <a:latin typeface="Microsoft YaHei" panose="020B0503020204020204" pitchFamily="34" charset="-122"/>
                <a:ea typeface="Microsoft YaHei" panose="020B0503020204020204" pitchFamily="34" charset="-122"/>
              </a:rPr>
              <a:t>实</a:t>
            </a:r>
            <a:r>
              <a:rPr lang="zh-CN" altLang="en-US" sz="2400" dirty="0">
                <a:latin typeface="Microsoft YaHei" panose="020B0503020204020204" pitchFamily="34" charset="-122"/>
                <a:ea typeface="Microsoft YaHei" panose="020B0503020204020204" pitchFamily="34" charset="-122"/>
              </a:rPr>
              <a:t>”</a:t>
            </a:r>
            <a:r>
              <a:rPr lang="en-CN" sz="2400" dirty="0">
                <a:latin typeface="Microsoft YaHei" panose="020B0503020204020204" pitchFamily="34" charset="-122"/>
                <a:ea typeface="Microsoft YaHei" panose="020B0503020204020204" pitchFamily="34" charset="-122"/>
              </a:rPr>
              <a:t>的关系进行讨论。古希腊哲学家苏格拉底、亚里士多德等也都在其哲学著作中探讨过语言的意义。</a:t>
            </a:r>
          </a:p>
        </p:txBody>
      </p:sp>
    </p:spTree>
    <p:extLst>
      <p:ext uri="{BB962C8B-B14F-4D97-AF65-F5344CB8AC3E}">
        <p14:creationId xmlns:p14="http://schemas.microsoft.com/office/powerpoint/2010/main" val="7179168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句子分布式表示</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50</a:t>
            </a:fld>
            <a:endParaRPr lang="zh-CN" altLang="en-US" dirty="0"/>
          </a:p>
        </p:txBody>
      </p:sp>
      <p:sp>
        <p:nvSpPr>
          <p:cNvPr id="5" name="TextBox 4">
            <a:extLst>
              <a:ext uri="{FF2B5EF4-FFF2-40B4-BE49-F238E27FC236}">
                <a16:creationId xmlns:a16="http://schemas.microsoft.com/office/drawing/2014/main" id="{263DBF01-4EA4-71F2-C91B-FF4C37BFE023}"/>
              </a:ext>
            </a:extLst>
          </p:cNvPr>
          <p:cNvSpPr txBox="1"/>
          <p:nvPr/>
        </p:nvSpPr>
        <p:spPr>
          <a:xfrm>
            <a:off x="491362" y="1338299"/>
            <a:ext cx="11086274" cy="2446182"/>
          </a:xfrm>
          <a:prstGeom prst="rect">
            <a:avLst/>
          </a:prstGeom>
          <a:noFill/>
        </p:spPr>
        <p:txBody>
          <a:bodyPr wrap="square">
            <a:spAutoFit/>
          </a:bodyPr>
          <a:lstStyle>
            <a:defPPr>
              <a:defRPr lang="zh-CN"/>
            </a:defPPr>
            <a:lvl1pPr>
              <a:lnSpc>
                <a:spcPct val="130000"/>
              </a:lnSpc>
              <a:defRPr sz="2400">
                <a:latin typeface="Microsoft YaHei" panose="020B0503020204020204" pitchFamily="34" charset="-122"/>
                <a:ea typeface="Microsoft YaHei" panose="020B0503020204020204" pitchFamily="34" charset="-122"/>
              </a:defRPr>
            </a:lvl1pPr>
          </a:lstStyle>
          <a:p>
            <a:r>
              <a:rPr lang="en-CN" b="1" dirty="0"/>
              <a:t>句子分布式</a:t>
            </a:r>
            <a:r>
              <a:rPr lang="en-CN" dirty="0"/>
              <a:t>表示主要用于句子级别的任务，如情感分析、文本推理、语义匹配等。对于句子级别表示的构建，不但要</a:t>
            </a:r>
            <a:r>
              <a:rPr lang="en-CN" b="1" dirty="0"/>
              <a:t>考虑句子中所包含单词的语义</a:t>
            </a:r>
            <a:r>
              <a:rPr lang="en-CN" dirty="0"/>
              <a:t>，也要考虑句子内部词之间的关系，即词的共现信息和句子语义之间的联系。还要</a:t>
            </a:r>
            <a:r>
              <a:rPr lang="en-CN" b="1" dirty="0"/>
              <a:t>考虑句子和句子之间隐含的语义相似性</a:t>
            </a:r>
            <a:r>
              <a:rPr lang="en-CN" dirty="0"/>
              <a:t>，以及其他的语义关系。这些性质对于句子级别的下游应用任务都很重要。</a:t>
            </a:r>
          </a:p>
        </p:txBody>
      </p:sp>
    </p:spTree>
    <p:extLst>
      <p:ext uri="{BB962C8B-B14F-4D97-AF65-F5344CB8AC3E}">
        <p14:creationId xmlns:p14="http://schemas.microsoft.com/office/powerpoint/2010/main" val="37302414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579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句子分布式表示</a:t>
            </a:r>
            <a:r>
              <a:rPr lang="en-US" altLang="zh-CN" sz="2400" b="1" dirty="0">
                <a:solidFill>
                  <a:schemeClr val="bg1"/>
                </a:solidFill>
                <a:latin typeface="微软雅黑" panose="020B0503020204020204" pitchFamily="34" charset="-122"/>
                <a:ea typeface="微软雅黑" panose="020B0503020204020204" pitchFamily="34" charset="-122"/>
              </a:rPr>
              <a:t>--Skip-Thought</a:t>
            </a:r>
            <a:r>
              <a:rPr lang="zh-CN" altLang="en-US" sz="2400" b="1" dirty="0">
                <a:solidFill>
                  <a:schemeClr val="bg1"/>
                </a:solidFill>
                <a:latin typeface="微软雅黑" panose="020B0503020204020204" pitchFamily="34" charset="-122"/>
                <a:ea typeface="微软雅黑" panose="020B0503020204020204" pitchFamily="34" charset="-122"/>
              </a:rPr>
              <a:t>句子表示模型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51</a:t>
            </a:fld>
            <a:endParaRPr lang="zh-CN" altLang="en-US" dirty="0"/>
          </a:p>
        </p:txBody>
      </p:sp>
      <p:pic>
        <p:nvPicPr>
          <p:cNvPr id="4" name="Picture 3">
            <a:extLst>
              <a:ext uri="{FF2B5EF4-FFF2-40B4-BE49-F238E27FC236}">
                <a16:creationId xmlns:a16="http://schemas.microsoft.com/office/drawing/2014/main" id="{0DCC6364-D9EE-ACDA-9DD4-6042F50AE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7291" y="3535307"/>
            <a:ext cx="7772400" cy="1938205"/>
          </a:xfrm>
          <a:prstGeom prst="rect">
            <a:avLst/>
          </a:prstGeom>
        </p:spPr>
      </p:pic>
      <p:sp>
        <p:nvSpPr>
          <p:cNvPr id="7" name="TextBox 6">
            <a:extLst>
              <a:ext uri="{FF2B5EF4-FFF2-40B4-BE49-F238E27FC236}">
                <a16:creationId xmlns:a16="http://schemas.microsoft.com/office/drawing/2014/main" id="{B2CDB050-F64D-F452-9FFE-A55D9AB75194}"/>
              </a:ext>
            </a:extLst>
          </p:cNvPr>
          <p:cNvSpPr txBox="1"/>
          <p:nvPr/>
        </p:nvSpPr>
        <p:spPr>
          <a:xfrm>
            <a:off x="2714502" y="5739876"/>
            <a:ext cx="6097978" cy="400110"/>
          </a:xfrm>
          <a:prstGeom prst="rect">
            <a:avLst/>
          </a:prstGeom>
          <a:noFill/>
        </p:spPr>
        <p:txBody>
          <a:bodyPr wrap="square">
            <a:spAutoFit/>
          </a:bodyPr>
          <a:lstStyle/>
          <a:p>
            <a:pPr algn="ctr"/>
            <a:r>
              <a:rPr lang="zh-CN" altLang="en-US" sz="2000" b="0" i="0" dirty="0">
                <a:effectLst/>
                <a:latin typeface="Microsoft YaHei" panose="020B0503020204020204" pitchFamily="34" charset="-122"/>
                <a:ea typeface="Microsoft YaHei" panose="020B0503020204020204" pitchFamily="34" charset="-122"/>
              </a:rPr>
              <a:t>图 </a:t>
            </a:r>
            <a:r>
              <a:rPr lang="en-US" altLang="zh-CN" sz="2000" b="0" i="0" dirty="0">
                <a:effectLst/>
                <a:latin typeface="Microsoft YaHei" panose="020B0503020204020204" pitchFamily="34" charset="-122"/>
                <a:ea typeface="Microsoft YaHei" panose="020B0503020204020204" pitchFamily="34" charset="-122"/>
              </a:rPr>
              <a:t>4.8 </a:t>
            </a:r>
            <a:r>
              <a:rPr lang="en-US" sz="2000" b="0" i="0" dirty="0">
                <a:effectLst/>
                <a:latin typeface="Microsoft YaHei" panose="020B0503020204020204" pitchFamily="34" charset="-122"/>
                <a:ea typeface="Microsoft YaHei" panose="020B0503020204020204" pitchFamily="34" charset="-122"/>
              </a:rPr>
              <a:t>Skip-Thought </a:t>
            </a:r>
            <a:r>
              <a:rPr lang="zh-CN" altLang="en-US" sz="2000" b="0" i="0" dirty="0">
                <a:effectLst/>
                <a:latin typeface="Microsoft YaHei" panose="020B0503020204020204" pitchFamily="34" charset="-122"/>
                <a:ea typeface="Microsoft YaHei" panose="020B0503020204020204" pitchFamily="34" charset="-122"/>
              </a:rPr>
              <a:t>模型结构图</a:t>
            </a:r>
            <a:endParaRPr lang="en-CN" sz="2000" dirty="0">
              <a:latin typeface="Microsoft YaHei" panose="020B0503020204020204" pitchFamily="34" charset="-122"/>
              <a:ea typeface="Microsoft YaHei" panose="020B0503020204020204" pitchFamily="34" charset="-122"/>
            </a:endParaRPr>
          </a:p>
        </p:txBody>
      </p:sp>
      <p:sp>
        <p:nvSpPr>
          <p:cNvPr id="9" name="TextBox 8">
            <a:extLst>
              <a:ext uri="{FF2B5EF4-FFF2-40B4-BE49-F238E27FC236}">
                <a16:creationId xmlns:a16="http://schemas.microsoft.com/office/drawing/2014/main" id="{5E381BDF-EE45-E296-F1FC-0CC4CE676163}"/>
              </a:ext>
            </a:extLst>
          </p:cNvPr>
          <p:cNvSpPr txBox="1"/>
          <p:nvPr/>
        </p:nvSpPr>
        <p:spPr>
          <a:xfrm>
            <a:off x="382587" y="1118124"/>
            <a:ext cx="11195049" cy="1966051"/>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Skip-Thought模型的目的主要是建模句子与句子之间的上下文语义关系，从而构建句子表示模型。Skip-Thought模型借鉴了Skip-Gram模型的思想，认为</a:t>
            </a:r>
            <a:r>
              <a:rPr lang="en-CN" sz="2400" b="1" dirty="0">
                <a:latin typeface="Microsoft YaHei" panose="020B0503020204020204" pitchFamily="34" charset="-122"/>
                <a:ea typeface="Microsoft YaHei" panose="020B0503020204020204" pitchFamily="34" charset="-122"/>
              </a:rPr>
              <a:t>可以基于一个句子预测出其上下文的句子</a:t>
            </a:r>
            <a:r>
              <a:rPr lang="en-CN" sz="2400" dirty="0">
                <a:latin typeface="Microsoft YaHei" panose="020B0503020204020204" pitchFamily="34" charset="-122"/>
                <a:ea typeface="Microsoft YaHei" panose="020B0503020204020204" pitchFamily="34" charset="-122"/>
              </a:rPr>
              <a:t>，</a:t>
            </a:r>
            <a:r>
              <a:rPr lang="en-CN" sz="2400" b="1" dirty="0">
                <a:latin typeface="Microsoft YaHei" panose="020B0503020204020204" pitchFamily="34" charset="-122"/>
                <a:ea typeface="Microsoft YaHei" panose="020B0503020204020204" pitchFamily="34" charset="-122"/>
              </a:rPr>
              <a:t>并以此作为监督信号</a:t>
            </a:r>
            <a:r>
              <a:rPr lang="en-CN" sz="2400" dirty="0">
                <a:latin typeface="Microsoft YaHei" panose="020B0503020204020204" pitchFamily="34" charset="-122"/>
                <a:ea typeface="Microsoft YaHei" panose="020B0503020204020204" pitchFamily="34" charset="-122"/>
              </a:rPr>
              <a:t>，学习句子之间的语义关系，得到句子表示模型。 </a:t>
            </a:r>
          </a:p>
        </p:txBody>
      </p:sp>
    </p:spTree>
    <p:extLst>
      <p:ext uri="{BB962C8B-B14F-4D97-AF65-F5344CB8AC3E}">
        <p14:creationId xmlns:p14="http://schemas.microsoft.com/office/powerpoint/2010/main" val="17026484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579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句子分布式表示</a:t>
            </a:r>
            <a:r>
              <a:rPr lang="en-US" altLang="zh-CN" sz="2400" b="1" dirty="0">
                <a:solidFill>
                  <a:schemeClr val="bg1"/>
                </a:solidFill>
                <a:latin typeface="微软雅黑" panose="020B0503020204020204" pitchFamily="34" charset="-122"/>
                <a:ea typeface="微软雅黑" panose="020B0503020204020204" pitchFamily="34" charset="-122"/>
              </a:rPr>
              <a:t>--Skip-Thought</a:t>
            </a:r>
            <a:r>
              <a:rPr lang="zh-CN" altLang="en-US" sz="2400" b="1" dirty="0">
                <a:solidFill>
                  <a:schemeClr val="bg1"/>
                </a:solidFill>
                <a:latin typeface="微软雅黑" panose="020B0503020204020204" pitchFamily="34" charset="-122"/>
                <a:ea typeface="微软雅黑" panose="020B0503020204020204" pitchFamily="34" charset="-122"/>
              </a:rPr>
              <a:t>句子表示模型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52</a:t>
            </a:fld>
            <a:endParaRPr lang="zh-CN" altLang="en-US" dirty="0"/>
          </a:p>
        </p:txBody>
      </p:sp>
      <p:sp>
        <p:nvSpPr>
          <p:cNvPr id="5" name="TextBox 4">
            <a:extLst>
              <a:ext uri="{FF2B5EF4-FFF2-40B4-BE49-F238E27FC236}">
                <a16:creationId xmlns:a16="http://schemas.microsoft.com/office/drawing/2014/main" id="{7F4E04D0-E0EC-D91E-4F63-ECED69CA514F}"/>
              </a:ext>
            </a:extLst>
          </p:cNvPr>
          <p:cNvSpPr txBox="1"/>
          <p:nvPr/>
        </p:nvSpPr>
        <p:spPr>
          <a:xfrm>
            <a:off x="472745" y="1137500"/>
            <a:ext cx="9775659" cy="400110"/>
          </a:xfrm>
          <a:prstGeom prst="rect">
            <a:avLst/>
          </a:prstGeom>
          <a:noFill/>
        </p:spPr>
        <p:txBody>
          <a:bodyPr wrap="square">
            <a:spAutoFit/>
          </a:bodyPr>
          <a:lstStyle/>
          <a:p>
            <a:r>
              <a:rPr lang="zh-CN" altLang="en-US" sz="2000" dirty="0">
                <a:effectLst/>
                <a:latin typeface="Microsoft YaHei" panose="020B0503020204020204" pitchFamily="34" charset="-122"/>
                <a:ea typeface="Microsoft YaHei" panose="020B0503020204020204" pitchFamily="34" charset="-122"/>
              </a:rPr>
              <a:t>在编码器方面，</a:t>
            </a:r>
            <a:r>
              <a:rPr lang="en-US" sz="2000" dirty="0">
                <a:effectLst/>
                <a:latin typeface="Microsoft YaHei" panose="020B0503020204020204" pitchFamily="34" charset="-122"/>
                <a:ea typeface="Microsoft YaHei" panose="020B0503020204020204" pitchFamily="34" charset="-122"/>
              </a:rPr>
              <a:t>Skip-Thought </a:t>
            </a:r>
            <a:r>
              <a:rPr lang="zh-CN" altLang="en-US" sz="2000" dirty="0">
                <a:effectLst/>
                <a:latin typeface="Microsoft YaHei" panose="020B0503020204020204" pitchFamily="34" charset="-122"/>
                <a:ea typeface="Microsoft YaHei" panose="020B0503020204020204" pitchFamily="34" charset="-122"/>
              </a:rPr>
              <a:t>模型使用一个</a:t>
            </a:r>
            <a:r>
              <a:rPr lang="en-US" sz="2000" dirty="0">
                <a:effectLst/>
                <a:latin typeface="Microsoft YaHei" panose="020B0503020204020204" pitchFamily="34" charset="-122"/>
                <a:ea typeface="Microsoft YaHei" panose="020B0503020204020204" pitchFamily="34" charset="-122"/>
              </a:rPr>
              <a:t>GRU </a:t>
            </a:r>
            <a:r>
              <a:rPr lang="zh-CN" altLang="en-US" sz="2000" dirty="0">
                <a:effectLst/>
                <a:latin typeface="Microsoft YaHei" panose="020B0503020204020204" pitchFamily="34" charset="-122"/>
                <a:ea typeface="Microsoft YaHei" panose="020B0503020204020204" pitchFamily="34" charset="-122"/>
              </a:rPr>
              <a:t>网络编码输入</a:t>
            </a:r>
          </a:p>
        </p:txBody>
      </p:sp>
      <p:pic>
        <p:nvPicPr>
          <p:cNvPr id="8" name="Picture 7">
            <a:extLst>
              <a:ext uri="{FF2B5EF4-FFF2-40B4-BE49-F238E27FC236}">
                <a16:creationId xmlns:a16="http://schemas.microsoft.com/office/drawing/2014/main" id="{B35BDAA5-E648-D8F5-B94D-87A0C0D2B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9242" y="1632207"/>
            <a:ext cx="4126593" cy="661578"/>
          </a:xfrm>
          <a:prstGeom prst="rect">
            <a:avLst/>
          </a:prstGeom>
        </p:spPr>
      </p:pic>
      <p:sp>
        <p:nvSpPr>
          <p:cNvPr id="11" name="TextBox 10">
            <a:extLst>
              <a:ext uri="{FF2B5EF4-FFF2-40B4-BE49-F238E27FC236}">
                <a16:creationId xmlns:a16="http://schemas.microsoft.com/office/drawing/2014/main" id="{D27B328E-5C00-03AA-E74F-40CF4396D4DD}"/>
              </a:ext>
            </a:extLst>
          </p:cNvPr>
          <p:cNvSpPr txBox="1"/>
          <p:nvPr/>
        </p:nvSpPr>
        <p:spPr>
          <a:xfrm>
            <a:off x="452438" y="2388382"/>
            <a:ext cx="11195049" cy="707886"/>
          </a:xfrm>
          <a:prstGeom prst="rect">
            <a:avLst/>
          </a:prstGeom>
          <a:noFill/>
        </p:spPr>
        <p:txBody>
          <a:bodyPr wrap="square">
            <a:spAutoFit/>
          </a:bodyPr>
          <a:lstStyle/>
          <a:p>
            <a:r>
              <a:rPr lang="zh-CN" altLang="en-US" sz="2000" b="0" i="0" dirty="0">
                <a:effectLst/>
                <a:latin typeface="Microsoft YaHei" panose="020B0503020204020204" pitchFamily="34" charset="-122"/>
                <a:ea typeface="Microsoft YaHei" panose="020B0503020204020204" pitchFamily="34" charset="-122"/>
              </a:rPr>
              <a:t>解码器的结构对 </a:t>
            </a:r>
            <a:r>
              <a:rPr lang="en-US" sz="2000" b="0" i="0" dirty="0">
                <a:effectLst/>
                <a:latin typeface="Microsoft YaHei" panose="020B0503020204020204" pitchFamily="34" charset="-122"/>
                <a:ea typeface="Microsoft YaHei" panose="020B0503020204020204" pitchFamily="34" charset="-122"/>
              </a:rPr>
              <a:t>GRU </a:t>
            </a:r>
            <a:r>
              <a:rPr lang="zh-CN" altLang="en-US" sz="2000" b="0" i="0" dirty="0">
                <a:effectLst/>
                <a:latin typeface="Microsoft YaHei" panose="020B0503020204020204" pitchFamily="34" charset="-122"/>
                <a:ea typeface="Microsoft YaHei" panose="020B0503020204020204" pitchFamily="34" charset="-122"/>
              </a:rPr>
              <a:t>进行了部分修改，取编码器在最后一个时刻的输出 </a:t>
            </a:r>
            <a:r>
              <a:rPr lang="en-US" sz="2000" b="1" i="0" dirty="0" err="1">
                <a:effectLst/>
                <a:latin typeface="Microsoft YaHei" panose="020B0503020204020204" pitchFamily="34" charset="-122"/>
                <a:ea typeface="Microsoft YaHei" panose="020B0503020204020204" pitchFamily="34" charset="-122"/>
              </a:rPr>
              <a:t>h</a:t>
            </a:r>
            <a:r>
              <a:rPr lang="en-US" sz="2000" b="0" i="0" baseline="30000" dirty="0" err="1">
                <a:effectLst/>
                <a:latin typeface="Microsoft YaHei" panose="020B0503020204020204" pitchFamily="34" charset="-122"/>
                <a:ea typeface="Microsoft YaHei" panose="020B0503020204020204" pitchFamily="34" charset="-122"/>
              </a:rPr>
              <a:t>i</a:t>
            </a:r>
            <a:r>
              <a:rPr lang="en-US" sz="2000" b="0" i="0" baseline="-25000" dirty="0" err="1">
                <a:effectLst/>
                <a:latin typeface="Microsoft YaHei" panose="020B0503020204020204" pitchFamily="34" charset="-122"/>
                <a:ea typeface="Microsoft YaHei" panose="020B0503020204020204" pitchFamily="34" charset="-122"/>
              </a:rPr>
              <a:t>N</a:t>
            </a:r>
            <a:r>
              <a:rPr lang="en-US" sz="2000" b="0" i="0" dirty="0">
                <a:effectLst/>
                <a:latin typeface="Microsoft YaHei" panose="020B0503020204020204" pitchFamily="34" charset="-122"/>
                <a:ea typeface="Microsoft YaHei" panose="020B0503020204020204" pitchFamily="34" charset="-122"/>
              </a:rPr>
              <a:t> </a:t>
            </a:r>
            <a:r>
              <a:rPr lang="zh-CN" altLang="en-US" sz="2000" b="0" i="0" dirty="0">
                <a:effectLst/>
                <a:latin typeface="Microsoft YaHei" panose="020B0503020204020204" pitchFamily="34" charset="-122"/>
                <a:ea typeface="Microsoft YaHei" panose="020B0503020204020204" pitchFamily="34" charset="-122"/>
              </a:rPr>
              <a:t>作为输入句子的表示 </a:t>
            </a:r>
            <a:r>
              <a:rPr lang="en-US" sz="2000" b="0" i="0" dirty="0" err="1">
                <a:effectLst/>
                <a:latin typeface="Microsoft YaHei" panose="020B0503020204020204" pitchFamily="34" charset="-122"/>
                <a:ea typeface="Microsoft YaHei" panose="020B0503020204020204" pitchFamily="34" charset="-122"/>
              </a:rPr>
              <a:t>h</a:t>
            </a:r>
            <a:r>
              <a:rPr lang="en-US" sz="2000" b="0" i="0" baseline="-25000" dirty="0" err="1">
                <a:effectLst/>
                <a:latin typeface="Microsoft YaHei" panose="020B0503020204020204" pitchFamily="34" charset="-122"/>
                <a:ea typeface="Microsoft YaHei" panose="020B0503020204020204" pitchFamily="34" charset="-122"/>
              </a:rPr>
              <a:t>t</a:t>
            </a:r>
            <a:r>
              <a:rPr lang="en-US" sz="2000" b="0" i="0" dirty="0">
                <a:effectLst/>
                <a:latin typeface="Microsoft YaHei" panose="020B0503020204020204" pitchFamily="34" charset="-122"/>
                <a:ea typeface="Microsoft YaHei" panose="020B0503020204020204" pitchFamily="34" charset="-122"/>
              </a:rPr>
              <a:t>，</a:t>
            </a:r>
            <a:r>
              <a:rPr lang="zh-CN" altLang="en-US" sz="2000" b="0" i="0" dirty="0">
                <a:effectLst/>
                <a:latin typeface="Microsoft YaHei" panose="020B0503020204020204" pitchFamily="34" charset="-122"/>
                <a:ea typeface="Microsoft YaHei" panose="020B0503020204020204" pitchFamily="34" charset="-122"/>
              </a:rPr>
              <a:t>加入到网络输入中</a:t>
            </a:r>
            <a:endParaRPr lang="en-CN" sz="2000"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7C34164C-4BEE-586E-2059-8C6DA4D8D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228" y="3052136"/>
            <a:ext cx="4614223" cy="1560693"/>
          </a:xfrm>
          <a:prstGeom prst="rect">
            <a:avLst/>
          </a:prstGeom>
        </p:spPr>
      </p:pic>
      <p:sp>
        <p:nvSpPr>
          <p:cNvPr id="15" name="TextBox 14">
            <a:extLst>
              <a:ext uri="{FF2B5EF4-FFF2-40B4-BE49-F238E27FC236}">
                <a16:creationId xmlns:a16="http://schemas.microsoft.com/office/drawing/2014/main" id="{9405B418-BAA5-2C55-BBE1-C982843F912B}"/>
              </a:ext>
            </a:extLst>
          </p:cNvPr>
          <p:cNvSpPr txBox="1"/>
          <p:nvPr/>
        </p:nvSpPr>
        <p:spPr>
          <a:xfrm>
            <a:off x="452438" y="4797692"/>
            <a:ext cx="10603489" cy="707886"/>
          </a:xfrm>
          <a:prstGeom prst="rect">
            <a:avLst/>
          </a:prstGeom>
          <a:noFill/>
        </p:spPr>
        <p:txBody>
          <a:bodyPr wrap="square">
            <a:spAutoFit/>
          </a:bodyPr>
          <a:lstStyle>
            <a:defPPr>
              <a:defRPr lang="zh-CN"/>
            </a:defPPr>
            <a:lvl1pPr>
              <a:defRPr sz="2000" b="0" i="0">
                <a:effectLst/>
                <a:latin typeface="Microsoft YaHei" panose="020B0503020204020204" pitchFamily="34" charset="-122"/>
                <a:ea typeface="Microsoft YaHei" panose="020B0503020204020204" pitchFamily="34" charset="-122"/>
              </a:defRPr>
            </a:lvl1pPr>
          </a:lstStyle>
          <a:p>
            <a:r>
              <a:rPr lang="en-CN" dirty="0"/>
              <a:t>其中，修改的GRU单元接受三项输入：</a:t>
            </a:r>
            <a:r>
              <a:rPr lang="en-CN" b="1" dirty="0"/>
              <a:t>上一时刻的输出状态</a:t>
            </a:r>
            <a:r>
              <a:rPr lang="en-CN" dirty="0"/>
              <a:t> h</a:t>
            </a:r>
            <a:r>
              <a:rPr lang="en-CN" baseline="-25000" dirty="0"/>
              <a:t>t-1</a:t>
            </a:r>
            <a:r>
              <a:rPr lang="en-CN" dirty="0"/>
              <a:t>；</a:t>
            </a:r>
            <a:r>
              <a:rPr lang="en-CN" b="1" dirty="0"/>
              <a:t>上一时刻输出的单词对应的词表示</a:t>
            </a:r>
            <a:r>
              <a:rPr lang="en-CN" dirty="0"/>
              <a:t>y</a:t>
            </a:r>
            <a:r>
              <a:rPr lang="en-CN" baseline="-25000" dirty="0"/>
              <a:t>t-1</a:t>
            </a:r>
            <a:r>
              <a:rPr lang="en-CN" dirty="0"/>
              <a:t>；</a:t>
            </a:r>
            <a:r>
              <a:rPr lang="en-CN" b="1" dirty="0"/>
              <a:t>输入句子s</a:t>
            </a:r>
            <a:r>
              <a:rPr lang="en-CN" b="1" baseline="-25000" dirty="0"/>
              <a:t>i</a:t>
            </a:r>
            <a:r>
              <a:rPr lang="en-CN" b="1" dirty="0"/>
              <a:t>的表示向量</a:t>
            </a:r>
            <a:r>
              <a:rPr lang="en-CN" dirty="0"/>
              <a:t>h</a:t>
            </a:r>
            <a:r>
              <a:rPr lang="en-CN" baseline="30000" dirty="0"/>
              <a:t>i</a:t>
            </a:r>
            <a:endParaRPr lang="en-CN" dirty="0"/>
          </a:p>
        </p:txBody>
      </p:sp>
      <p:pic>
        <p:nvPicPr>
          <p:cNvPr id="17" name="Picture 16">
            <a:extLst>
              <a:ext uri="{FF2B5EF4-FFF2-40B4-BE49-F238E27FC236}">
                <a16:creationId xmlns:a16="http://schemas.microsoft.com/office/drawing/2014/main" id="{E94E022A-AE72-D5AC-395D-6C2D7F0FAB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242" y="5993067"/>
            <a:ext cx="3694288" cy="580399"/>
          </a:xfrm>
          <a:prstGeom prst="rect">
            <a:avLst/>
          </a:prstGeom>
        </p:spPr>
      </p:pic>
    </p:spTree>
    <p:extLst>
      <p:ext uri="{BB962C8B-B14F-4D97-AF65-F5344CB8AC3E}">
        <p14:creationId xmlns:p14="http://schemas.microsoft.com/office/powerpoint/2010/main" val="1880676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8730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句子分布式表示</a:t>
            </a:r>
            <a:r>
              <a:rPr lang="en-US" altLang="zh-CN" sz="2400" b="1" dirty="0">
                <a:solidFill>
                  <a:schemeClr val="bg1"/>
                </a:solidFill>
                <a:latin typeface="微软雅黑" panose="020B0503020204020204" pitchFamily="34" charset="-122"/>
                <a:ea typeface="微软雅黑" panose="020B0503020204020204" pitchFamily="34" charset="-122"/>
              </a:rPr>
              <a:t>--Sent2Vec</a:t>
            </a:r>
            <a:r>
              <a:rPr lang="zh-CN" altLang="en-US" sz="2400" b="1" dirty="0">
                <a:solidFill>
                  <a:schemeClr val="bg1"/>
                </a:solidFill>
                <a:latin typeface="微软雅黑" panose="020B0503020204020204" pitchFamily="34" charset="-122"/>
                <a:ea typeface="微软雅黑" panose="020B0503020204020204" pitchFamily="34" charset="-122"/>
              </a:rPr>
              <a:t>句子表示模型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53</a:t>
            </a:fld>
            <a:endParaRPr lang="zh-CN" altLang="en-US" dirty="0"/>
          </a:p>
        </p:txBody>
      </p:sp>
      <p:sp>
        <p:nvSpPr>
          <p:cNvPr id="5" name="TextBox 4">
            <a:extLst>
              <a:ext uri="{FF2B5EF4-FFF2-40B4-BE49-F238E27FC236}">
                <a16:creationId xmlns:a16="http://schemas.microsoft.com/office/drawing/2014/main" id="{7F4E04D0-E0EC-D91E-4F63-ECED69CA514F}"/>
              </a:ext>
            </a:extLst>
          </p:cNvPr>
          <p:cNvSpPr txBox="1"/>
          <p:nvPr/>
        </p:nvSpPr>
        <p:spPr>
          <a:xfrm>
            <a:off x="472745" y="1137500"/>
            <a:ext cx="10452554" cy="400110"/>
          </a:xfrm>
          <a:prstGeom prst="rect">
            <a:avLst/>
          </a:prstGeom>
          <a:noFill/>
        </p:spPr>
        <p:txBody>
          <a:bodyPr wrap="square">
            <a:spAutoFit/>
          </a:bodyPr>
          <a:lstStyle/>
          <a:p>
            <a:r>
              <a:rPr lang="en-US" altLang="zh-CN" sz="2000" dirty="0">
                <a:effectLst/>
                <a:latin typeface="Microsoft YaHei" panose="020B0503020204020204" pitchFamily="34" charset="-122"/>
                <a:ea typeface="Microsoft YaHei" panose="020B0503020204020204" pitchFamily="34" charset="-122"/>
              </a:rPr>
              <a:t>Sent2Vec </a:t>
            </a:r>
            <a:r>
              <a:rPr lang="zh-CN" altLang="en-US" sz="2000" dirty="0">
                <a:effectLst/>
                <a:latin typeface="Microsoft YaHei" panose="020B0503020204020204" pitchFamily="34" charset="-122"/>
                <a:ea typeface="Microsoft YaHei" panose="020B0503020204020204" pitchFamily="34" charset="-122"/>
              </a:rPr>
              <a:t>模型将句子中所有单词和所有 </a:t>
            </a:r>
            <a:r>
              <a:rPr lang="en-US" altLang="zh-CN" sz="2000" dirty="0">
                <a:effectLst/>
                <a:latin typeface="Microsoft YaHei" panose="020B0503020204020204" pitchFamily="34" charset="-122"/>
                <a:ea typeface="Microsoft YaHei" panose="020B0503020204020204" pitchFamily="34" charset="-122"/>
              </a:rPr>
              <a:t>n </a:t>
            </a:r>
            <a:r>
              <a:rPr lang="zh-CN" altLang="en-US" sz="2000" dirty="0">
                <a:effectLst/>
                <a:latin typeface="Microsoft YaHei" panose="020B0503020204020204" pitchFamily="34" charset="-122"/>
                <a:ea typeface="Microsoft YaHei" panose="020B0503020204020204" pitchFamily="34" charset="-122"/>
              </a:rPr>
              <a:t>元语法单元的表示向量均值作为句子的表示</a:t>
            </a:r>
          </a:p>
        </p:txBody>
      </p:sp>
      <p:pic>
        <p:nvPicPr>
          <p:cNvPr id="4" name="Picture 3">
            <a:extLst>
              <a:ext uri="{FF2B5EF4-FFF2-40B4-BE49-F238E27FC236}">
                <a16:creationId xmlns:a16="http://schemas.microsoft.com/office/drawing/2014/main" id="{ADD9D55C-5AB4-1690-B43D-E65E5902E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131" y="1760710"/>
            <a:ext cx="2265152" cy="804360"/>
          </a:xfrm>
          <a:prstGeom prst="rect">
            <a:avLst/>
          </a:prstGeom>
        </p:spPr>
      </p:pic>
      <p:sp>
        <p:nvSpPr>
          <p:cNvPr id="7" name="TextBox 6">
            <a:extLst>
              <a:ext uri="{FF2B5EF4-FFF2-40B4-BE49-F238E27FC236}">
                <a16:creationId xmlns:a16="http://schemas.microsoft.com/office/drawing/2014/main" id="{578307E8-70E9-B1B6-70AD-FDDCEA8AB1F0}"/>
              </a:ext>
            </a:extLst>
          </p:cNvPr>
          <p:cNvSpPr txBox="1"/>
          <p:nvPr/>
        </p:nvSpPr>
        <p:spPr>
          <a:xfrm>
            <a:off x="452273" y="2802193"/>
            <a:ext cx="11287454" cy="1253613"/>
          </a:xfrm>
          <a:prstGeom prst="rect">
            <a:avLst/>
          </a:prstGeom>
          <a:noFill/>
        </p:spPr>
        <p:txBody>
          <a:bodyPr wrap="square">
            <a:spAutoFit/>
          </a:bodyPr>
          <a:lstStyle>
            <a:defPPr>
              <a:defRPr lang="zh-CN"/>
            </a:defPPr>
            <a:lvl1pPr>
              <a:defRPr sz="2000">
                <a:effectLst/>
                <a:latin typeface="Microsoft YaHei" panose="020B0503020204020204" pitchFamily="34" charset="-122"/>
                <a:ea typeface="Microsoft YaHei" panose="020B0503020204020204" pitchFamily="34" charset="-122"/>
              </a:defRPr>
            </a:lvl1pPr>
          </a:lstStyle>
          <a:p>
            <a:pPr>
              <a:lnSpc>
                <a:spcPct val="130000"/>
              </a:lnSpc>
            </a:pPr>
            <a:r>
              <a:rPr lang="en-CN" dirty="0"/>
              <a:t>Sent2Vec的训练目标和CBoW类似，通过优化中心词和上下文的相似性量度对文本向量进行自监督训练。具体而言，模型最大化中心词表示和除去该词后其余上下文表示的相似度。同时，Sent2Vec也采用了负采样的技术，以降低计算成本。</a:t>
            </a:r>
          </a:p>
        </p:txBody>
      </p:sp>
      <p:pic>
        <p:nvPicPr>
          <p:cNvPr id="10" name="Picture 9">
            <a:extLst>
              <a:ext uri="{FF2B5EF4-FFF2-40B4-BE49-F238E27FC236}">
                <a16:creationId xmlns:a16="http://schemas.microsoft.com/office/drawing/2014/main" id="{9A7B1836-F4A1-7404-F9B1-B3C70DAF42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4052" y="4060436"/>
            <a:ext cx="5343895" cy="941254"/>
          </a:xfrm>
          <a:prstGeom prst="rect">
            <a:avLst/>
          </a:prstGeom>
        </p:spPr>
      </p:pic>
      <p:sp>
        <p:nvSpPr>
          <p:cNvPr id="14" name="TextBox 13">
            <a:extLst>
              <a:ext uri="{FF2B5EF4-FFF2-40B4-BE49-F238E27FC236}">
                <a16:creationId xmlns:a16="http://schemas.microsoft.com/office/drawing/2014/main" id="{C04B03AC-3BDA-D784-497E-3250BF30A477}"/>
              </a:ext>
            </a:extLst>
          </p:cNvPr>
          <p:cNvSpPr txBox="1"/>
          <p:nvPr/>
        </p:nvSpPr>
        <p:spPr>
          <a:xfrm>
            <a:off x="579128" y="5090096"/>
            <a:ext cx="10901672" cy="853503"/>
          </a:xfrm>
          <a:prstGeom prst="rect">
            <a:avLst/>
          </a:prstGeom>
          <a:noFill/>
        </p:spPr>
        <p:txBody>
          <a:bodyPr wrap="square">
            <a:spAutoFit/>
          </a:bodyPr>
          <a:lstStyle>
            <a:defPPr>
              <a:defRPr lang="zh-CN"/>
            </a:defPPr>
            <a:lvl1pPr>
              <a:lnSpc>
                <a:spcPct val="130000"/>
              </a:lnSpc>
              <a:defRPr sz="2000">
                <a:effectLst/>
                <a:latin typeface="Microsoft YaHei" panose="020B0503020204020204" pitchFamily="34" charset="-122"/>
                <a:ea typeface="Microsoft YaHei" panose="020B0503020204020204" pitchFamily="34" charset="-122"/>
              </a:defRPr>
            </a:lvl1pPr>
          </a:lstStyle>
          <a:p>
            <a:r>
              <a:rPr lang="zh-CN" altLang="en-US" dirty="0"/>
              <a:t>采用</a:t>
            </a:r>
            <a:r>
              <a:rPr lang="zh-CN" altLang="en-US" b="1" dirty="0"/>
              <a:t>下采样（</a:t>
            </a:r>
            <a:r>
              <a:rPr lang="en-US" b="1" dirty="0"/>
              <a:t>Subsampling）</a:t>
            </a:r>
            <a:r>
              <a:rPr lang="zh-CN" altLang="en-US" dirty="0"/>
              <a:t>的方式使模型对单词词频脱敏。对于每个形如</a:t>
            </a:r>
            <a:r>
              <a:rPr lang="en-US" altLang="zh-CN" dirty="0"/>
              <a:t>(</a:t>
            </a:r>
            <a:r>
              <a:rPr lang="en-US" dirty="0"/>
              <a:t>w, s) </a:t>
            </a:r>
            <a:r>
              <a:rPr lang="zh-CN" altLang="en-US" dirty="0"/>
              <a:t>的训练样本，以</a:t>
            </a:r>
            <a:r>
              <a:rPr lang="en-US" altLang="zh-CN" dirty="0"/>
              <a:t>1 − </a:t>
            </a:r>
            <a:r>
              <a:rPr lang="en-US" dirty="0" err="1"/>
              <a:t>q</a:t>
            </a:r>
            <a:r>
              <a:rPr lang="en-US" baseline="-25000" dirty="0" err="1"/>
              <a:t>p</a:t>
            </a:r>
            <a:r>
              <a:rPr lang="en-US" dirty="0"/>
              <a:t>(w) </a:t>
            </a:r>
            <a:r>
              <a:rPr lang="zh-CN" altLang="en-US" dirty="0"/>
              <a:t>的概率丢弃这个样本</a:t>
            </a:r>
          </a:p>
        </p:txBody>
      </p:sp>
      <p:pic>
        <p:nvPicPr>
          <p:cNvPr id="18" name="Picture 17">
            <a:extLst>
              <a:ext uri="{FF2B5EF4-FFF2-40B4-BE49-F238E27FC236}">
                <a16:creationId xmlns:a16="http://schemas.microsoft.com/office/drawing/2014/main" id="{8FC7B954-121E-78F7-DC85-C199BA428D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4296" y="6058707"/>
            <a:ext cx="2871336" cy="684498"/>
          </a:xfrm>
          <a:prstGeom prst="rect">
            <a:avLst/>
          </a:prstGeom>
        </p:spPr>
      </p:pic>
    </p:spTree>
    <p:extLst>
      <p:ext uri="{BB962C8B-B14F-4D97-AF65-F5344CB8AC3E}">
        <p14:creationId xmlns:p14="http://schemas.microsoft.com/office/powerpoint/2010/main" val="3153763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篇章分布式表示</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54</a:t>
            </a:fld>
            <a:endParaRPr lang="zh-CN" altLang="en-US" dirty="0"/>
          </a:p>
        </p:txBody>
      </p:sp>
      <p:sp>
        <p:nvSpPr>
          <p:cNvPr id="6" name="TextBox 5">
            <a:extLst>
              <a:ext uri="{FF2B5EF4-FFF2-40B4-BE49-F238E27FC236}">
                <a16:creationId xmlns:a16="http://schemas.microsoft.com/office/drawing/2014/main" id="{6A447CEC-1CEB-7074-4BF6-27BB9673ECEA}"/>
              </a:ext>
            </a:extLst>
          </p:cNvPr>
          <p:cNvSpPr txBox="1"/>
          <p:nvPr/>
        </p:nvSpPr>
        <p:spPr>
          <a:xfrm>
            <a:off x="734126" y="1392325"/>
            <a:ext cx="10723747" cy="2243050"/>
          </a:xfrm>
          <a:prstGeom prst="rect">
            <a:avLst/>
          </a:prstGeom>
          <a:noFill/>
        </p:spPr>
        <p:txBody>
          <a:bodyPr wrap="square">
            <a:spAutoFit/>
          </a:bodyPr>
          <a:lstStyle/>
          <a:p>
            <a:pPr>
              <a:lnSpc>
                <a:spcPct val="150000"/>
              </a:lnSpc>
            </a:pPr>
            <a:r>
              <a:rPr lang="en-CN" sz="2400" dirty="0">
                <a:latin typeface="Microsoft YaHei" panose="020B0503020204020204" pitchFamily="34" charset="-122"/>
                <a:ea typeface="Microsoft YaHei" panose="020B0503020204020204" pitchFamily="34" charset="-122"/>
              </a:rPr>
              <a:t>在自然语言处理和信息检索领域，部分任务会要求模型学习并表示</a:t>
            </a:r>
            <a:r>
              <a:rPr lang="en-CN" sz="2400" b="1" dirty="0">
                <a:latin typeface="Microsoft YaHei" panose="020B0503020204020204" pitchFamily="34" charset="-122"/>
                <a:ea typeface="Microsoft YaHei" panose="020B0503020204020204" pitchFamily="34" charset="-122"/>
              </a:rPr>
              <a:t>文档级别的特征</a:t>
            </a:r>
            <a:r>
              <a:rPr lang="en-CN" sz="2400" dirty="0">
                <a:latin typeface="Microsoft YaHei" panose="020B0503020204020204" pitchFamily="34" charset="-122"/>
                <a:ea typeface="Microsoft YaHei" panose="020B0503020204020204" pitchFamily="34" charset="-122"/>
              </a:rPr>
              <a:t>，如文档检索、文档去重、文档级情感分析、主题识别等任务。相对一般的自然语言处理任务，这类任务</a:t>
            </a:r>
            <a:r>
              <a:rPr lang="en-CN" sz="2400" b="1" dirty="0">
                <a:latin typeface="Microsoft YaHei" panose="020B0503020204020204" pitchFamily="34" charset="-122"/>
                <a:ea typeface="Microsoft YaHei" panose="020B0503020204020204" pitchFamily="34" charset="-122"/>
              </a:rPr>
              <a:t>不需要模型精确地捕获细粒度的词句信息</a:t>
            </a:r>
            <a:r>
              <a:rPr lang="en-CN" sz="2400" dirty="0">
                <a:latin typeface="Microsoft YaHei" panose="020B0503020204020204" pitchFamily="34" charset="-122"/>
                <a:ea typeface="Microsoft YaHei" panose="020B0503020204020204" pitchFamily="34" charset="-122"/>
              </a:rPr>
              <a:t>，但需要模型建模文档的主题、包含的关键词等信息。</a:t>
            </a:r>
          </a:p>
        </p:txBody>
      </p:sp>
    </p:spTree>
    <p:extLst>
      <p:ext uri="{BB962C8B-B14F-4D97-AF65-F5344CB8AC3E}">
        <p14:creationId xmlns:p14="http://schemas.microsoft.com/office/powerpoint/2010/main" val="7235558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6744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词频</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逆文档频率篇章表示方法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55</a:t>
            </a:fld>
            <a:endParaRPr lang="zh-CN" altLang="en-US" dirty="0"/>
          </a:p>
        </p:txBody>
      </p:sp>
      <p:sp>
        <p:nvSpPr>
          <p:cNvPr id="6" name="TextBox 5">
            <a:extLst>
              <a:ext uri="{FF2B5EF4-FFF2-40B4-BE49-F238E27FC236}">
                <a16:creationId xmlns:a16="http://schemas.microsoft.com/office/drawing/2014/main" id="{6A447CEC-1CEB-7074-4BF6-27BB9673ECEA}"/>
              </a:ext>
            </a:extLst>
          </p:cNvPr>
          <p:cNvSpPr txBox="1"/>
          <p:nvPr/>
        </p:nvSpPr>
        <p:spPr>
          <a:xfrm>
            <a:off x="382587" y="1030287"/>
            <a:ext cx="11195049" cy="3094117"/>
          </a:xfrm>
          <a:prstGeom prst="rect">
            <a:avLst/>
          </a:prstGeom>
          <a:noFill/>
        </p:spPr>
        <p:txBody>
          <a:bodyPr wrap="square">
            <a:spAutoFit/>
          </a:bodyPr>
          <a:lstStyle/>
          <a:p>
            <a:pPr>
              <a:lnSpc>
                <a:spcPct val="130000"/>
              </a:lnSpc>
            </a:pPr>
            <a:r>
              <a:rPr lang="zh-CN" altLang="en-US" sz="2400" b="1" dirty="0">
                <a:latin typeface="Microsoft YaHei" panose="020B0503020204020204" pitchFamily="34" charset="-122"/>
                <a:ea typeface="Microsoft YaHei" panose="020B0503020204020204" pitchFamily="34" charset="-122"/>
              </a:rPr>
              <a:t>词频</a:t>
            </a:r>
            <a:r>
              <a:rPr lang="en-US" altLang="zh-CN" sz="2400" b="1"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逆文档频率（</a:t>
            </a:r>
            <a:r>
              <a:rPr lang="en-US" sz="2400" b="1" dirty="0">
                <a:latin typeface="Microsoft YaHei" panose="020B0503020204020204" pitchFamily="34" charset="-122"/>
                <a:ea typeface="Microsoft YaHei" panose="020B0503020204020204" pitchFamily="34" charset="-122"/>
              </a:rPr>
              <a:t>TF-IDF）</a:t>
            </a:r>
            <a:r>
              <a:rPr lang="zh-CN" altLang="en-US" sz="2400" dirty="0">
                <a:latin typeface="Microsoft YaHei" panose="020B0503020204020204" pitchFamily="34" charset="-122"/>
                <a:ea typeface="Microsoft YaHei" panose="020B0503020204020204" pitchFamily="34" charset="-122"/>
              </a:rPr>
              <a:t>用来评估在特定文档中词的重要程度，其基本假设是文档中词重要程度随其在文档中出现的频率增加，同时也会随其在整个语料库中出现的频率而下降。</a:t>
            </a:r>
            <a:endParaRPr lang="en-US" altLang="zh-CN" sz="2400" dirty="0">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如果一个词在</a:t>
            </a:r>
            <a:r>
              <a:rPr lang="zh-CN" altLang="en-US" sz="2000" b="1" dirty="0">
                <a:latin typeface="Microsoft YaHei" panose="020B0503020204020204" pitchFamily="34" charset="-122"/>
                <a:ea typeface="Microsoft YaHei" panose="020B0503020204020204" pitchFamily="34" charset="-122"/>
              </a:rPr>
              <a:t>特定文档的出现频率高</a:t>
            </a:r>
            <a:r>
              <a:rPr lang="zh-CN" altLang="en-US" sz="2000" dirty="0">
                <a:latin typeface="Microsoft YaHei" panose="020B0503020204020204" pitchFamily="34" charset="-122"/>
                <a:ea typeface="Microsoft YaHei" panose="020B0503020204020204" pitchFamily="34" charset="-122"/>
              </a:rPr>
              <a:t>，则说明这个词与该文档的</a:t>
            </a:r>
            <a:r>
              <a:rPr lang="zh-CN" altLang="en-US" sz="2000" b="1" dirty="0">
                <a:latin typeface="Microsoft YaHei" panose="020B0503020204020204" pitchFamily="34" charset="-122"/>
                <a:ea typeface="Microsoft YaHei" panose="020B0503020204020204" pitchFamily="34" charset="-122"/>
              </a:rPr>
              <a:t>主题具有比较强的相关关系</a:t>
            </a:r>
            <a:r>
              <a:rPr lang="zh-CN" altLang="en-US" sz="2000" dirty="0">
                <a:latin typeface="Microsoft YaHei" panose="020B0503020204020204" pitchFamily="34" charset="-122"/>
                <a:ea typeface="Microsoft YaHei" panose="020B0503020204020204" pitchFamily="34" charset="-122"/>
              </a:rPr>
              <a:t>，因此该词相对于该文档的</a:t>
            </a:r>
            <a:r>
              <a:rPr lang="zh-CN" altLang="en-US" sz="2000" b="1" dirty="0">
                <a:latin typeface="Microsoft YaHei" panose="020B0503020204020204" pitchFamily="34" charset="-122"/>
                <a:ea typeface="Microsoft YaHei" panose="020B0503020204020204" pitchFamily="34" charset="-122"/>
              </a:rPr>
              <a:t>重要性应该较高</a:t>
            </a:r>
            <a:endParaRPr lang="en-US" altLang="zh-CN" sz="2000" b="1" dirty="0">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但是，如果一个词语在整个文档集合</a:t>
            </a:r>
            <a:r>
              <a:rPr lang="zh-CN" altLang="en-US" sz="2000" b="1" dirty="0">
                <a:latin typeface="Microsoft YaHei" panose="020B0503020204020204" pitchFamily="34" charset="-122"/>
                <a:ea typeface="Microsoft YaHei" panose="020B0503020204020204" pitchFamily="34" charset="-122"/>
              </a:rPr>
              <a:t>很多文档上都出现了</a:t>
            </a:r>
            <a:r>
              <a:rPr lang="zh-CN" altLang="en-US" sz="2000" dirty="0">
                <a:latin typeface="Microsoft YaHei" panose="020B0503020204020204" pitchFamily="34" charset="-122"/>
                <a:ea typeface="Microsoft YaHei" panose="020B0503020204020204" pitchFamily="34" charset="-122"/>
              </a:rPr>
              <a:t>，那么说明该词是</a:t>
            </a:r>
            <a:r>
              <a:rPr lang="zh-CN" altLang="en-US" sz="2000" b="1" dirty="0">
                <a:latin typeface="Microsoft YaHei" panose="020B0503020204020204" pitchFamily="34" charset="-122"/>
                <a:ea typeface="Microsoft YaHei" panose="020B0503020204020204" pitchFamily="34" charset="-122"/>
              </a:rPr>
              <a:t>常见词语</a:t>
            </a:r>
            <a:r>
              <a:rPr lang="zh-CN" altLang="en-US" sz="2000" dirty="0">
                <a:latin typeface="Microsoft YaHei" panose="020B0503020204020204" pitchFamily="34" charset="-122"/>
                <a:ea typeface="Microsoft YaHei" panose="020B0503020204020204" pitchFamily="34" charset="-122"/>
              </a:rPr>
              <a:t>，其区分性不好，因此其重要</a:t>
            </a:r>
            <a:r>
              <a:rPr lang="zh-CN" altLang="en-US" sz="2000" b="1" dirty="0">
                <a:latin typeface="Microsoft YaHei" panose="020B0503020204020204" pitchFamily="34" charset="-122"/>
                <a:ea typeface="Microsoft YaHei" panose="020B0503020204020204" pitchFamily="34" charset="-122"/>
              </a:rPr>
              <a:t>程度应该较低</a:t>
            </a:r>
            <a:endParaRPr lang="en-CN" sz="20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7158B9E0-3972-E18A-7CCB-8CF7BA33C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305" y="4445742"/>
            <a:ext cx="4572000" cy="1054100"/>
          </a:xfrm>
          <a:prstGeom prst="rect">
            <a:avLst/>
          </a:prstGeom>
        </p:spPr>
      </p:pic>
      <p:pic>
        <p:nvPicPr>
          <p:cNvPr id="7" name="Picture 6">
            <a:extLst>
              <a:ext uri="{FF2B5EF4-FFF2-40B4-BE49-F238E27FC236}">
                <a16:creationId xmlns:a16="http://schemas.microsoft.com/office/drawing/2014/main" id="{5320618A-6870-1FEB-B39F-F5A3ECA12E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2305" y="5522912"/>
            <a:ext cx="3594100" cy="1016000"/>
          </a:xfrm>
          <a:prstGeom prst="rect">
            <a:avLst/>
          </a:prstGeom>
        </p:spPr>
      </p:pic>
      <p:pic>
        <p:nvPicPr>
          <p:cNvPr id="9" name="Picture 8">
            <a:extLst>
              <a:ext uri="{FF2B5EF4-FFF2-40B4-BE49-F238E27FC236}">
                <a16:creationId xmlns:a16="http://schemas.microsoft.com/office/drawing/2014/main" id="{ABEB8BB2-232F-C8F2-3CA0-E2ADCA96D2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9985" y="4604492"/>
            <a:ext cx="4025900" cy="736600"/>
          </a:xfrm>
          <a:prstGeom prst="rect">
            <a:avLst/>
          </a:prstGeom>
        </p:spPr>
      </p:pic>
    </p:spTree>
    <p:extLst>
      <p:ext uri="{BB962C8B-B14F-4D97-AF65-F5344CB8AC3E}">
        <p14:creationId xmlns:p14="http://schemas.microsoft.com/office/powerpoint/2010/main" val="17271152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fastText</a:t>
            </a:r>
            <a:r>
              <a:rPr lang="zh-CN" altLang="en-US" sz="2400" b="1" dirty="0">
                <a:solidFill>
                  <a:schemeClr val="bg1"/>
                </a:solidFill>
                <a:latin typeface="微软雅黑" panose="020B0503020204020204" pitchFamily="34" charset="-122"/>
                <a:ea typeface="微软雅黑" panose="020B0503020204020204" pitchFamily="34" charset="-122"/>
              </a:rPr>
              <a:t>篇章表示模型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56</a:t>
            </a:fld>
            <a:endParaRPr lang="zh-CN" altLang="en-US" dirty="0"/>
          </a:p>
        </p:txBody>
      </p:sp>
      <p:sp>
        <p:nvSpPr>
          <p:cNvPr id="6" name="TextBox 5">
            <a:extLst>
              <a:ext uri="{FF2B5EF4-FFF2-40B4-BE49-F238E27FC236}">
                <a16:creationId xmlns:a16="http://schemas.microsoft.com/office/drawing/2014/main" id="{6A447CEC-1CEB-7074-4BF6-27BB9673ECEA}"/>
              </a:ext>
            </a:extLst>
          </p:cNvPr>
          <p:cNvSpPr txBox="1"/>
          <p:nvPr/>
        </p:nvSpPr>
        <p:spPr>
          <a:xfrm>
            <a:off x="382587" y="1119192"/>
            <a:ext cx="11195049" cy="525657"/>
          </a:xfrm>
          <a:prstGeom prst="rect">
            <a:avLst/>
          </a:prstGeom>
          <a:noFill/>
        </p:spPr>
        <p:txBody>
          <a:bodyPr wrap="square">
            <a:spAutoFit/>
          </a:bodyPr>
          <a:lstStyle/>
          <a:p>
            <a:pPr>
              <a:lnSpc>
                <a:spcPct val="130000"/>
              </a:lnSpc>
            </a:pPr>
            <a:r>
              <a:rPr lang="en-US" altLang="zh-CN" sz="2400" dirty="0" err="1">
                <a:latin typeface="Microsoft YaHei" panose="020B0503020204020204" pitchFamily="34" charset="-122"/>
                <a:ea typeface="Microsoft YaHei" panose="020B0503020204020204" pitchFamily="34" charset="-122"/>
              </a:rPr>
              <a:t>fastText</a:t>
            </a:r>
            <a:r>
              <a:rPr lang="zh-CN" altLang="en-US" sz="2400" dirty="0">
                <a:latin typeface="Microsoft YaHei" panose="020B0503020204020204" pitchFamily="34" charset="-122"/>
                <a:ea typeface="Microsoft YaHei" panose="020B0503020204020204" pitchFamily="34" charset="-122"/>
              </a:rPr>
              <a:t>模型旨在高效训练文本表示模型，采用字符</a:t>
            </a:r>
            <a:r>
              <a:rPr lang="en-US" altLang="zh-CN" sz="2400" dirty="0">
                <a:latin typeface="Microsoft YaHei" panose="020B0503020204020204" pitchFamily="34" charset="-122"/>
                <a:ea typeface="Microsoft YaHei" panose="020B0503020204020204" pitchFamily="34" charset="-122"/>
              </a:rPr>
              <a:t>n-gram</a:t>
            </a:r>
            <a:r>
              <a:rPr lang="zh-CN" altLang="en-US" sz="2400" dirty="0">
                <a:latin typeface="Microsoft YaHei" panose="020B0503020204020204" pitchFamily="34" charset="-122"/>
                <a:ea typeface="Microsoft YaHei" panose="020B0503020204020204" pitchFamily="34" charset="-122"/>
              </a:rPr>
              <a:t>特征</a:t>
            </a:r>
            <a:endParaRPr lang="en-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BB8949E7-DBBE-9DA9-4A0E-937A3BA549EE}"/>
              </a:ext>
            </a:extLst>
          </p:cNvPr>
          <p:cNvSpPr txBox="1"/>
          <p:nvPr/>
        </p:nvSpPr>
        <p:spPr>
          <a:xfrm>
            <a:off x="382587" y="1849641"/>
            <a:ext cx="7478878" cy="525657"/>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直接使用子词向量的和作为对应单词的词向量：</a:t>
            </a:r>
          </a:p>
        </p:txBody>
      </p:sp>
      <p:pic>
        <p:nvPicPr>
          <p:cNvPr id="5" name="Picture 4">
            <a:extLst>
              <a:ext uri="{FF2B5EF4-FFF2-40B4-BE49-F238E27FC236}">
                <a16:creationId xmlns:a16="http://schemas.microsoft.com/office/drawing/2014/main" id="{18CA1B69-DD98-C894-20C9-9F59A2FB7A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6241" y="1644849"/>
            <a:ext cx="2429818" cy="1018209"/>
          </a:xfrm>
          <a:prstGeom prst="rect">
            <a:avLst/>
          </a:prstGeom>
        </p:spPr>
      </p:pic>
      <p:pic>
        <p:nvPicPr>
          <p:cNvPr id="8" name="Picture 7">
            <a:extLst>
              <a:ext uri="{FF2B5EF4-FFF2-40B4-BE49-F238E27FC236}">
                <a16:creationId xmlns:a16="http://schemas.microsoft.com/office/drawing/2014/main" id="{49814284-FAE4-7EA4-A89E-86D93921F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2026" y="2881312"/>
            <a:ext cx="4545433" cy="3570288"/>
          </a:xfrm>
          <a:prstGeom prst="rect">
            <a:avLst/>
          </a:prstGeom>
        </p:spPr>
      </p:pic>
    </p:spTree>
    <p:extLst>
      <p:ext uri="{BB962C8B-B14F-4D97-AF65-F5344CB8AC3E}">
        <p14:creationId xmlns:p14="http://schemas.microsoft.com/office/powerpoint/2010/main" val="579122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6879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篇章分布式表示</a:t>
            </a:r>
            <a:r>
              <a:rPr lang="en-US" altLang="zh-CN" sz="2400" b="1" dirty="0">
                <a:solidFill>
                  <a:schemeClr val="bg1"/>
                </a:solidFill>
                <a:latin typeface="微软雅黑" panose="020B0503020204020204" pitchFamily="34" charset="-122"/>
                <a:ea typeface="微软雅黑" panose="020B0503020204020204" pitchFamily="34" charset="-122"/>
              </a:rPr>
              <a:t>--</a:t>
            </a:r>
            <a:r>
              <a:rPr lang="en-US" altLang="zh-CN" sz="2400" b="1" dirty="0" err="1">
                <a:solidFill>
                  <a:schemeClr val="bg1"/>
                </a:solidFill>
                <a:latin typeface="微软雅黑" panose="020B0503020204020204" pitchFamily="34" charset="-122"/>
                <a:ea typeface="微软雅黑" panose="020B0503020204020204" pitchFamily="34" charset="-122"/>
              </a:rPr>
              <a:t>fastText</a:t>
            </a:r>
            <a:r>
              <a:rPr lang="zh-CN" altLang="en-US" sz="2400" b="1" dirty="0">
                <a:solidFill>
                  <a:schemeClr val="bg1"/>
                </a:solidFill>
                <a:latin typeface="微软雅黑" panose="020B0503020204020204" pitchFamily="34" charset="-122"/>
                <a:ea typeface="微软雅黑" panose="020B0503020204020204" pitchFamily="34" charset="-122"/>
              </a:rPr>
              <a:t>篇章表示模型</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57</a:t>
            </a:fld>
            <a:endParaRPr lang="zh-CN" altLang="en-US" dirty="0"/>
          </a:p>
        </p:txBody>
      </p:sp>
      <p:sp>
        <p:nvSpPr>
          <p:cNvPr id="6" name="TextBox 5">
            <a:extLst>
              <a:ext uri="{FF2B5EF4-FFF2-40B4-BE49-F238E27FC236}">
                <a16:creationId xmlns:a16="http://schemas.microsoft.com/office/drawing/2014/main" id="{6A447CEC-1CEB-7074-4BF6-27BB9673ECEA}"/>
              </a:ext>
            </a:extLst>
          </p:cNvPr>
          <p:cNvSpPr txBox="1"/>
          <p:nvPr/>
        </p:nvSpPr>
        <p:spPr>
          <a:xfrm>
            <a:off x="500856" y="2138099"/>
            <a:ext cx="11195049" cy="525657"/>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在将 </a:t>
            </a:r>
            <a:r>
              <a:rPr lang="en-US" altLang="zh-CN" sz="2400" dirty="0" err="1">
                <a:latin typeface="Microsoft YaHei" panose="020B0503020204020204" pitchFamily="34" charset="-122"/>
                <a:ea typeface="Microsoft YaHei" panose="020B0503020204020204" pitchFamily="34" charset="-122"/>
              </a:rPr>
              <a:t>fastText</a:t>
            </a:r>
            <a:r>
              <a:rPr lang="en-US" altLang="zh-CN"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句向量应用于文本分类任务时，通常以对数概率作为优化目标：</a:t>
            </a:r>
            <a:endParaRPr lang="en-CN" sz="2400" dirty="0">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60CF82A4-7CDE-520D-12FD-6D1DC3893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337" y="2791754"/>
            <a:ext cx="5757863" cy="1531347"/>
          </a:xfrm>
          <a:prstGeom prst="rect">
            <a:avLst/>
          </a:prstGeom>
        </p:spPr>
      </p:pic>
      <p:sp>
        <p:nvSpPr>
          <p:cNvPr id="10" name="TextBox 9">
            <a:extLst>
              <a:ext uri="{FF2B5EF4-FFF2-40B4-BE49-F238E27FC236}">
                <a16:creationId xmlns:a16="http://schemas.microsoft.com/office/drawing/2014/main" id="{5767FB4E-8A5A-9497-CF8A-FCACC6F033EA}"/>
              </a:ext>
            </a:extLst>
          </p:cNvPr>
          <p:cNvSpPr txBox="1"/>
          <p:nvPr/>
        </p:nvSpPr>
        <p:spPr>
          <a:xfrm>
            <a:off x="500856" y="1401974"/>
            <a:ext cx="11076779" cy="525657"/>
          </a:xfrm>
          <a:prstGeom prst="rect">
            <a:avLst/>
          </a:prstGeom>
          <a:noFill/>
        </p:spPr>
        <p:txBody>
          <a:bodyPr wrap="square">
            <a:spAutoFit/>
          </a:bodyPr>
          <a:lstStyle>
            <a:defPPr>
              <a:defRPr lang="zh-CN"/>
            </a:defPPr>
            <a:lvl1pPr>
              <a:lnSpc>
                <a:spcPct val="130000"/>
              </a:lnSpc>
              <a:defRPr sz="2400">
                <a:latin typeface="Microsoft YaHei" panose="020B0503020204020204" pitchFamily="34" charset="-122"/>
                <a:ea typeface="Microsoft YaHei" panose="020B0503020204020204" pitchFamily="34" charset="-122"/>
              </a:defRPr>
            </a:lvl1pPr>
          </a:lstStyle>
          <a:p>
            <a:r>
              <a:rPr lang="en-US" dirty="0" err="1"/>
              <a:t>fastText</a:t>
            </a:r>
            <a:r>
              <a:rPr lang="en-US" dirty="0"/>
              <a:t> </a:t>
            </a:r>
            <a:r>
              <a:rPr lang="zh-CN" altLang="en-US" dirty="0"/>
              <a:t>通常使用 </a:t>
            </a:r>
            <a:r>
              <a:rPr lang="en-US" dirty="0"/>
              <a:t>Skip-Gram </a:t>
            </a:r>
            <a:r>
              <a:rPr lang="zh-CN" altLang="en-US" dirty="0"/>
              <a:t>模型的训练方式得到预训练的词级别表示</a:t>
            </a:r>
            <a:endParaRPr lang="en-CN" dirty="0"/>
          </a:p>
        </p:txBody>
      </p:sp>
    </p:spTree>
    <p:extLst>
      <p:ext uri="{BB962C8B-B14F-4D97-AF65-F5344CB8AC3E}">
        <p14:creationId xmlns:p14="http://schemas.microsoft.com/office/powerpoint/2010/main" val="41673607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9D7FD12B-6264-A70A-F5A2-158940D7DFED}"/>
              </a:ext>
            </a:extLst>
          </p:cNvPr>
          <p:cNvSpPr>
            <a:spLocks noChangeArrowheads="1"/>
          </p:cNvSpPr>
          <p:nvPr/>
        </p:nvSpPr>
        <p:spPr bwMode="auto">
          <a:xfrm>
            <a:off x="730539" y="3353209"/>
            <a:ext cx="5676899" cy="2917718"/>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TextBox 15">
            <a:extLst>
              <a:ext uri="{FF2B5EF4-FFF2-40B4-BE49-F238E27FC236}">
                <a16:creationId xmlns:a16="http://schemas.microsoft.com/office/drawing/2014/main" id="{E8A52E18-DA0E-6E06-5F5C-6429C2CFEB7E}"/>
              </a:ext>
            </a:extLst>
          </p:cNvPr>
          <p:cNvSpPr txBox="1"/>
          <p:nvPr/>
        </p:nvSpPr>
        <p:spPr>
          <a:xfrm>
            <a:off x="1217389" y="3924707"/>
            <a:ext cx="5405004" cy="2346220"/>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4.4.1 </a:t>
            </a:r>
            <a:r>
              <a:rPr lang="zh-CN" altLang="en-US" sz="2000" b="1" dirty="0">
                <a:solidFill>
                  <a:srgbClr val="0070C0"/>
                </a:solidFill>
                <a:latin typeface="微软雅黑" panose="020B0503020204020204" pitchFamily="34" charset="-122"/>
                <a:ea typeface="微软雅黑" panose="020B0503020204020204" pitchFamily="34" charset="-122"/>
              </a:rPr>
              <a:t>基于目标词上下文的词义消歧方法</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4.4.2 </a:t>
            </a:r>
            <a:r>
              <a:rPr lang="zh-CN" altLang="en-US" sz="2000" b="1" dirty="0">
                <a:solidFill>
                  <a:srgbClr val="0070C0"/>
                </a:solidFill>
                <a:latin typeface="微软雅黑" panose="020B0503020204020204" pitchFamily="34" charset="-122"/>
                <a:ea typeface="微软雅黑" panose="020B0503020204020204" pitchFamily="34" charset="-122"/>
              </a:rPr>
              <a:t>基于词义释义匹配的词义消歧方法</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4.4.3</a:t>
            </a:r>
            <a:r>
              <a:rPr lang="zh-CN" altLang="en-US" sz="2000" b="1" dirty="0">
                <a:solidFill>
                  <a:srgbClr val="0070C0"/>
                </a:solidFill>
                <a:latin typeface="微软雅黑" panose="020B0503020204020204" pitchFamily="34" charset="-122"/>
                <a:ea typeface="微软雅黑" panose="020B0503020204020204" pitchFamily="34" charset="-122"/>
              </a:rPr>
              <a:t> 基于词义知识增强预训练的消歧方法</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4.4.4</a:t>
            </a:r>
            <a:r>
              <a:rPr lang="zh-CN" altLang="en-US" sz="2000" b="1" dirty="0">
                <a:solidFill>
                  <a:srgbClr val="0070C0"/>
                </a:solidFill>
                <a:latin typeface="微软雅黑" panose="020B0503020204020204" pitchFamily="34" charset="-122"/>
                <a:ea typeface="微软雅黑" panose="020B0503020204020204" pitchFamily="34" charset="-122"/>
              </a:rPr>
              <a:t> 词义消歧评价方法</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4.4.5</a:t>
            </a:r>
            <a:r>
              <a:rPr lang="zh-CN" altLang="en-US" sz="2000" b="1" dirty="0">
                <a:solidFill>
                  <a:srgbClr val="0070C0"/>
                </a:solidFill>
                <a:latin typeface="微软雅黑" panose="020B0503020204020204" pitchFamily="34" charset="-122"/>
                <a:ea typeface="微软雅黑" panose="020B0503020204020204" pitchFamily="34" charset="-122"/>
              </a:rPr>
              <a:t> 词义消歧语料库</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145556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语义学概述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145556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2673" y="2135948"/>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语义表示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38198" y="2135948"/>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31876" y="2812197"/>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分布式表示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17401" y="2812197"/>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8866" y="194746"/>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58</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31876" y="3472597"/>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词义消歧</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17401" y="3472597"/>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9ED6CB45-E83B-79FF-9104-59706ECD3CA6}"/>
              </a:ext>
            </a:extLst>
          </p:cNvPr>
          <p:cNvGrpSpPr>
            <a:grpSpLocks/>
          </p:cNvGrpSpPr>
          <p:nvPr/>
        </p:nvGrpSpPr>
        <p:grpSpPr bwMode="auto">
          <a:xfrm>
            <a:off x="2323066" y="6356350"/>
            <a:ext cx="3733800" cy="488950"/>
            <a:chOff x="1129" y="0"/>
            <a:chExt cx="5402789" cy="489600"/>
          </a:xfrm>
        </p:grpSpPr>
        <p:sp>
          <p:nvSpPr>
            <p:cNvPr id="10" name="矩形 25">
              <a:extLst>
                <a:ext uri="{FF2B5EF4-FFF2-40B4-BE49-F238E27FC236}">
                  <a16:creationId xmlns:a16="http://schemas.microsoft.com/office/drawing/2014/main" id="{BB554FE8-B454-CCC2-A1E8-DF90B3C4B889}"/>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B4A24BE9-5AA0-05F7-2599-DA4328996A59}"/>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语义角色标注</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66AD3927-6A7E-DAC2-5504-BC48E31DF489}"/>
              </a:ext>
            </a:extLst>
          </p:cNvPr>
          <p:cNvGrpSpPr>
            <a:grpSpLocks/>
          </p:cNvGrpSpPr>
          <p:nvPr/>
        </p:nvGrpSpPr>
        <p:grpSpPr bwMode="auto">
          <a:xfrm>
            <a:off x="808591" y="6356350"/>
            <a:ext cx="1328550" cy="488950"/>
            <a:chOff x="0" y="0"/>
            <a:chExt cx="1328685" cy="489600"/>
          </a:xfrm>
        </p:grpSpPr>
        <p:sp>
          <p:nvSpPr>
            <p:cNvPr id="13" name="矩形 23">
              <a:extLst>
                <a:ext uri="{FF2B5EF4-FFF2-40B4-BE49-F238E27FC236}">
                  <a16:creationId xmlns:a16="http://schemas.microsoft.com/office/drawing/2014/main" id="{94ADA8A0-586A-2D04-6444-B6983642D50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7529DFB3-D7C4-5A62-C6F0-790EE033E3A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093742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par>
                                <p:cTn id="14" presetID="3" presetClass="entr" presetSubtype="1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词义消歧</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59</a:t>
            </a:fld>
            <a:endParaRPr lang="zh-CN" altLang="en-US" dirty="0"/>
          </a:p>
        </p:txBody>
      </p:sp>
      <p:sp>
        <p:nvSpPr>
          <p:cNvPr id="6" name="TextBox 5">
            <a:extLst>
              <a:ext uri="{FF2B5EF4-FFF2-40B4-BE49-F238E27FC236}">
                <a16:creationId xmlns:a16="http://schemas.microsoft.com/office/drawing/2014/main" id="{6A447CEC-1CEB-7074-4BF6-27BB9673ECEA}"/>
              </a:ext>
            </a:extLst>
          </p:cNvPr>
          <p:cNvSpPr txBox="1"/>
          <p:nvPr/>
        </p:nvSpPr>
        <p:spPr>
          <a:xfrm>
            <a:off x="382587" y="1039699"/>
            <a:ext cx="11377612" cy="1485920"/>
          </a:xfrm>
          <a:prstGeom prst="rect">
            <a:avLst/>
          </a:prstGeom>
          <a:noFill/>
        </p:spPr>
        <p:txBody>
          <a:bodyPr wrap="square">
            <a:spAutoFit/>
          </a:bodyPr>
          <a:lstStyle/>
          <a:p>
            <a:pPr algn="just">
              <a:lnSpc>
                <a:spcPct val="130000"/>
              </a:lnSpc>
            </a:pPr>
            <a:r>
              <a:rPr lang="zh-CN" altLang="en-US" sz="2400" b="1" dirty="0">
                <a:latin typeface="Microsoft YaHei" panose="020B0503020204020204" pitchFamily="34" charset="-122"/>
                <a:ea typeface="Microsoft YaHei" panose="020B0503020204020204" pitchFamily="34" charset="-122"/>
              </a:rPr>
              <a:t>词义消歧（</a:t>
            </a:r>
            <a:r>
              <a:rPr lang="en-US" altLang="zh-CN" sz="2400" b="1" dirty="0">
                <a:latin typeface="Microsoft YaHei" panose="020B0503020204020204" pitchFamily="34" charset="-122"/>
                <a:ea typeface="Microsoft YaHei" panose="020B0503020204020204" pitchFamily="34" charset="-122"/>
              </a:rPr>
              <a:t>Word Sense Disambiguation</a:t>
            </a:r>
            <a:r>
              <a:rPr lang="zh-CN" altLang="en-US" sz="2400" b="1" dirty="0">
                <a:latin typeface="Microsoft YaHei" panose="020B0503020204020204" pitchFamily="34" charset="-122"/>
                <a:ea typeface="Microsoft YaHei" panose="020B0503020204020204" pitchFamily="34" charset="-122"/>
              </a:rPr>
              <a:t>，</a:t>
            </a:r>
            <a:r>
              <a:rPr lang="en-US" altLang="zh-CN" sz="2400" b="1" dirty="0">
                <a:latin typeface="Microsoft YaHei" panose="020B0503020204020204" pitchFamily="34" charset="-122"/>
                <a:ea typeface="Microsoft YaHei" panose="020B0503020204020204" pitchFamily="34" charset="-122"/>
              </a:rPr>
              <a:t>WSD</a:t>
            </a:r>
            <a:r>
              <a:rPr lang="zh-CN" altLang="en-US" sz="2400" b="1"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是指确定一个多义词在给定的上下文中的具体含义。根据本章第</a:t>
            </a:r>
            <a:r>
              <a:rPr lang="en-US" altLang="zh-CN" sz="2400" dirty="0">
                <a:latin typeface="Microsoft YaHei" panose="020B0503020204020204" pitchFamily="34" charset="-122"/>
                <a:ea typeface="Microsoft YaHei" panose="020B0503020204020204" pitchFamily="34" charset="-122"/>
              </a:rPr>
              <a:t>4.1.1</a:t>
            </a:r>
            <a:r>
              <a:rPr lang="zh-CN" altLang="en-US" sz="2400" dirty="0">
                <a:latin typeface="Microsoft YaHei" panose="020B0503020204020204" pitchFamily="34" charset="-122"/>
                <a:ea typeface="Microsoft YaHei" panose="020B0503020204020204" pitchFamily="34" charset="-122"/>
              </a:rPr>
              <a:t>节词汇语义学相关介绍，我们可以知道语言中一词多义现象十分普遍。</a:t>
            </a:r>
            <a:endParaRPr lang="en-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E8C44B06-EB85-7170-ED8C-B7947C16865D}"/>
              </a:ext>
            </a:extLst>
          </p:cNvPr>
          <p:cNvSpPr txBox="1"/>
          <p:nvPr/>
        </p:nvSpPr>
        <p:spPr>
          <a:xfrm>
            <a:off x="382586" y="2749342"/>
            <a:ext cx="11195049" cy="1005788"/>
          </a:xfrm>
          <a:prstGeom prst="rect">
            <a:avLst/>
          </a:prstGeom>
          <a:noFill/>
        </p:spPr>
        <p:txBody>
          <a:bodyPr wrap="square">
            <a:spAutoFit/>
          </a:bodyPr>
          <a:lstStyle/>
          <a:p>
            <a:pPr algn="just">
              <a:lnSpc>
                <a:spcPct val="130000"/>
              </a:lnSpc>
            </a:pPr>
            <a:r>
              <a:rPr lang="en-CN" sz="2400" dirty="0">
                <a:latin typeface="Microsoft YaHei" panose="020B0503020204020204" pitchFamily="34" charset="-122"/>
                <a:ea typeface="Microsoft YaHei" panose="020B0503020204020204" pitchFamily="34" charset="-122"/>
              </a:rPr>
              <a:t>例如</a:t>
            </a:r>
            <a:r>
              <a:rPr lang="zh-CN" altLang="en-US" sz="2400" dirty="0">
                <a:latin typeface="Microsoft YaHei" panose="020B0503020204020204" pitchFamily="34" charset="-122"/>
                <a:ea typeface="Microsoft YaHei" panose="020B0503020204020204" pitchFamily="34" charset="-122"/>
              </a:rPr>
              <a:t>：</a:t>
            </a:r>
            <a:r>
              <a:rPr lang="en-CN" sz="2400" dirty="0">
                <a:latin typeface="Microsoft YaHei" panose="020B0503020204020204" pitchFamily="34" charset="-122"/>
                <a:ea typeface="Microsoft YaHei" panose="020B0503020204020204" pitchFamily="34" charset="-122"/>
              </a:rPr>
              <a:t>水分既可以表示物体内所含的水，也可以表示某些情况中夹杂的不真实的成分，可以使用</a:t>
            </a:r>
            <a:r>
              <a:rPr lang="en-CN" sz="2400" b="1" dirty="0">
                <a:latin typeface="Microsoft YaHei" panose="020B0503020204020204" pitchFamily="34" charset="-122"/>
                <a:ea typeface="Microsoft YaHei" panose="020B0503020204020204" pitchFamily="34" charset="-122"/>
              </a:rPr>
              <a:t>水分</a:t>
            </a:r>
            <a:r>
              <a:rPr lang="en-US" altLang="zh-CN" sz="2400" b="1" baseline="30000" dirty="0">
                <a:latin typeface="Microsoft YaHei" panose="020B0503020204020204" pitchFamily="34" charset="-122"/>
                <a:ea typeface="Microsoft YaHei" panose="020B0503020204020204" pitchFamily="34" charset="-122"/>
              </a:rPr>
              <a:t>1</a:t>
            </a:r>
            <a:r>
              <a:rPr lang="en-CN" sz="2400" dirty="0">
                <a:latin typeface="Microsoft YaHei" panose="020B0503020204020204" pitchFamily="34" charset="-122"/>
                <a:ea typeface="Microsoft YaHei" panose="020B0503020204020204" pitchFamily="34" charset="-122"/>
              </a:rPr>
              <a:t>和</a:t>
            </a:r>
            <a:r>
              <a:rPr lang="en-CN" sz="2400" b="1" dirty="0">
                <a:latin typeface="Microsoft YaHei" panose="020B0503020204020204" pitchFamily="34" charset="-122"/>
                <a:ea typeface="Microsoft YaHei" panose="020B0503020204020204" pitchFamily="34" charset="-122"/>
              </a:rPr>
              <a:t>水分</a:t>
            </a:r>
            <a:r>
              <a:rPr lang="en-US" altLang="zh-CN" sz="2400" b="1" baseline="30000" dirty="0">
                <a:latin typeface="Microsoft YaHei" panose="020B0503020204020204" pitchFamily="34" charset="-122"/>
                <a:ea typeface="Microsoft YaHei" panose="020B0503020204020204" pitchFamily="34" charset="-122"/>
              </a:rPr>
              <a:t>2</a:t>
            </a:r>
            <a:r>
              <a:rPr lang="en-CN" sz="2400" dirty="0">
                <a:latin typeface="Microsoft YaHei" panose="020B0503020204020204" pitchFamily="34" charset="-122"/>
                <a:ea typeface="Microsoft YaHei" panose="020B0503020204020204" pitchFamily="34" charset="-122"/>
              </a:rPr>
              <a:t>分别表示两个含义</a:t>
            </a:r>
          </a:p>
        </p:txBody>
      </p:sp>
      <p:sp>
        <p:nvSpPr>
          <p:cNvPr id="7" name="TextBox 6">
            <a:extLst>
              <a:ext uri="{FF2B5EF4-FFF2-40B4-BE49-F238E27FC236}">
                <a16:creationId xmlns:a16="http://schemas.microsoft.com/office/drawing/2014/main" id="{EC9513BF-F9EA-3474-5790-A1070FE778C3}"/>
              </a:ext>
            </a:extLst>
          </p:cNvPr>
          <p:cNvSpPr txBox="1"/>
          <p:nvPr/>
        </p:nvSpPr>
        <p:spPr>
          <a:xfrm>
            <a:off x="1318022" y="4065019"/>
            <a:ext cx="8211740" cy="1113766"/>
          </a:xfrm>
          <a:prstGeom prst="rect">
            <a:avLst/>
          </a:prstGeom>
          <a:noFill/>
        </p:spPr>
        <p:txBody>
          <a:bodyPr wrap="square">
            <a:spAutoFit/>
          </a:bodyPr>
          <a:lstStyle/>
          <a:p>
            <a:pPr>
              <a:lnSpc>
                <a:spcPct val="150000"/>
              </a:lnSpc>
            </a:pPr>
            <a:r>
              <a:rPr lang="en-US" altLang="zh-CN" sz="2400" dirty="0">
                <a:effectLst/>
                <a:latin typeface="KaiTi_GB2312" panose="02010609030101010101" pitchFamily="49" charset="-122"/>
                <a:ea typeface="KaiTi_GB2312" panose="02010609030101010101" pitchFamily="49" charset="-122"/>
              </a:rPr>
              <a:t>(1) </a:t>
            </a:r>
            <a:r>
              <a:rPr lang="zh-CN" altLang="en-US" sz="2400" dirty="0">
                <a:effectLst/>
                <a:latin typeface="KaiTi_GB2312" panose="02010609030101010101" pitchFamily="49" charset="-122"/>
                <a:ea typeface="KaiTi_GB2312" panose="02010609030101010101" pitchFamily="49" charset="-122"/>
              </a:rPr>
              <a:t>葡萄糖液可用来供给水分。单词义项：水分</a:t>
            </a:r>
            <a:r>
              <a:rPr lang="en-US" altLang="zh-CN" sz="2400" baseline="30000" dirty="0">
                <a:effectLst/>
                <a:latin typeface="KaiTi_GB2312" panose="02010609030101010101" pitchFamily="49" charset="-122"/>
                <a:ea typeface="KaiTi_GB2312" panose="02010609030101010101" pitchFamily="49" charset="-122"/>
              </a:rPr>
              <a:t>1</a:t>
            </a:r>
          </a:p>
          <a:p>
            <a:pPr>
              <a:lnSpc>
                <a:spcPct val="150000"/>
              </a:lnSpc>
            </a:pPr>
            <a:r>
              <a:rPr lang="en-US" altLang="zh-CN" sz="2400" dirty="0">
                <a:effectLst/>
                <a:latin typeface="KaiTi_GB2312" panose="02010609030101010101" pitchFamily="49" charset="-122"/>
                <a:ea typeface="KaiTi_GB2312" panose="02010609030101010101" pitchFamily="49" charset="-122"/>
              </a:rPr>
              <a:t>(2) </a:t>
            </a:r>
            <a:r>
              <a:rPr lang="zh-CN" altLang="en-US" sz="2400" dirty="0">
                <a:effectLst/>
                <a:latin typeface="KaiTi_GB2312" panose="02010609030101010101" pitchFamily="49" charset="-122"/>
                <a:ea typeface="KaiTi_GB2312" panose="02010609030101010101" pitchFamily="49" charset="-122"/>
              </a:rPr>
              <a:t>这个报导有些水分，需要核实。单词义项：水分</a:t>
            </a:r>
            <a:r>
              <a:rPr lang="en-US" altLang="zh-CN" sz="2400" baseline="30000" dirty="0">
                <a:effectLst/>
                <a:latin typeface="KaiTi_GB2312" panose="02010609030101010101" pitchFamily="49" charset="-122"/>
                <a:ea typeface="KaiTi_GB2312" panose="02010609030101010101" pitchFamily="49" charset="-122"/>
              </a:rPr>
              <a:t>2</a:t>
            </a:r>
          </a:p>
        </p:txBody>
      </p:sp>
      <p:sp>
        <p:nvSpPr>
          <p:cNvPr id="9" name="TextBox 8">
            <a:extLst>
              <a:ext uri="{FF2B5EF4-FFF2-40B4-BE49-F238E27FC236}">
                <a16:creationId xmlns:a16="http://schemas.microsoft.com/office/drawing/2014/main" id="{40A9B5AB-9EBA-E62A-230D-689AA94FD888}"/>
              </a:ext>
            </a:extLst>
          </p:cNvPr>
          <p:cNvSpPr txBox="1"/>
          <p:nvPr/>
        </p:nvSpPr>
        <p:spPr>
          <a:xfrm>
            <a:off x="500857" y="5488674"/>
            <a:ext cx="10979943" cy="1005788"/>
          </a:xfrm>
          <a:prstGeom prst="rect">
            <a:avLst/>
          </a:prstGeom>
          <a:noFill/>
        </p:spPr>
        <p:txBody>
          <a:bodyPr wrap="square">
            <a:spAutoFit/>
          </a:bodyPr>
          <a:lstStyle/>
          <a:p>
            <a:pPr algn="just">
              <a:lnSpc>
                <a:spcPct val="130000"/>
              </a:lnSpc>
            </a:pPr>
            <a:r>
              <a:rPr lang="en-CN" sz="2400" b="1" dirty="0">
                <a:latin typeface="Microsoft YaHei" panose="020B0503020204020204" pitchFamily="34" charset="-122"/>
                <a:ea typeface="Microsoft YaHei" panose="020B0503020204020204" pitchFamily="34" charset="-122"/>
              </a:rPr>
              <a:t>词义消歧任务核心</a:t>
            </a:r>
            <a:r>
              <a:rPr lang="en-CN" sz="2400" dirty="0">
                <a:latin typeface="Microsoft YaHei" panose="020B0503020204020204" pitchFamily="34" charset="-122"/>
                <a:ea typeface="Microsoft YaHei" panose="020B0503020204020204" pitchFamily="34" charset="-122"/>
              </a:rPr>
              <a:t>就是根据词语所处的句子或者篇章，确定该词在当前环境下的确切含义。</a:t>
            </a:r>
          </a:p>
        </p:txBody>
      </p:sp>
    </p:spTree>
    <p:extLst>
      <p:ext uri="{BB962C8B-B14F-4D97-AF65-F5344CB8AC3E}">
        <p14:creationId xmlns:p14="http://schemas.microsoft.com/office/powerpoint/2010/main" val="2194061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语义学概述</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a:t>
            </a:fld>
            <a:endParaRPr lang="zh-CN" altLang="en-US"/>
          </a:p>
        </p:txBody>
      </p:sp>
      <p:sp>
        <p:nvSpPr>
          <p:cNvPr id="4" name="TextBox 3">
            <a:extLst>
              <a:ext uri="{FF2B5EF4-FFF2-40B4-BE49-F238E27FC236}">
                <a16:creationId xmlns:a16="http://schemas.microsoft.com/office/drawing/2014/main" id="{3CC769B1-BA15-8820-344E-EA7200E383C6}"/>
              </a:ext>
            </a:extLst>
          </p:cNvPr>
          <p:cNvSpPr txBox="1"/>
          <p:nvPr/>
        </p:nvSpPr>
        <p:spPr>
          <a:xfrm>
            <a:off x="465138" y="1030287"/>
            <a:ext cx="11261724" cy="973472"/>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语义学的研究目标就是发现和阐述关于意义的知识。</a:t>
            </a:r>
            <a:r>
              <a:rPr lang="en-US" altLang="zh-CN" sz="2400" dirty="0">
                <a:latin typeface="Microsoft YaHei" panose="020B0503020204020204" pitchFamily="34" charset="-122"/>
                <a:ea typeface="Microsoft YaHei" panose="020B0503020204020204" pitchFamily="34" charset="-122"/>
              </a:rPr>
              <a:t>1883 </a:t>
            </a:r>
            <a:r>
              <a:rPr lang="zh-CN" altLang="en-US" sz="2400" dirty="0">
                <a:latin typeface="Microsoft YaHei" panose="020B0503020204020204" pitchFamily="34" charset="-122"/>
                <a:ea typeface="Microsoft YaHei" panose="020B0503020204020204" pitchFamily="34" charset="-122"/>
              </a:rPr>
              <a:t>年由法国语言学家</a:t>
            </a:r>
            <a:r>
              <a:rPr lang="en-US" sz="2400" dirty="0">
                <a:latin typeface="Microsoft YaHei" panose="020B0503020204020204" pitchFamily="34" charset="-122"/>
                <a:ea typeface="Microsoft YaHei" panose="020B0503020204020204" pitchFamily="34" charset="-122"/>
              </a:rPr>
              <a:t>Michel </a:t>
            </a:r>
            <a:r>
              <a:rPr lang="en-US" sz="2400" dirty="0" err="1">
                <a:latin typeface="Microsoft YaHei" panose="020B0503020204020204" pitchFamily="34" charset="-122"/>
                <a:ea typeface="Microsoft YaHei" panose="020B0503020204020204" pitchFamily="34" charset="-122"/>
              </a:rPr>
              <a:t>Bréal</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发表的论文中首次提出了语义学的概念</a:t>
            </a:r>
            <a:endParaRPr lang="en-CN" sz="2400" dirty="0">
              <a:latin typeface="Microsoft YaHei" panose="020B0503020204020204" pitchFamily="34" charset="-122"/>
              <a:ea typeface="Microsoft YaHei" panose="020B0503020204020204" pitchFamily="34" charset="-122"/>
            </a:endParaRPr>
          </a:p>
        </p:txBody>
      </p:sp>
      <p:sp>
        <p:nvSpPr>
          <p:cNvPr id="6" name="TextBox 5">
            <a:extLst>
              <a:ext uri="{FF2B5EF4-FFF2-40B4-BE49-F238E27FC236}">
                <a16:creationId xmlns:a16="http://schemas.microsoft.com/office/drawing/2014/main" id="{7287B314-01BB-DD53-7687-B08BDD0661A8}"/>
              </a:ext>
            </a:extLst>
          </p:cNvPr>
          <p:cNvSpPr txBox="1"/>
          <p:nvPr/>
        </p:nvSpPr>
        <p:spPr>
          <a:xfrm>
            <a:off x="465138" y="2347762"/>
            <a:ext cx="11261724" cy="3743461"/>
          </a:xfrm>
          <a:prstGeom prst="rect">
            <a:avLst/>
          </a:prstGeom>
          <a:noFill/>
        </p:spPr>
        <p:txBody>
          <a:bodyPr wrap="square">
            <a:spAutoFit/>
          </a:bodyPr>
          <a:lstStyle/>
          <a:p>
            <a:pPr algn="just">
              <a:lnSpc>
                <a:spcPct val="125000"/>
              </a:lnSpc>
              <a:spcBef>
                <a:spcPts val="1200"/>
              </a:spcBef>
            </a:pPr>
            <a:r>
              <a:rPr lang="zh-CN" altLang="en-US" sz="2400" dirty="0">
                <a:latin typeface="Microsoft YaHei" panose="020B0503020204020204" pitchFamily="34" charset="-122"/>
                <a:ea typeface="Microsoft YaHei" panose="020B0503020204020204" pitchFamily="34" charset="-122"/>
              </a:rPr>
              <a:t>从语言表达层面划分，语义学的研究大致可以分为三个层面：</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latin typeface="Microsoft YaHei" panose="020B0503020204020204" pitchFamily="34" charset="-122"/>
                <a:ea typeface="Microsoft YaHei" panose="020B0503020204020204" pitchFamily="34" charset="-122"/>
              </a:rPr>
              <a:t>（</a:t>
            </a:r>
            <a:r>
              <a:rPr lang="en-US" altLang="zh-CN" sz="2400" b="1" dirty="0">
                <a:latin typeface="Microsoft YaHei" panose="020B0503020204020204" pitchFamily="34" charset="-122"/>
                <a:ea typeface="Microsoft YaHei" panose="020B0503020204020204" pitchFamily="34" charset="-122"/>
              </a:rPr>
              <a:t>1</a:t>
            </a:r>
            <a:r>
              <a:rPr lang="zh-CN" altLang="en-US" sz="2400" b="1" dirty="0">
                <a:latin typeface="Microsoft YaHei" panose="020B0503020204020204" pitchFamily="34" charset="-122"/>
                <a:ea typeface="Microsoft YaHei" panose="020B0503020204020204" pitchFamily="34" charset="-122"/>
              </a:rPr>
              <a:t>）词汇语义学（</a:t>
            </a:r>
            <a:r>
              <a:rPr lang="en-US" sz="2400" b="1" dirty="0">
                <a:latin typeface="Microsoft YaHei" panose="020B0503020204020204" pitchFamily="34" charset="-122"/>
                <a:ea typeface="Microsoft YaHei" panose="020B0503020204020204" pitchFamily="34" charset="-122"/>
              </a:rPr>
              <a:t>Lexical Semantics）</a:t>
            </a:r>
            <a:r>
              <a:rPr lang="zh-CN" altLang="en-US" sz="2400" dirty="0">
                <a:latin typeface="Microsoft YaHei" panose="020B0503020204020204" pitchFamily="34" charset="-122"/>
                <a:ea typeface="Microsoft YaHei" panose="020B0503020204020204" pitchFamily="34" charset="-122"/>
              </a:rPr>
              <a:t>主要包括词义问题、词汇间关系、词汇场、成语的语义等；</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latin typeface="Microsoft YaHei" panose="020B0503020204020204" pitchFamily="34" charset="-122"/>
                <a:ea typeface="Microsoft YaHei" panose="020B0503020204020204" pitchFamily="34" charset="-122"/>
              </a:rPr>
              <a:t>（</a:t>
            </a:r>
            <a:r>
              <a:rPr lang="en-US" altLang="zh-CN" sz="2400" b="1" dirty="0">
                <a:latin typeface="Microsoft YaHei" panose="020B0503020204020204" pitchFamily="34" charset="-122"/>
                <a:ea typeface="Microsoft YaHei" panose="020B0503020204020204" pitchFamily="34" charset="-122"/>
              </a:rPr>
              <a:t>2</a:t>
            </a:r>
            <a:r>
              <a:rPr lang="zh-CN" altLang="en-US" sz="2400" b="1" dirty="0">
                <a:latin typeface="Microsoft YaHei" panose="020B0503020204020204" pitchFamily="34" charset="-122"/>
                <a:ea typeface="Microsoft YaHei" panose="020B0503020204020204" pitchFamily="34" charset="-122"/>
              </a:rPr>
              <a:t>）句子语义学（</a:t>
            </a:r>
            <a:r>
              <a:rPr lang="en-US" sz="2400" b="1" dirty="0">
                <a:latin typeface="Microsoft YaHei" panose="020B0503020204020204" pitchFamily="34" charset="-122"/>
                <a:ea typeface="Microsoft YaHei" panose="020B0503020204020204" pitchFamily="34" charset="-122"/>
              </a:rPr>
              <a:t>Sentential Semantics）</a:t>
            </a:r>
            <a:r>
              <a:rPr lang="zh-CN" altLang="en-US" sz="2400" dirty="0">
                <a:latin typeface="Microsoft YaHei" panose="020B0503020204020204" pitchFamily="34" charset="-122"/>
                <a:ea typeface="Microsoft YaHei" panose="020B0503020204020204" pitchFamily="34" charset="-122"/>
              </a:rPr>
              <a:t>主要以真值条件语义理论、配价理论、生成理论等为基础研究句义关系以及语序等问题；</a:t>
            </a:r>
            <a:endParaRPr lang="en-US" altLang="zh-CN" sz="24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400" b="1" dirty="0">
                <a:latin typeface="Microsoft YaHei" panose="020B0503020204020204" pitchFamily="34" charset="-122"/>
                <a:ea typeface="Microsoft YaHei" panose="020B0503020204020204" pitchFamily="34" charset="-122"/>
              </a:rPr>
              <a:t>（</a:t>
            </a:r>
            <a:r>
              <a:rPr lang="en-US" altLang="zh-CN" sz="2400" b="1" dirty="0">
                <a:latin typeface="Microsoft YaHei" panose="020B0503020204020204" pitchFamily="34" charset="-122"/>
                <a:ea typeface="Microsoft YaHei" panose="020B0503020204020204" pitchFamily="34" charset="-122"/>
              </a:rPr>
              <a:t>3</a:t>
            </a:r>
            <a:r>
              <a:rPr lang="zh-CN" altLang="en-US" sz="2400" b="1" dirty="0">
                <a:latin typeface="Microsoft YaHei" panose="020B0503020204020204" pitchFamily="34" charset="-122"/>
                <a:ea typeface="Microsoft YaHei" panose="020B0503020204020204" pitchFamily="34" charset="-122"/>
              </a:rPr>
              <a:t>）话语语义学（</a:t>
            </a:r>
            <a:r>
              <a:rPr lang="en-US" sz="2400" b="1" dirty="0">
                <a:latin typeface="Microsoft YaHei" panose="020B0503020204020204" pitchFamily="34" charset="-122"/>
                <a:ea typeface="Microsoft YaHei" panose="020B0503020204020204" pitchFamily="34" charset="-122"/>
              </a:rPr>
              <a:t>Discourse Semantics）</a:t>
            </a:r>
            <a:r>
              <a:rPr lang="zh-CN" altLang="en-US" sz="2400" dirty="0">
                <a:latin typeface="Microsoft YaHei" panose="020B0503020204020204" pitchFamily="34" charset="-122"/>
                <a:ea typeface="Microsoft YaHei" panose="020B0503020204020204" pitchFamily="34" charset="-122"/>
              </a:rPr>
              <a:t>主要研究句子以上层次结构的意义，包括话语衔接、话语连贯、语用过程解释等。</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6882037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基于目标词上下文的词义消歧方法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60</a:t>
            </a:fld>
            <a:endParaRPr lang="zh-CN" altLang="en-US" dirty="0"/>
          </a:p>
        </p:txBody>
      </p:sp>
      <p:sp>
        <p:nvSpPr>
          <p:cNvPr id="6" name="TextBox 5">
            <a:extLst>
              <a:ext uri="{FF2B5EF4-FFF2-40B4-BE49-F238E27FC236}">
                <a16:creationId xmlns:a16="http://schemas.microsoft.com/office/drawing/2014/main" id="{6A447CEC-1CEB-7074-4BF6-27BB9673ECEA}"/>
              </a:ext>
            </a:extLst>
          </p:cNvPr>
          <p:cNvSpPr txBox="1"/>
          <p:nvPr/>
        </p:nvSpPr>
        <p:spPr>
          <a:xfrm>
            <a:off x="382587" y="1047752"/>
            <a:ext cx="11377612" cy="3234090"/>
          </a:xfrm>
          <a:prstGeom prst="rect">
            <a:avLst/>
          </a:prstGeom>
          <a:noFill/>
        </p:spPr>
        <p:txBody>
          <a:bodyPr wrap="square">
            <a:spAutoFit/>
          </a:bodyPr>
          <a:lstStyle/>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对于待消歧的目标词，词义消歧方法通常</a:t>
            </a:r>
            <a:r>
              <a:rPr lang="zh-CN" altLang="en-US" sz="2400" b="1" dirty="0">
                <a:latin typeface="Microsoft YaHei" panose="020B0503020204020204" pitchFamily="34" charset="-122"/>
                <a:ea typeface="Microsoft YaHei" panose="020B0503020204020204" pitchFamily="34" charset="-122"/>
              </a:rPr>
              <a:t>采用有监督分类</a:t>
            </a:r>
            <a:r>
              <a:rPr lang="zh-CN" altLang="en-US" sz="2400" dirty="0">
                <a:latin typeface="Microsoft YaHei" panose="020B0503020204020204" pitchFamily="34" charset="-122"/>
                <a:ea typeface="Microsoft YaHei" panose="020B0503020204020204" pitchFamily="34" charset="-122"/>
              </a:rPr>
              <a:t>方法，将词语的每个词义项作为候选词义，</a:t>
            </a:r>
            <a:r>
              <a:rPr lang="zh-CN" altLang="en-US" sz="2400" b="1" dirty="0">
                <a:latin typeface="Microsoft YaHei" panose="020B0503020204020204" pitchFamily="34" charset="-122"/>
                <a:ea typeface="Microsoft YaHei" panose="020B0503020204020204" pitchFamily="34" charset="-122"/>
              </a:rPr>
              <a:t>通过估计待消歧词义的概率分布从而完成目标词的词义消歧</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基于目标词上下文的词义消歧方法利用待消歧目标词的上下文进行训练，预测上下文中目标词属于每个候选词义的条件概率。</a:t>
            </a:r>
            <a:endParaRPr lang="en-US" altLang="zh-CN" sz="2400" dirty="0">
              <a:latin typeface="Microsoft YaHei" panose="020B0503020204020204" pitchFamily="34" charset="-122"/>
              <a:ea typeface="Microsoft YaHei" panose="020B0503020204020204" pitchFamily="34" charset="-122"/>
            </a:endParaRPr>
          </a:p>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自然语言处理中常用的统计机器学习方法和深度学习算法，均可用于构建基于目标词上下文的词义消歧方法。</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1367102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基于目标词上下文的词义消歧方法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基于朴素贝叶斯分类器的消歧方法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61</a:t>
            </a:fld>
            <a:endParaRPr lang="zh-CN" altLang="en-US" dirty="0"/>
          </a:p>
        </p:txBody>
      </p:sp>
      <p:sp>
        <p:nvSpPr>
          <p:cNvPr id="4" name="TextBox 3">
            <a:extLst>
              <a:ext uri="{FF2B5EF4-FFF2-40B4-BE49-F238E27FC236}">
                <a16:creationId xmlns:a16="http://schemas.microsoft.com/office/drawing/2014/main" id="{F908E226-819A-9B85-687D-32890A4703A0}"/>
              </a:ext>
            </a:extLst>
          </p:cNvPr>
          <p:cNvSpPr txBox="1"/>
          <p:nvPr/>
        </p:nvSpPr>
        <p:spPr>
          <a:xfrm>
            <a:off x="384573" y="1030287"/>
            <a:ext cx="11096227" cy="1005788"/>
          </a:xfrm>
          <a:prstGeom prst="rect">
            <a:avLst/>
          </a:prstGeom>
          <a:noFill/>
        </p:spPr>
        <p:txBody>
          <a:bodyPr wrap="square">
            <a:spAutoFit/>
          </a:bodyPr>
          <a:lstStyle/>
          <a:p>
            <a:pPr algn="just">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使用 </a:t>
            </a:r>
            <a:r>
              <a:rPr lang="en-US" sz="2400" dirty="0">
                <a:latin typeface="Microsoft YaHei" panose="020B0503020204020204" pitchFamily="34" charset="-122"/>
                <a:ea typeface="Microsoft YaHei" panose="020B0503020204020204" pitchFamily="34" charset="-122"/>
              </a:rPr>
              <a:t>w </a:t>
            </a:r>
            <a:r>
              <a:rPr lang="zh-CN" altLang="en-US" sz="2400" dirty="0">
                <a:latin typeface="Microsoft YaHei" panose="020B0503020204020204" pitchFamily="34" charset="-122"/>
                <a:ea typeface="Microsoft YaHei" panose="020B0503020204020204" pitchFamily="34" charset="-122"/>
              </a:rPr>
              <a:t>表示待消歧的目标词，</a:t>
            </a:r>
            <a:r>
              <a:rPr lang="en-US" sz="2400" dirty="0">
                <a:latin typeface="Microsoft YaHei" panose="020B0503020204020204" pitchFamily="34" charset="-122"/>
                <a:ea typeface="Microsoft YaHei" panose="020B0503020204020204" pitchFamily="34" charset="-122"/>
              </a:rPr>
              <a:t>c </a:t>
            </a:r>
            <a:r>
              <a:rPr lang="zh-CN" altLang="en-US" sz="2400" dirty="0">
                <a:latin typeface="Microsoft YaHei" panose="020B0503020204020204" pitchFamily="34" charset="-122"/>
                <a:ea typeface="Microsoft YaHei" panose="020B0503020204020204" pitchFamily="34" charset="-122"/>
              </a:rPr>
              <a:t>表示目标词所处的句子，</a:t>
            </a:r>
            <a:r>
              <a:rPr lang="en-US" altLang="zh-CN" sz="2400" dirty="0">
                <a:latin typeface="Microsoft YaHei" panose="020B0503020204020204" pitchFamily="34" charset="-122"/>
                <a:ea typeface="Microsoft YaHei" panose="020B0503020204020204" pitchFamily="34" charset="-122"/>
              </a:rPr>
              <a:t>{</a:t>
            </a:r>
            <a:r>
              <a:rPr lang="en-US" sz="2400" dirty="0" err="1">
                <a:latin typeface="Microsoft YaHei" panose="020B0503020204020204" pitchFamily="34" charset="-122"/>
                <a:ea typeface="Microsoft YaHei" panose="020B0503020204020204" pitchFamily="34" charset="-122"/>
              </a:rPr>
              <a:t>s</a:t>
            </a:r>
            <a:r>
              <a:rPr lang="en-US" sz="2400" baseline="-25000" dirty="0" err="1">
                <a:latin typeface="Microsoft YaHei" panose="020B0503020204020204" pitchFamily="34" charset="-122"/>
                <a:ea typeface="Microsoft YaHei" panose="020B0503020204020204" pitchFamily="34" charset="-122"/>
              </a:rPr>
              <a:t>i</a:t>
            </a:r>
            <a:r>
              <a:rPr lang="en-US" sz="2400" dirty="0">
                <a:latin typeface="Microsoft YaHei" panose="020B0503020204020204" pitchFamily="34" charset="-122"/>
                <a:ea typeface="Microsoft YaHei" panose="020B0503020204020204" pitchFamily="34" charset="-122"/>
              </a:rPr>
              <a:t>}</a:t>
            </a:r>
            <a:r>
              <a:rPr lang="en-US" sz="2400" baseline="30000" dirty="0">
                <a:latin typeface="Microsoft YaHei" panose="020B0503020204020204" pitchFamily="34" charset="-122"/>
                <a:ea typeface="Microsoft YaHei" panose="020B0503020204020204" pitchFamily="34" charset="-122"/>
              </a:rPr>
              <a:t>N</a:t>
            </a:r>
            <a:r>
              <a:rPr lang="en-US" sz="2400" baseline="-25000" dirty="0">
                <a:latin typeface="Microsoft YaHei" panose="020B0503020204020204" pitchFamily="34" charset="-122"/>
                <a:ea typeface="Microsoft YaHei" panose="020B0503020204020204" pitchFamily="34" charset="-122"/>
              </a:rPr>
              <a:t>i=1</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为目标词的候选词义集合</a:t>
            </a:r>
            <a:endParaRPr lang="en-CN" sz="2400" dirty="0">
              <a:latin typeface="Microsoft YaHei" panose="020B0503020204020204" pitchFamily="34" charset="-122"/>
              <a:ea typeface="Microsoft YaHei" panose="020B0503020204020204" pitchFamily="34" charset="-122"/>
            </a:endParaRPr>
          </a:p>
        </p:txBody>
      </p:sp>
      <p:sp>
        <p:nvSpPr>
          <p:cNvPr id="7" name="TextBox 6">
            <a:extLst>
              <a:ext uri="{FF2B5EF4-FFF2-40B4-BE49-F238E27FC236}">
                <a16:creationId xmlns:a16="http://schemas.microsoft.com/office/drawing/2014/main" id="{B581D990-4A4B-413F-B006-78C38AE2848D}"/>
              </a:ext>
            </a:extLst>
          </p:cNvPr>
          <p:cNvSpPr txBox="1"/>
          <p:nvPr/>
        </p:nvSpPr>
        <p:spPr>
          <a:xfrm>
            <a:off x="384573" y="2036075"/>
            <a:ext cx="10173890" cy="525657"/>
          </a:xfrm>
          <a:prstGeom prst="rect">
            <a:avLst/>
          </a:prstGeom>
          <a:noFill/>
        </p:spPr>
        <p:txBody>
          <a:bodyPr wrap="square">
            <a:spAutoFit/>
          </a:bodyPr>
          <a:lstStyle/>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通过估计条件概率 </a:t>
            </a:r>
            <a:r>
              <a:rPr lang="en-US" sz="2400" dirty="0">
                <a:latin typeface="Microsoft YaHei" panose="020B0503020204020204" pitchFamily="34" charset="-122"/>
                <a:ea typeface="Microsoft YaHei" panose="020B0503020204020204" pitchFamily="34" charset="-122"/>
              </a:rPr>
              <a:t>P (</a:t>
            </a:r>
            <a:r>
              <a:rPr lang="en-US" sz="2400" dirty="0" err="1">
                <a:latin typeface="Microsoft YaHei" panose="020B0503020204020204" pitchFamily="34" charset="-122"/>
                <a:ea typeface="Microsoft YaHei" panose="020B0503020204020204" pitchFamily="34" charset="-122"/>
              </a:rPr>
              <a:t>s</a:t>
            </a:r>
            <a:r>
              <a:rPr lang="en-US" sz="2400" baseline="-25000" dirty="0" err="1">
                <a:latin typeface="Microsoft YaHei" panose="020B0503020204020204" pitchFamily="34" charset="-122"/>
                <a:ea typeface="Microsoft YaHei" panose="020B0503020204020204" pitchFamily="34" charset="-122"/>
              </a:rPr>
              <a:t>i</a:t>
            </a:r>
            <a:r>
              <a:rPr lang="en-US" sz="2400" dirty="0" err="1">
                <a:latin typeface="Microsoft YaHei" panose="020B0503020204020204" pitchFamily="34" charset="-122"/>
                <a:ea typeface="Microsoft YaHei" panose="020B0503020204020204" pitchFamily="34" charset="-122"/>
              </a:rPr>
              <a:t>|c</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来预测目标词 </a:t>
            </a:r>
            <a:r>
              <a:rPr lang="en-US" sz="2400" dirty="0">
                <a:latin typeface="Microsoft YaHei" panose="020B0503020204020204" pitchFamily="34" charset="-122"/>
                <a:ea typeface="Microsoft YaHei" panose="020B0503020204020204" pitchFamily="34" charset="-122"/>
              </a:rPr>
              <a:t>w </a:t>
            </a:r>
            <a:r>
              <a:rPr lang="zh-CN" altLang="en-US" sz="2400" dirty="0">
                <a:latin typeface="Microsoft YaHei" panose="020B0503020204020204" pitchFamily="34" charset="-122"/>
                <a:ea typeface="Microsoft YaHei" panose="020B0503020204020204" pitchFamily="34" charset="-122"/>
              </a:rPr>
              <a:t>的词义</a:t>
            </a:r>
            <a:endParaRPr lang="en-CN" sz="2400" dirty="0">
              <a:latin typeface="Microsoft YaHei" panose="020B0503020204020204" pitchFamily="34" charset="-122"/>
              <a:ea typeface="Microsoft YaHei" panose="020B0503020204020204" pitchFamily="34" charset="-122"/>
            </a:endParaRPr>
          </a:p>
        </p:txBody>
      </p:sp>
      <p:pic>
        <p:nvPicPr>
          <p:cNvPr id="11" name="Picture 10">
            <a:extLst>
              <a:ext uri="{FF2B5EF4-FFF2-40B4-BE49-F238E27FC236}">
                <a16:creationId xmlns:a16="http://schemas.microsoft.com/office/drawing/2014/main" id="{12A90DD8-5581-522F-D4EF-97A553056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1043" y="2668042"/>
            <a:ext cx="8138972" cy="4053433"/>
          </a:xfrm>
          <a:prstGeom prst="rect">
            <a:avLst/>
          </a:prstGeom>
        </p:spPr>
      </p:pic>
    </p:spTree>
    <p:extLst>
      <p:ext uri="{BB962C8B-B14F-4D97-AF65-F5344CB8AC3E}">
        <p14:creationId xmlns:p14="http://schemas.microsoft.com/office/powerpoint/2010/main" val="3057709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基于目标词上下文的词义消歧方法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基于朴素贝叶斯分类器的消歧方法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62</a:t>
            </a:fld>
            <a:endParaRPr lang="zh-CN" altLang="en-US" dirty="0"/>
          </a:p>
        </p:txBody>
      </p:sp>
      <p:sp>
        <p:nvSpPr>
          <p:cNvPr id="4" name="TextBox 3">
            <a:extLst>
              <a:ext uri="{FF2B5EF4-FFF2-40B4-BE49-F238E27FC236}">
                <a16:creationId xmlns:a16="http://schemas.microsoft.com/office/drawing/2014/main" id="{F908E226-819A-9B85-687D-32890A4703A0}"/>
              </a:ext>
            </a:extLst>
          </p:cNvPr>
          <p:cNvSpPr txBox="1"/>
          <p:nvPr/>
        </p:nvSpPr>
        <p:spPr>
          <a:xfrm>
            <a:off x="384573" y="1030287"/>
            <a:ext cx="11096227" cy="461665"/>
          </a:xfrm>
          <a:prstGeom prst="rect">
            <a:avLst/>
          </a:prstGeom>
          <a:noFill/>
        </p:spPr>
        <p:txBody>
          <a:bodyPr wrap="square">
            <a:spAutoFit/>
          </a:bodyPr>
          <a:lstStyle/>
          <a:p>
            <a:pPr algn="l"/>
            <a:r>
              <a:rPr lang="en-US" sz="2400" b="0" i="0" dirty="0">
                <a:effectLst/>
                <a:latin typeface="Microsoft YaHei" panose="020B0503020204020204" pitchFamily="34" charset="-122"/>
                <a:ea typeface="Microsoft YaHei" panose="020B0503020204020204" pitchFamily="34" charset="-122"/>
              </a:rPr>
              <a:t>P (</a:t>
            </a:r>
            <a:r>
              <a:rPr lang="en-US" sz="2400" b="0" i="0" dirty="0" err="1">
                <a:effectLst/>
                <a:latin typeface="Microsoft YaHei" panose="020B0503020204020204" pitchFamily="34" charset="-122"/>
                <a:ea typeface="Microsoft YaHei" panose="020B0503020204020204" pitchFamily="34" charset="-122"/>
              </a:rPr>
              <a:t>s</a:t>
            </a:r>
            <a:r>
              <a:rPr lang="en-US" sz="2400" b="0" i="0" baseline="-25000" dirty="0" err="1">
                <a:effectLst/>
                <a:latin typeface="Microsoft YaHei" panose="020B0503020204020204" pitchFamily="34" charset="-122"/>
                <a:ea typeface="Microsoft YaHei" panose="020B0503020204020204" pitchFamily="34" charset="-122"/>
              </a:rPr>
              <a:t>i</a:t>
            </a:r>
            <a:r>
              <a:rPr lang="en-US" sz="2400" b="0" i="0" dirty="0">
                <a:effectLst/>
                <a:latin typeface="Microsoft YaHei" panose="020B0503020204020204" pitchFamily="34" charset="-122"/>
                <a:ea typeface="Microsoft YaHei" panose="020B0503020204020204" pitchFamily="34" charset="-122"/>
              </a:rPr>
              <a:t>) </a:t>
            </a:r>
            <a:r>
              <a:rPr lang="zh-CN" altLang="en-US" sz="2400" b="0" i="0" dirty="0">
                <a:effectLst/>
                <a:latin typeface="Microsoft YaHei" panose="020B0503020204020204" pitchFamily="34" charset="-122"/>
                <a:ea typeface="Microsoft YaHei" panose="020B0503020204020204" pitchFamily="34" charset="-122"/>
              </a:rPr>
              <a:t>和 </a:t>
            </a:r>
            <a:r>
              <a:rPr lang="en-US" sz="2400" b="0" i="0" dirty="0">
                <a:effectLst/>
                <a:latin typeface="Microsoft YaHei" panose="020B0503020204020204" pitchFamily="34" charset="-122"/>
                <a:ea typeface="Microsoft YaHei" panose="020B0503020204020204" pitchFamily="34" charset="-122"/>
              </a:rPr>
              <a:t>P (</a:t>
            </a:r>
            <a:r>
              <a:rPr lang="en-US" sz="2400" b="0" i="0" dirty="0" err="1">
                <a:effectLst/>
                <a:latin typeface="Microsoft YaHei" panose="020B0503020204020204" pitchFamily="34" charset="-122"/>
                <a:ea typeface="Microsoft YaHei" panose="020B0503020204020204" pitchFamily="34" charset="-122"/>
              </a:rPr>
              <a:t>w</a:t>
            </a:r>
            <a:r>
              <a:rPr lang="en-US" sz="2400" b="0" i="0" baseline="-25000" dirty="0" err="1">
                <a:effectLst/>
                <a:latin typeface="Microsoft YaHei" panose="020B0503020204020204" pitchFamily="34" charset="-122"/>
                <a:ea typeface="Microsoft YaHei" panose="020B0503020204020204" pitchFamily="34" charset="-122"/>
              </a:rPr>
              <a:t>k</a:t>
            </a:r>
            <a:r>
              <a:rPr lang="en-US" sz="2400" b="0" i="0" dirty="0" err="1">
                <a:effectLst/>
                <a:latin typeface="Microsoft YaHei" panose="020B0503020204020204" pitchFamily="34" charset="-122"/>
                <a:ea typeface="Microsoft YaHei" panose="020B0503020204020204" pitchFamily="34" charset="-122"/>
              </a:rPr>
              <a:t>|s</a:t>
            </a:r>
            <a:r>
              <a:rPr lang="en-US" sz="2400" b="0" i="0" baseline="-25000" dirty="0" err="1">
                <a:effectLst/>
                <a:latin typeface="Microsoft YaHei" panose="020B0503020204020204" pitchFamily="34" charset="-122"/>
                <a:ea typeface="Microsoft YaHei" panose="020B0503020204020204" pitchFamily="34" charset="-122"/>
              </a:rPr>
              <a:t>i</a:t>
            </a:r>
            <a:r>
              <a:rPr lang="en-US" sz="2400" b="0" i="0" dirty="0">
                <a:effectLst/>
                <a:latin typeface="Microsoft YaHei" panose="020B0503020204020204" pitchFamily="34" charset="-122"/>
                <a:ea typeface="Microsoft YaHei" panose="020B0503020204020204" pitchFamily="34" charset="-122"/>
              </a:rPr>
              <a:t>) </a:t>
            </a:r>
            <a:r>
              <a:rPr lang="zh-CN" altLang="en-US" sz="2400" b="0" i="0" dirty="0">
                <a:effectLst/>
                <a:latin typeface="Microsoft YaHei" panose="020B0503020204020204" pitchFamily="34" charset="-122"/>
                <a:ea typeface="Microsoft YaHei" panose="020B0503020204020204" pitchFamily="34" charset="-122"/>
              </a:rPr>
              <a:t>可以通过训练语料利用最大似然估计得到：</a:t>
            </a:r>
          </a:p>
        </p:txBody>
      </p:sp>
      <p:pic>
        <p:nvPicPr>
          <p:cNvPr id="5" name="Picture 4">
            <a:extLst>
              <a:ext uri="{FF2B5EF4-FFF2-40B4-BE49-F238E27FC236}">
                <a16:creationId xmlns:a16="http://schemas.microsoft.com/office/drawing/2014/main" id="{AA7707F5-2DD8-042E-92A3-B99B2CE0C3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9254" y="1643755"/>
            <a:ext cx="3200085" cy="1615990"/>
          </a:xfrm>
          <a:prstGeom prst="rect">
            <a:avLst/>
          </a:prstGeom>
        </p:spPr>
      </p:pic>
      <p:sp>
        <p:nvSpPr>
          <p:cNvPr id="8" name="TextBox 7">
            <a:extLst>
              <a:ext uri="{FF2B5EF4-FFF2-40B4-BE49-F238E27FC236}">
                <a16:creationId xmlns:a16="http://schemas.microsoft.com/office/drawing/2014/main" id="{1037C658-D84D-9AA7-80E7-243DC422D007}"/>
              </a:ext>
            </a:extLst>
          </p:cNvPr>
          <p:cNvSpPr txBox="1"/>
          <p:nvPr/>
        </p:nvSpPr>
        <p:spPr>
          <a:xfrm>
            <a:off x="1370801" y="3658581"/>
            <a:ext cx="9515872" cy="1137556"/>
          </a:xfrm>
          <a:prstGeom prst="rect">
            <a:avLst/>
          </a:prstGeom>
          <a:noFill/>
        </p:spPr>
        <p:txBody>
          <a:bodyPr wrap="square">
            <a:spAutoFit/>
          </a:bodyPr>
          <a:lstStyle/>
          <a:p>
            <a:pPr>
              <a:lnSpc>
                <a:spcPct val="130000"/>
              </a:lnSpc>
            </a:pPr>
            <a:r>
              <a:rPr lang="en-CN" dirty="0">
                <a:latin typeface="Microsoft YaHei" panose="020B0503020204020204" pitchFamily="34" charset="-122"/>
                <a:ea typeface="Microsoft YaHei" panose="020B0503020204020204" pitchFamily="34" charset="-122"/>
              </a:rPr>
              <a:t>COUNT(w</a:t>
            </a:r>
            <a:r>
              <a:rPr lang="en-CN" baseline="-25000" dirty="0">
                <a:latin typeface="Microsoft YaHei" panose="020B0503020204020204" pitchFamily="34" charset="-122"/>
                <a:ea typeface="Microsoft YaHei" panose="020B0503020204020204" pitchFamily="34" charset="-122"/>
              </a:rPr>
              <a:t>k</a:t>
            </a:r>
            <a:r>
              <a:rPr lang="en-CN" dirty="0">
                <a:latin typeface="Microsoft YaHei" panose="020B0503020204020204" pitchFamily="34" charset="-122"/>
                <a:ea typeface="Microsoft YaHei" panose="020B0503020204020204" pitchFamily="34" charset="-122"/>
              </a:rPr>
              <a:t>, s</a:t>
            </a:r>
            <a:r>
              <a:rPr lang="en-CN" baseline="-25000" dirty="0">
                <a:latin typeface="Microsoft YaHei" panose="020B0503020204020204" pitchFamily="34" charset="-122"/>
                <a:ea typeface="Microsoft YaHei" panose="020B0503020204020204" pitchFamily="34" charset="-122"/>
              </a:rPr>
              <a:t>i</a:t>
            </a:r>
            <a:r>
              <a:rPr lang="en-CN" dirty="0">
                <a:latin typeface="Microsoft YaHei" panose="020B0503020204020204" pitchFamily="34" charset="-122"/>
                <a:ea typeface="Microsoft YaHei" panose="020B0503020204020204" pitchFamily="34" charset="-122"/>
              </a:rPr>
              <a:t>)是训练语料中目标词w以语义s</a:t>
            </a:r>
            <a:r>
              <a:rPr lang="en-CN" baseline="-25000" dirty="0">
                <a:latin typeface="Microsoft YaHei" panose="020B0503020204020204" pitchFamily="34" charset="-122"/>
                <a:ea typeface="Microsoft YaHei" panose="020B0503020204020204" pitchFamily="34" charset="-122"/>
              </a:rPr>
              <a:t>i</a:t>
            </a:r>
            <a:r>
              <a:rPr lang="en-CN" dirty="0">
                <a:latin typeface="Microsoft YaHei" panose="020B0503020204020204" pitchFamily="34" charset="-122"/>
                <a:ea typeface="Microsoft YaHei" panose="020B0503020204020204" pitchFamily="34" charset="-122"/>
              </a:rPr>
              <a:t>在上下文中出现的次数</a:t>
            </a:r>
          </a:p>
          <a:p>
            <a:pPr>
              <a:lnSpc>
                <a:spcPct val="130000"/>
              </a:lnSpc>
            </a:pPr>
            <a:r>
              <a:rPr lang="en-CN" dirty="0">
                <a:latin typeface="Microsoft YaHei" panose="020B0503020204020204" pitchFamily="34" charset="-122"/>
                <a:ea typeface="Microsoft YaHei" panose="020B0503020204020204" pitchFamily="34" charset="-122"/>
              </a:rPr>
              <a:t>COUNT</a:t>
            </a:r>
            <a:r>
              <a:rPr lang="en-US" altLang="zh-CN" dirty="0">
                <a:latin typeface="Microsoft YaHei" panose="020B0503020204020204" pitchFamily="34" charset="-122"/>
                <a:ea typeface="Microsoft YaHei" panose="020B0503020204020204" pitchFamily="34" charset="-122"/>
              </a:rPr>
              <a:t>(</a:t>
            </a:r>
            <a:r>
              <a:rPr lang="en-CN" dirty="0">
                <a:latin typeface="Microsoft YaHei" panose="020B0503020204020204" pitchFamily="34" charset="-122"/>
                <a:ea typeface="Microsoft YaHei" panose="020B0503020204020204" pitchFamily="34" charset="-122"/>
              </a:rPr>
              <a:t>s</a:t>
            </a:r>
            <a:r>
              <a:rPr lang="en-CN" baseline="-25000" dirty="0">
                <a:latin typeface="Microsoft YaHei" panose="020B0503020204020204" pitchFamily="34" charset="-122"/>
                <a:ea typeface="Microsoft YaHei" panose="020B0503020204020204" pitchFamily="34" charset="-122"/>
              </a:rPr>
              <a:t>i</a:t>
            </a:r>
            <a:r>
              <a:rPr lang="en-CN" dirty="0">
                <a:latin typeface="Microsoft YaHei" panose="020B0503020204020204" pitchFamily="34" charset="-122"/>
                <a:ea typeface="Microsoft YaHei" panose="020B0503020204020204" pitchFamily="34" charset="-122"/>
              </a:rPr>
              <a:t>) 是训练语料中语义s</a:t>
            </a:r>
            <a:r>
              <a:rPr lang="en-CN" baseline="-25000" dirty="0">
                <a:latin typeface="Microsoft YaHei" panose="020B0503020204020204" pitchFamily="34" charset="-122"/>
                <a:ea typeface="Microsoft YaHei" panose="020B0503020204020204" pitchFamily="34" charset="-122"/>
              </a:rPr>
              <a:t>i</a:t>
            </a:r>
            <a:r>
              <a:rPr lang="en-CN" dirty="0">
                <a:latin typeface="Microsoft YaHei" panose="020B0503020204020204" pitchFamily="34" charset="-122"/>
                <a:ea typeface="Microsoft YaHei" panose="020B0503020204020204" pitchFamily="34" charset="-122"/>
              </a:rPr>
              <a:t>出现的总次数</a:t>
            </a:r>
          </a:p>
          <a:p>
            <a:pPr>
              <a:lnSpc>
                <a:spcPct val="130000"/>
              </a:lnSpc>
            </a:pPr>
            <a:r>
              <a:rPr lang="en-CN" dirty="0">
                <a:latin typeface="Microsoft YaHei" panose="020B0503020204020204" pitchFamily="34" charset="-122"/>
                <a:ea typeface="Microsoft YaHei" panose="020B0503020204020204" pitchFamily="34" charset="-122"/>
              </a:rPr>
              <a:t>COUNT(w)是训练语料中目标词w出现的总次数</a:t>
            </a:r>
          </a:p>
        </p:txBody>
      </p:sp>
    </p:spTree>
    <p:extLst>
      <p:ext uri="{BB962C8B-B14F-4D97-AF65-F5344CB8AC3E}">
        <p14:creationId xmlns:p14="http://schemas.microsoft.com/office/powerpoint/2010/main" val="17282030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基于目标词上下文的词义消歧方法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基于上下文向量表示的消歧方法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63</a:t>
            </a:fld>
            <a:endParaRPr lang="zh-CN" altLang="en-US" dirty="0"/>
          </a:p>
        </p:txBody>
      </p:sp>
      <p:sp>
        <p:nvSpPr>
          <p:cNvPr id="4" name="TextBox 3">
            <a:extLst>
              <a:ext uri="{FF2B5EF4-FFF2-40B4-BE49-F238E27FC236}">
                <a16:creationId xmlns:a16="http://schemas.microsoft.com/office/drawing/2014/main" id="{F908E226-819A-9B85-687D-32890A4703A0}"/>
              </a:ext>
            </a:extLst>
          </p:cNvPr>
          <p:cNvSpPr txBox="1"/>
          <p:nvPr/>
        </p:nvSpPr>
        <p:spPr>
          <a:xfrm>
            <a:off x="384573" y="1030287"/>
            <a:ext cx="11375626" cy="1485920"/>
          </a:xfrm>
          <a:prstGeom prst="rect">
            <a:avLst/>
          </a:prstGeom>
          <a:noFill/>
        </p:spPr>
        <p:txBody>
          <a:bodyPr wrap="square">
            <a:spAutoFit/>
          </a:bodyPr>
          <a:lstStyle/>
          <a:p>
            <a:pPr algn="l">
              <a:lnSpc>
                <a:spcPct val="130000"/>
              </a:lnSpc>
            </a:pPr>
            <a:r>
              <a:rPr lang="zh-CN" altLang="en-US" sz="2400" b="0" i="0" dirty="0">
                <a:effectLst/>
                <a:latin typeface="Microsoft YaHei" panose="020B0503020204020204" pitchFamily="34" charset="-122"/>
                <a:ea typeface="Microsoft YaHei" panose="020B0503020204020204" pitchFamily="34" charset="-122"/>
              </a:rPr>
              <a:t>深度神经网络算法可以很好地对句子和短语的语义进行表示。因此，也可以利用目标词</a:t>
            </a:r>
            <a:r>
              <a:rPr lang="zh-CN" altLang="en-US" sz="2400" b="1" i="0" dirty="0">
                <a:effectLst/>
                <a:latin typeface="Microsoft YaHei" panose="020B0503020204020204" pitchFamily="34" charset="-122"/>
                <a:ea typeface="Microsoft YaHei" panose="020B0503020204020204" pitchFamily="34" charset="-122"/>
              </a:rPr>
              <a:t>上下文的分布式表示</a:t>
            </a:r>
            <a:r>
              <a:rPr lang="zh-CN" altLang="en-US" sz="2400" b="0" i="0" dirty="0">
                <a:effectLst/>
                <a:latin typeface="Microsoft YaHei" panose="020B0503020204020204" pitchFamily="34" charset="-122"/>
                <a:ea typeface="Microsoft YaHei" panose="020B0503020204020204" pitchFamily="34" charset="-122"/>
              </a:rPr>
              <a:t>，建模目标词上下文语义，并基于上下文向量表示构建词义消歧算法。</a:t>
            </a:r>
          </a:p>
        </p:txBody>
      </p:sp>
      <p:sp>
        <p:nvSpPr>
          <p:cNvPr id="6" name="TextBox 5">
            <a:extLst>
              <a:ext uri="{FF2B5EF4-FFF2-40B4-BE49-F238E27FC236}">
                <a16:creationId xmlns:a16="http://schemas.microsoft.com/office/drawing/2014/main" id="{C14BA0E4-E26B-AF34-41C9-F7FB71C4935B}"/>
              </a:ext>
            </a:extLst>
          </p:cNvPr>
          <p:cNvSpPr txBox="1"/>
          <p:nvPr/>
        </p:nvSpPr>
        <p:spPr>
          <a:xfrm>
            <a:off x="6193037" y="3384531"/>
            <a:ext cx="5287763" cy="1485920"/>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基于上下文向量表示的最近邻方法将词义消歧任务形式化为</a:t>
            </a:r>
            <a:r>
              <a:rPr lang="en-CN" sz="2400" b="1" dirty="0">
                <a:latin typeface="Microsoft YaHei" panose="020B0503020204020204" pitchFamily="34" charset="-122"/>
                <a:ea typeface="Microsoft YaHei" panose="020B0503020204020204" pitchFamily="34" charset="-122"/>
              </a:rPr>
              <a:t>词义表示和上下文表示的相似度学习问题</a:t>
            </a:r>
            <a:r>
              <a:rPr lang="en-CN" sz="2400" dirty="0">
                <a:latin typeface="Microsoft YaHei" panose="020B0503020204020204" pitchFamily="34" charset="-122"/>
                <a:ea typeface="Microsoft YaHei" panose="020B0503020204020204" pitchFamily="34" charset="-122"/>
              </a:rPr>
              <a:t>。</a:t>
            </a:r>
          </a:p>
        </p:txBody>
      </p:sp>
      <p:pic>
        <p:nvPicPr>
          <p:cNvPr id="9" name="Picture 8">
            <a:extLst>
              <a:ext uri="{FF2B5EF4-FFF2-40B4-BE49-F238E27FC236}">
                <a16:creationId xmlns:a16="http://schemas.microsoft.com/office/drawing/2014/main" id="{AF7ACA50-5931-D491-8BBB-460B8C6732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5" y="2689244"/>
            <a:ext cx="4155635" cy="3554394"/>
          </a:xfrm>
          <a:prstGeom prst="rect">
            <a:avLst/>
          </a:prstGeom>
        </p:spPr>
      </p:pic>
      <p:sp>
        <p:nvSpPr>
          <p:cNvPr id="11" name="TextBox 10">
            <a:extLst>
              <a:ext uri="{FF2B5EF4-FFF2-40B4-BE49-F238E27FC236}">
                <a16:creationId xmlns:a16="http://schemas.microsoft.com/office/drawing/2014/main" id="{9727A6E1-F4D2-1C6A-1BB2-FA13575C337D}"/>
              </a:ext>
            </a:extLst>
          </p:cNvPr>
          <p:cNvSpPr txBox="1"/>
          <p:nvPr/>
        </p:nvSpPr>
        <p:spPr>
          <a:xfrm>
            <a:off x="534592" y="6432589"/>
            <a:ext cx="6093618"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4.10 </a:t>
            </a:r>
            <a:r>
              <a:rPr lang="zh-CN" altLang="en-US" b="0" i="0" dirty="0">
                <a:effectLst/>
                <a:latin typeface="Microsoft YaHei" panose="020B0503020204020204" pitchFamily="34" charset="-122"/>
                <a:ea typeface="Microsoft YaHei" panose="020B0503020204020204" pitchFamily="34" charset="-122"/>
              </a:rPr>
              <a:t>基于上下文向量表示的最近邻模型结构图</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574985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基于目标词上下文的词义消歧方法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基于上下文向量表示的消歧方法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64</a:t>
            </a:fld>
            <a:endParaRPr lang="zh-CN" altLang="en-US" dirty="0"/>
          </a:p>
        </p:txBody>
      </p:sp>
      <p:sp>
        <p:nvSpPr>
          <p:cNvPr id="5" name="TextBox 4">
            <a:extLst>
              <a:ext uri="{FF2B5EF4-FFF2-40B4-BE49-F238E27FC236}">
                <a16:creationId xmlns:a16="http://schemas.microsoft.com/office/drawing/2014/main" id="{9D86EA5E-3698-2FED-9CF8-25DF9B1CA8BD}"/>
              </a:ext>
            </a:extLst>
          </p:cNvPr>
          <p:cNvSpPr txBox="1"/>
          <p:nvPr/>
        </p:nvSpPr>
        <p:spPr>
          <a:xfrm>
            <a:off x="579128" y="1030287"/>
            <a:ext cx="10901672" cy="1962076"/>
          </a:xfrm>
          <a:prstGeom prst="rect">
            <a:avLst/>
          </a:prstGeom>
          <a:noFill/>
        </p:spPr>
        <p:txBody>
          <a:bodyPr wrap="square">
            <a:spAutoFit/>
          </a:bodyPr>
          <a:lstStyle/>
          <a:p>
            <a:pPr>
              <a:lnSpc>
                <a:spcPct val="130000"/>
              </a:lnSpc>
            </a:pPr>
            <a:r>
              <a:rPr lang="zh-CN" altLang="en-US" sz="2400" b="0" i="0" dirty="0">
                <a:effectLst/>
                <a:latin typeface="Microsoft YaHei" panose="020B0503020204020204" pitchFamily="34" charset="-122"/>
                <a:ea typeface="Microsoft YaHei" panose="020B0503020204020204" pitchFamily="34" charset="-122"/>
              </a:rPr>
              <a:t>在词义编码部分，首先考虑在词义消歧语料库中存在标注的语义。对于每一个标注词义，</a:t>
            </a:r>
            <a:r>
              <a:rPr lang="zh-CN" altLang="en-US" sz="2400" b="1" i="0" dirty="0">
                <a:effectLst/>
                <a:latin typeface="Microsoft YaHei" panose="020B0503020204020204" pitchFamily="34" charset="-122"/>
                <a:ea typeface="Microsoft YaHei" panose="020B0503020204020204" pitchFamily="34" charset="-122"/>
              </a:rPr>
              <a:t>在训练集中抽取全体包含该词义标注的样本</a:t>
            </a:r>
            <a:r>
              <a:rPr lang="zh-CN" altLang="en-US" sz="2400" b="0" i="0" dirty="0">
                <a:effectLst/>
                <a:latin typeface="Microsoft YaHei" panose="020B0503020204020204" pitchFamily="34" charset="-122"/>
                <a:ea typeface="Microsoft YaHei" panose="020B0503020204020204" pitchFamily="34" charset="-122"/>
              </a:rPr>
              <a:t>。随后，通过预训练上下文表示模型，计算词义对应的目标词在样本上下文中的表示。</a:t>
            </a:r>
            <a:r>
              <a:rPr lang="zh-CN" altLang="en-US" sz="2400" dirty="0">
                <a:latin typeface="Microsoft YaHei" panose="020B0503020204020204" pitchFamily="34" charset="-122"/>
                <a:ea typeface="Microsoft YaHei" panose="020B0503020204020204" pitchFamily="34" charset="-122"/>
              </a:rPr>
              <a:t>最后，以目标词表示的平均值作为词义的表示。</a:t>
            </a:r>
            <a:endParaRPr lang="en-CN" sz="2400" dirty="0">
              <a:latin typeface="Microsoft YaHei" panose="020B0503020204020204" pitchFamily="34" charset="-122"/>
              <a:ea typeface="Microsoft YaHei" panose="020B0503020204020204" pitchFamily="34" charset="-122"/>
            </a:endParaRPr>
          </a:p>
        </p:txBody>
      </p:sp>
      <p:pic>
        <p:nvPicPr>
          <p:cNvPr id="12" name="Picture 11">
            <a:extLst>
              <a:ext uri="{FF2B5EF4-FFF2-40B4-BE49-F238E27FC236}">
                <a16:creationId xmlns:a16="http://schemas.microsoft.com/office/drawing/2014/main" id="{8C886314-A59A-6CEB-2073-FEBEBE7F6B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9450" y="2933700"/>
            <a:ext cx="7772400" cy="928403"/>
          </a:xfrm>
          <a:prstGeom prst="rect">
            <a:avLst/>
          </a:prstGeom>
        </p:spPr>
      </p:pic>
      <p:pic>
        <p:nvPicPr>
          <p:cNvPr id="14" name="Picture 13">
            <a:extLst>
              <a:ext uri="{FF2B5EF4-FFF2-40B4-BE49-F238E27FC236}">
                <a16:creationId xmlns:a16="http://schemas.microsoft.com/office/drawing/2014/main" id="{E63F62D7-0ED7-C898-182E-43B3025056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564" y="3862103"/>
            <a:ext cx="3098800" cy="965200"/>
          </a:xfrm>
          <a:prstGeom prst="rect">
            <a:avLst/>
          </a:prstGeom>
        </p:spPr>
      </p:pic>
      <p:sp>
        <p:nvSpPr>
          <p:cNvPr id="16" name="TextBox 15">
            <a:extLst>
              <a:ext uri="{FF2B5EF4-FFF2-40B4-BE49-F238E27FC236}">
                <a16:creationId xmlns:a16="http://schemas.microsoft.com/office/drawing/2014/main" id="{3826350A-7671-84F0-6347-1B069320B93C}"/>
              </a:ext>
            </a:extLst>
          </p:cNvPr>
          <p:cNvSpPr txBox="1"/>
          <p:nvPr/>
        </p:nvSpPr>
        <p:spPr>
          <a:xfrm>
            <a:off x="579128" y="5194149"/>
            <a:ext cx="10901672" cy="1005788"/>
          </a:xfrm>
          <a:prstGeom prst="rect">
            <a:avLst/>
          </a:prstGeom>
          <a:noFill/>
        </p:spPr>
        <p:txBody>
          <a:bodyPr wrap="square">
            <a:spAutoFit/>
          </a:bodyPr>
          <a:lstStyle/>
          <a:p>
            <a:pPr>
              <a:lnSpc>
                <a:spcPct val="130000"/>
              </a:lnSpc>
            </a:pPr>
            <a:r>
              <a:rPr lang="en-US" sz="2400" dirty="0">
                <a:latin typeface="Microsoft YaHei" panose="020B0503020204020204" pitchFamily="34" charset="-122"/>
                <a:ea typeface="Microsoft YaHei" panose="020B0503020204020204" pitchFamily="34" charset="-122"/>
              </a:rPr>
              <a:t>C(s) </a:t>
            </a:r>
            <a:r>
              <a:rPr lang="zh-CN" altLang="en-US" sz="2400" dirty="0">
                <a:latin typeface="Microsoft YaHei" panose="020B0503020204020204" pitchFamily="34" charset="-122"/>
                <a:ea typeface="Microsoft YaHei" panose="020B0503020204020204" pitchFamily="34" charset="-122"/>
              </a:rPr>
              <a:t>为全体标记词义为</a:t>
            </a:r>
            <a:r>
              <a:rPr lang="en-US" sz="2400" dirty="0">
                <a:latin typeface="Microsoft YaHei" panose="020B0503020204020204" pitchFamily="34" charset="-122"/>
                <a:ea typeface="Microsoft YaHei" panose="020B0503020204020204" pitchFamily="34" charset="-122"/>
              </a:rPr>
              <a:t>s </a:t>
            </a:r>
            <a:r>
              <a:rPr lang="zh-CN" altLang="en-US" sz="2400" dirty="0">
                <a:latin typeface="Microsoft YaHei" panose="020B0503020204020204" pitchFamily="34" charset="-122"/>
                <a:ea typeface="Microsoft YaHei" panose="020B0503020204020204" pitchFamily="34" charset="-122"/>
              </a:rPr>
              <a:t>的样本集合，</a:t>
            </a:r>
            <a:r>
              <a:rPr lang="en-US" sz="2400" dirty="0">
                <a:latin typeface="Microsoft YaHei" panose="020B0503020204020204" pitchFamily="34" charset="-122"/>
                <a:ea typeface="Microsoft YaHei" panose="020B0503020204020204" pitchFamily="34" charset="-122"/>
              </a:rPr>
              <a:t>Encoder </a:t>
            </a:r>
            <a:r>
              <a:rPr lang="zh-CN" altLang="en-US" sz="2400" dirty="0">
                <a:latin typeface="Microsoft YaHei" panose="020B0503020204020204" pitchFamily="34" charset="-122"/>
                <a:ea typeface="Microsoft YaHei" panose="020B0503020204020204" pitchFamily="34" charset="-122"/>
              </a:rPr>
              <a:t>代表使用预训练语言模型初始化的编码器，如</a:t>
            </a:r>
            <a:r>
              <a:rPr lang="en-US" sz="2400" dirty="0" err="1">
                <a:latin typeface="Microsoft YaHei" panose="020B0503020204020204" pitchFamily="34" charset="-122"/>
                <a:ea typeface="Microsoft YaHei" panose="020B0503020204020204" pitchFamily="34" charset="-122"/>
              </a:rPr>
              <a:t>ELMo、BERT</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等。</a:t>
            </a:r>
          </a:p>
        </p:txBody>
      </p:sp>
    </p:spTree>
    <p:extLst>
      <p:ext uri="{BB962C8B-B14F-4D97-AF65-F5344CB8AC3E}">
        <p14:creationId xmlns:p14="http://schemas.microsoft.com/office/powerpoint/2010/main" val="28042007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基于目标词上下文的词义消歧方法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基于上下文向量表示的消歧方法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65</a:t>
            </a:fld>
            <a:endParaRPr lang="zh-CN" altLang="en-US" dirty="0"/>
          </a:p>
        </p:txBody>
      </p:sp>
      <p:sp>
        <p:nvSpPr>
          <p:cNvPr id="3" name="TextBox 2">
            <a:extLst>
              <a:ext uri="{FF2B5EF4-FFF2-40B4-BE49-F238E27FC236}">
                <a16:creationId xmlns:a16="http://schemas.microsoft.com/office/drawing/2014/main" id="{410F1D55-11E3-F07B-479B-F522AF18D888}"/>
              </a:ext>
            </a:extLst>
          </p:cNvPr>
          <p:cNvSpPr txBox="1"/>
          <p:nvPr/>
        </p:nvSpPr>
        <p:spPr>
          <a:xfrm>
            <a:off x="500856" y="1030287"/>
            <a:ext cx="11076779" cy="1485920"/>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针对未在词义消歧语料库中出现的词义，可以采用方法，利用</a:t>
            </a:r>
            <a:r>
              <a:rPr lang="en-CN" sz="2400" b="1" dirty="0">
                <a:latin typeface="Microsoft YaHei" panose="020B0503020204020204" pitchFamily="34" charset="-122"/>
                <a:ea typeface="Microsoft YaHei" panose="020B0503020204020204" pitchFamily="34" charset="-122"/>
              </a:rPr>
              <a:t>WordNet中标注的同义词、上位词和词性标注（Lexname）等语义关系信息</a:t>
            </a:r>
            <a:r>
              <a:rPr lang="en-CN" sz="2400" dirty="0">
                <a:latin typeface="Microsoft YaHei" panose="020B0503020204020204" pitchFamily="34" charset="-122"/>
                <a:ea typeface="Microsoft YaHei" panose="020B0503020204020204" pitchFamily="34" charset="-122"/>
              </a:rPr>
              <a:t>，寻找与目标词义相似或相关的词义，再以这些词义表示的平均值作为该词义的表示。</a:t>
            </a:r>
          </a:p>
        </p:txBody>
      </p:sp>
      <p:pic>
        <p:nvPicPr>
          <p:cNvPr id="6" name="Picture 5">
            <a:extLst>
              <a:ext uri="{FF2B5EF4-FFF2-40B4-BE49-F238E27FC236}">
                <a16:creationId xmlns:a16="http://schemas.microsoft.com/office/drawing/2014/main" id="{BA85A8D6-644D-15E8-3D15-AB64B3BE1E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2190" y="4223670"/>
            <a:ext cx="4699000" cy="1066800"/>
          </a:xfrm>
          <a:prstGeom prst="rect">
            <a:avLst/>
          </a:prstGeom>
        </p:spPr>
      </p:pic>
      <p:sp>
        <p:nvSpPr>
          <p:cNvPr id="8" name="TextBox 7">
            <a:extLst>
              <a:ext uri="{FF2B5EF4-FFF2-40B4-BE49-F238E27FC236}">
                <a16:creationId xmlns:a16="http://schemas.microsoft.com/office/drawing/2014/main" id="{78507F98-93E6-2130-13A4-24FD7D5100D1}"/>
              </a:ext>
            </a:extLst>
          </p:cNvPr>
          <p:cNvSpPr txBox="1"/>
          <p:nvPr/>
        </p:nvSpPr>
        <p:spPr>
          <a:xfrm>
            <a:off x="579128" y="2932132"/>
            <a:ext cx="10998507" cy="1005788"/>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以</a:t>
            </a:r>
            <a:r>
              <a:rPr lang="en-CN" sz="2400" b="1" dirty="0">
                <a:latin typeface="Microsoft YaHei" panose="020B0503020204020204" pitchFamily="34" charset="-122"/>
                <a:ea typeface="Microsoft YaHei" panose="020B0503020204020204" pitchFamily="34" charset="-122"/>
              </a:rPr>
              <a:t>同义词关系</a:t>
            </a:r>
            <a:r>
              <a:rPr lang="en-CN" sz="2400" dirty="0">
                <a:latin typeface="Microsoft YaHei" panose="020B0503020204020204" pitchFamily="34" charset="-122"/>
                <a:ea typeface="Microsoft YaHei" panose="020B0503020204020204" pitchFamily="34" charset="-122"/>
              </a:rPr>
              <a:t>为例，对于待确定表示的词义s，记S(s)为s的同义语义集合。若S(s)不是空集，s的语义表示为S(s)中同义语义的平均表示：</a:t>
            </a:r>
          </a:p>
        </p:txBody>
      </p:sp>
    </p:spTree>
    <p:extLst>
      <p:ext uri="{BB962C8B-B14F-4D97-AF65-F5344CB8AC3E}">
        <p14:creationId xmlns:p14="http://schemas.microsoft.com/office/powerpoint/2010/main" val="27734098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基于目标词上下文的词义消歧方法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基于上下文向量表示的消歧方法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66</a:t>
            </a:fld>
            <a:endParaRPr lang="zh-CN" altLang="en-US" dirty="0"/>
          </a:p>
        </p:txBody>
      </p:sp>
      <p:sp>
        <p:nvSpPr>
          <p:cNvPr id="5" name="TextBox 4">
            <a:extLst>
              <a:ext uri="{FF2B5EF4-FFF2-40B4-BE49-F238E27FC236}">
                <a16:creationId xmlns:a16="http://schemas.microsoft.com/office/drawing/2014/main" id="{76494888-236B-FD0C-12A5-CE8F415F40E0}"/>
              </a:ext>
            </a:extLst>
          </p:cNvPr>
          <p:cNvSpPr txBox="1"/>
          <p:nvPr/>
        </p:nvSpPr>
        <p:spPr>
          <a:xfrm>
            <a:off x="596746" y="1030287"/>
            <a:ext cx="10998507" cy="1005788"/>
          </a:xfrm>
          <a:prstGeom prst="rect">
            <a:avLst/>
          </a:prstGeom>
          <a:noFill/>
        </p:spPr>
        <p:txBody>
          <a:bodyPr wrap="square">
            <a:spAutoFit/>
          </a:bodyPr>
          <a:lstStyle/>
          <a:p>
            <a:pPr>
              <a:lnSpc>
                <a:spcPct val="130000"/>
              </a:lnSpc>
            </a:pPr>
            <a:r>
              <a:rPr lang="en-CN" sz="2400" b="1" dirty="0">
                <a:latin typeface="Microsoft YaHei" panose="020B0503020204020204" pitchFamily="34" charset="-122"/>
                <a:ea typeface="Microsoft YaHei" panose="020B0503020204020204" pitchFamily="34" charset="-122"/>
              </a:rPr>
              <a:t>当同义语义缺失时</a:t>
            </a:r>
            <a:r>
              <a:rPr lang="en-CN" sz="2400" dirty="0">
                <a:latin typeface="Microsoft YaHei" panose="020B0503020204020204" pitchFamily="34" charset="-122"/>
                <a:ea typeface="Microsoft YaHei" panose="020B0503020204020204" pitchFamily="34" charset="-122"/>
              </a:rPr>
              <a:t>，可依次使用相同上位的语义或相同词性的语义作为近义语义集合，利用相似的方式计算目标语义的表示，具体计算公式如下所示：</a:t>
            </a:r>
          </a:p>
        </p:txBody>
      </p:sp>
      <p:pic>
        <p:nvPicPr>
          <p:cNvPr id="7" name="Picture 6">
            <a:extLst>
              <a:ext uri="{FF2B5EF4-FFF2-40B4-BE49-F238E27FC236}">
                <a16:creationId xmlns:a16="http://schemas.microsoft.com/office/drawing/2014/main" id="{FC9BA4AF-4FCF-A83D-B949-36B8CFB7A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870" y="1976585"/>
            <a:ext cx="3970338" cy="1892596"/>
          </a:xfrm>
          <a:prstGeom prst="rect">
            <a:avLst/>
          </a:prstGeom>
        </p:spPr>
      </p:pic>
      <p:sp>
        <p:nvSpPr>
          <p:cNvPr id="9" name="TextBox 8">
            <a:extLst>
              <a:ext uri="{FF2B5EF4-FFF2-40B4-BE49-F238E27FC236}">
                <a16:creationId xmlns:a16="http://schemas.microsoft.com/office/drawing/2014/main" id="{E0778C22-65A4-A2BA-DF01-DBD27D2980F6}"/>
              </a:ext>
            </a:extLst>
          </p:cNvPr>
          <p:cNvSpPr txBox="1"/>
          <p:nvPr/>
        </p:nvSpPr>
        <p:spPr>
          <a:xfrm>
            <a:off x="500857" y="3869181"/>
            <a:ext cx="11691143" cy="1485920"/>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在构建了所有词义的向量表示后，对于每一条输入的待进行词义消歧的样本，首先基于语言模型计算目标词的上下文表示，在此基础上，</a:t>
            </a:r>
            <a:r>
              <a:rPr lang="en-CN" sz="2400" b="1" dirty="0">
                <a:latin typeface="Microsoft YaHei" panose="020B0503020204020204" pitchFamily="34" charset="-122"/>
                <a:ea typeface="Microsoft YaHei" panose="020B0503020204020204" pitchFamily="34" charset="-122"/>
              </a:rPr>
              <a:t>计算上下文表示与全体候选词义表示的点积相似度</a:t>
            </a:r>
            <a:r>
              <a:rPr lang="en-CN" sz="2400" dirty="0">
                <a:latin typeface="Microsoft YaHei" panose="020B0503020204020204" pitchFamily="34" charset="-122"/>
                <a:ea typeface="Microsoft YaHei" panose="020B0503020204020204" pitchFamily="34" charset="-122"/>
              </a:rPr>
              <a:t>，选择相似度最大的语义做为分类结果，具体计算公式如下所示：</a:t>
            </a:r>
          </a:p>
        </p:txBody>
      </p:sp>
      <p:pic>
        <p:nvPicPr>
          <p:cNvPr id="11" name="Picture 10">
            <a:extLst>
              <a:ext uri="{FF2B5EF4-FFF2-40B4-BE49-F238E27FC236}">
                <a16:creationId xmlns:a16="http://schemas.microsoft.com/office/drawing/2014/main" id="{FF1B62BA-D08E-66F6-D6C4-9C6F57ECA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0490" y="5643562"/>
            <a:ext cx="3775853" cy="854062"/>
          </a:xfrm>
          <a:prstGeom prst="rect">
            <a:avLst/>
          </a:prstGeom>
        </p:spPr>
      </p:pic>
    </p:spTree>
    <p:extLst>
      <p:ext uri="{BB962C8B-B14F-4D97-AF65-F5344CB8AC3E}">
        <p14:creationId xmlns:p14="http://schemas.microsoft.com/office/powerpoint/2010/main" val="12483990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基于词义释义匹配的词义消歧方法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67</a:t>
            </a:fld>
            <a:endParaRPr lang="zh-CN" altLang="en-US" dirty="0"/>
          </a:p>
        </p:txBody>
      </p:sp>
      <p:sp>
        <p:nvSpPr>
          <p:cNvPr id="5" name="TextBox 4">
            <a:extLst>
              <a:ext uri="{FF2B5EF4-FFF2-40B4-BE49-F238E27FC236}">
                <a16:creationId xmlns:a16="http://schemas.microsoft.com/office/drawing/2014/main" id="{76494888-236B-FD0C-12A5-CE8F415F40E0}"/>
              </a:ext>
            </a:extLst>
          </p:cNvPr>
          <p:cNvSpPr txBox="1"/>
          <p:nvPr/>
        </p:nvSpPr>
        <p:spPr>
          <a:xfrm>
            <a:off x="596746" y="1030287"/>
            <a:ext cx="10998507" cy="1005788"/>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以知网（</a:t>
            </a:r>
            <a:r>
              <a:rPr lang="en-US" sz="2400" dirty="0" err="1">
                <a:latin typeface="Microsoft YaHei" panose="020B0503020204020204" pitchFamily="34" charset="-122"/>
                <a:ea typeface="Microsoft YaHei" panose="020B0503020204020204" pitchFamily="34" charset="-122"/>
              </a:rPr>
              <a:t>HowNet</a:t>
            </a:r>
            <a:r>
              <a:rPr lang="zh-CN" altLang="en-US" sz="2400" dirty="0">
                <a:latin typeface="Microsoft YaHei" panose="020B0503020204020204" pitchFamily="34" charset="-122"/>
                <a:ea typeface="Microsoft YaHei" panose="020B0503020204020204" pitchFamily="34" charset="-122"/>
              </a:rPr>
              <a:t>）</a:t>
            </a:r>
            <a:r>
              <a:rPr lang="en-US" sz="2400" dirty="0">
                <a:latin typeface="Microsoft YaHei" panose="020B0503020204020204" pitchFamily="34" charset="-122"/>
                <a:ea typeface="Microsoft YaHei" panose="020B0503020204020204" pitchFamily="34" charset="-122"/>
              </a:rPr>
              <a:t>、WordNet</a:t>
            </a:r>
            <a:r>
              <a:rPr lang="zh-CN" altLang="en-US" sz="2400" dirty="0">
                <a:latin typeface="Microsoft YaHei" panose="020B0503020204020204" pitchFamily="34" charset="-122"/>
                <a:ea typeface="Microsoft YaHei" panose="020B0503020204020204" pitchFamily="34" charset="-122"/>
              </a:rPr>
              <a:t>等为代表的词汇知识资源中不仅包含了词义之间的关系，</a:t>
            </a:r>
            <a:r>
              <a:rPr lang="zh-CN" altLang="en-US" sz="2400" b="1" dirty="0">
                <a:latin typeface="Microsoft YaHei" panose="020B0503020204020204" pitchFamily="34" charset="-122"/>
                <a:ea typeface="Microsoft YaHei" panose="020B0503020204020204" pitchFamily="34" charset="-122"/>
              </a:rPr>
              <a:t>还包含了词义的解释信</a:t>
            </a:r>
            <a:r>
              <a:rPr lang="zh-CN" altLang="en-US" sz="2400" dirty="0">
                <a:latin typeface="Microsoft YaHei" panose="020B0503020204020204" pitchFamily="34" charset="-122"/>
                <a:ea typeface="Microsoft YaHei" panose="020B0503020204020204" pitchFamily="34" charset="-122"/>
              </a:rPr>
              <a:t>息。</a:t>
            </a:r>
            <a:endParaRPr lang="en-CN" sz="2400"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3C2DD1E7-6EFB-CAB0-B8E8-85CC38AE1E1A}"/>
              </a:ext>
            </a:extLst>
          </p:cNvPr>
          <p:cNvSpPr txBox="1"/>
          <p:nvPr/>
        </p:nvSpPr>
        <p:spPr>
          <a:xfrm>
            <a:off x="979334" y="2151962"/>
            <a:ext cx="10598302" cy="2031325"/>
          </a:xfrm>
          <a:prstGeom prst="rect">
            <a:avLst/>
          </a:prstGeom>
          <a:noFill/>
        </p:spPr>
        <p:txBody>
          <a:bodyPr wrap="square">
            <a:spAutoFit/>
          </a:bodyPr>
          <a:lstStyle/>
          <a:p>
            <a:r>
              <a:rPr lang="zh-CN" altLang="en-US" b="0" i="0" dirty="0">
                <a:effectLst/>
                <a:latin typeface="Times New Roman" panose="02020603050405020304" pitchFamily="18" charset="0"/>
              </a:rPr>
              <a:t>例如：</a:t>
            </a:r>
            <a:r>
              <a:rPr lang="en-US" b="0" i="0" dirty="0">
                <a:effectLst/>
                <a:latin typeface="Times New Roman" panose="02020603050405020304" pitchFamily="18" charset="0"/>
              </a:rPr>
              <a:t>WordNet 3.1 </a:t>
            </a:r>
            <a:r>
              <a:rPr lang="zh-CN" altLang="en-US" b="0" i="0" dirty="0">
                <a:effectLst/>
                <a:latin typeface="Times New Roman" panose="02020603050405020304" pitchFamily="18" charset="0"/>
              </a:rPr>
              <a:t>中对“</a:t>
            </a:r>
            <a:r>
              <a:rPr lang="en-US" b="0" i="0" dirty="0">
                <a:effectLst/>
                <a:latin typeface="Times New Roman" panose="02020603050405020304" pitchFamily="18" charset="0"/>
              </a:rPr>
              <a:t>table”</a:t>
            </a:r>
            <a:r>
              <a:rPr lang="zh-CN" altLang="en-US" b="0" i="0" dirty="0">
                <a:effectLst/>
                <a:latin typeface="Times New Roman" panose="02020603050405020304" pitchFamily="18" charset="0"/>
              </a:rPr>
              <a:t>给出了如下词义解释：</a:t>
            </a:r>
            <a:br>
              <a:rPr lang="zh-CN" altLang="en-US" dirty="0"/>
            </a:br>
            <a:r>
              <a:rPr lang="en-US" b="0" i="0" dirty="0">
                <a:effectLst/>
                <a:latin typeface="Times New Roman" panose="02020603050405020304" pitchFamily="18" charset="0"/>
              </a:rPr>
              <a:t>table1: a set of data arranged in rows and columns</a:t>
            </a:r>
            <a:br>
              <a:rPr lang="en-US" dirty="0"/>
            </a:br>
            <a:r>
              <a:rPr lang="en-US" b="0" i="0" dirty="0">
                <a:effectLst/>
                <a:latin typeface="Times New Roman" panose="02020603050405020304" pitchFamily="18" charset="0"/>
              </a:rPr>
              <a:t>table2: a piece of furniture having a smooth flat top that is usually supported by one or more</a:t>
            </a:r>
            <a:r>
              <a:rPr lang="zh-CN" altLang="en-US" b="0" i="0" dirty="0">
                <a:effectLst/>
                <a:latin typeface="Times New Roman" panose="02020603050405020304" pitchFamily="18" charset="0"/>
              </a:rPr>
              <a:t> </a:t>
            </a:r>
            <a:r>
              <a:rPr lang="en-US" b="0" i="0" dirty="0">
                <a:effectLst/>
                <a:latin typeface="Times New Roman" panose="02020603050405020304" pitchFamily="18" charset="0"/>
              </a:rPr>
              <a:t>vertical legs</a:t>
            </a:r>
            <a:br>
              <a:rPr lang="en-US" dirty="0"/>
            </a:br>
            <a:r>
              <a:rPr lang="en-US" b="0" i="0" dirty="0">
                <a:effectLst/>
                <a:latin typeface="Times New Roman" panose="02020603050405020304" pitchFamily="18" charset="0"/>
              </a:rPr>
              <a:t>table3: a piece of furniture with tableware for a meal laid out on it</a:t>
            </a:r>
            <a:br>
              <a:rPr lang="en-US" dirty="0"/>
            </a:br>
            <a:r>
              <a:rPr lang="en-US" b="0" i="0" dirty="0">
                <a:effectLst/>
                <a:latin typeface="Times New Roman" panose="02020603050405020304" pitchFamily="18" charset="0"/>
              </a:rPr>
              <a:t>table4: flat tableland with steep edges</a:t>
            </a:r>
            <a:br>
              <a:rPr lang="en-US" dirty="0"/>
            </a:br>
            <a:r>
              <a:rPr lang="en-US" b="0" i="0" dirty="0">
                <a:effectLst/>
                <a:latin typeface="Times New Roman" panose="02020603050405020304" pitchFamily="18" charset="0"/>
              </a:rPr>
              <a:t>table5: a company of people assembled at a table for a meal or game</a:t>
            </a:r>
            <a:br>
              <a:rPr lang="en-US" dirty="0"/>
            </a:br>
            <a:r>
              <a:rPr lang="en-US" b="0" i="0" dirty="0">
                <a:effectLst/>
                <a:latin typeface="Times New Roman" panose="02020603050405020304" pitchFamily="18" charset="0"/>
              </a:rPr>
              <a:t>table6: food or meals in general</a:t>
            </a:r>
            <a:endParaRPr lang="en-CN" dirty="0"/>
          </a:p>
        </p:txBody>
      </p:sp>
      <p:sp>
        <p:nvSpPr>
          <p:cNvPr id="12" name="TextBox 11">
            <a:extLst>
              <a:ext uri="{FF2B5EF4-FFF2-40B4-BE49-F238E27FC236}">
                <a16:creationId xmlns:a16="http://schemas.microsoft.com/office/drawing/2014/main" id="{DED70B37-23CD-FDDE-4609-619EEC090CBF}"/>
              </a:ext>
            </a:extLst>
          </p:cNvPr>
          <p:cNvSpPr txBox="1"/>
          <p:nvPr/>
        </p:nvSpPr>
        <p:spPr>
          <a:xfrm>
            <a:off x="452439" y="4299174"/>
            <a:ext cx="11195048" cy="1966051"/>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这些释义与目标词上下文之间存在着非常强的联系。比如</a:t>
            </a:r>
            <a:r>
              <a:rPr lang="en-CN" sz="2400" b="1" dirty="0">
                <a:latin typeface="Microsoft YaHei" panose="020B0503020204020204" pitchFamily="34" charset="-122"/>
                <a:ea typeface="Microsoft YaHei" panose="020B0503020204020204" pitchFamily="34" charset="-122"/>
              </a:rPr>
              <a:t>table</a:t>
            </a:r>
            <a:r>
              <a:rPr lang="en-CN" sz="2400" b="1" baseline="30000" dirty="0">
                <a:latin typeface="Microsoft YaHei" panose="020B0503020204020204" pitchFamily="34" charset="-122"/>
                <a:ea typeface="Microsoft YaHei" panose="020B0503020204020204" pitchFamily="34" charset="-122"/>
              </a:rPr>
              <a:t>1</a:t>
            </a:r>
            <a:r>
              <a:rPr lang="en-CN" sz="2400" b="1" dirty="0">
                <a:latin typeface="Microsoft YaHei" panose="020B0503020204020204" pitchFamily="34" charset="-122"/>
                <a:ea typeface="Microsoft YaHei" panose="020B0503020204020204" pitchFamily="34" charset="-122"/>
              </a:rPr>
              <a:t>所对应的</a:t>
            </a:r>
            <a:r>
              <a:rPr lang="zh-CN" altLang="en-US" sz="2400" b="1" dirty="0">
                <a:latin typeface="Microsoft YaHei" panose="020B0503020204020204" pitchFamily="34" charset="-122"/>
                <a:ea typeface="Microsoft YaHei" panose="020B0503020204020204" pitchFamily="34" charset="-122"/>
              </a:rPr>
              <a:t>“</a:t>
            </a:r>
            <a:r>
              <a:rPr lang="en-CN" sz="2400" b="1" dirty="0">
                <a:latin typeface="Microsoft YaHei" panose="020B0503020204020204" pitchFamily="34" charset="-122"/>
                <a:ea typeface="Microsoft YaHei" panose="020B0503020204020204" pitchFamily="34" charset="-122"/>
              </a:rPr>
              <a:t>表格</a:t>
            </a:r>
            <a:r>
              <a:rPr lang="zh-CN" altLang="en-US" sz="2400" b="1" dirty="0">
                <a:latin typeface="Microsoft YaHei" panose="020B0503020204020204" pitchFamily="34" charset="-122"/>
                <a:ea typeface="Microsoft YaHei" panose="020B0503020204020204" pitchFamily="34" charset="-122"/>
              </a:rPr>
              <a:t>”</a:t>
            </a:r>
            <a:r>
              <a:rPr lang="en-CN" sz="2400" dirty="0">
                <a:latin typeface="Microsoft YaHei" panose="020B0503020204020204" pitchFamily="34" charset="-122"/>
                <a:ea typeface="Microsoft YaHei" panose="020B0503020204020204" pitchFamily="34" charset="-122"/>
              </a:rPr>
              <a:t>含义，其上下文更多的对应的设计、制作、数据等词汇。而</a:t>
            </a:r>
            <a:r>
              <a:rPr lang="en-CN" sz="2400" b="1" dirty="0">
                <a:latin typeface="Microsoft YaHei" panose="020B0503020204020204" pitchFamily="34" charset="-122"/>
                <a:ea typeface="Microsoft YaHei" panose="020B0503020204020204" pitchFamily="34" charset="-122"/>
              </a:rPr>
              <a:t>table</a:t>
            </a:r>
            <a:r>
              <a:rPr lang="en-US" altLang="zh-CN" sz="2400" b="1" baseline="30000" dirty="0">
                <a:latin typeface="Microsoft YaHei" panose="020B0503020204020204" pitchFamily="34" charset="-122"/>
                <a:ea typeface="Microsoft YaHei" panose="020B0503020204020204" pitchFamily="34" charset="-122"/>
              </a:rPr>
              <a:t>2</a:t>
            </a:r>
            <a:r>
              <a:rPr lang="en-CN" sz="2400" b="1" dirty="0">
                <a:latin typeface="Microsoft YaHei" panose="020B0503020204020204" pitchFamily="34" charset="-122"/>
                <a:ea typeface="Microsoft YaHei" panose="020B0503020204020204" pitchFamily="34" charset="-122"/>
              </a:rPr>
              <a:t>所对应的</a:t>
            </a:r>
            <a:r>
              <a:rPr lang="zh-CN" altLang="en-US" sz="2400" b="1" dirty="0">
                <a:latin typeface="Microsoft YaHei" panose="020B0503020204020204" pitchFamily="34" charset="-122"/>
                <a:ea typeface="Microsoft YaHei" panose="020B0503020204020204" pitchFamily="34" charset="-122"/>
              </a:rPr>
              <a:t>“</a:t>
            </a:r>
            <a:r>
              <a:rPr lang="en-CN" sz="2400" b="1" dirty="0">
                <a:latin typeface="Microsoft YaHei" panose="020B0503020204020204" pitchFamily="34" charset="-122"/>
                <a:ea typeface="Microsoft YaHei" panose="020B0503020204020204" pitchFamily="34" charset="-122"/>
              </a:rPr>
              <a:t>桌子</a:t>
            </a:r>
            <a:r>
              <a:rPr lang="zh-CN" altLang="en-US" sz="2400" b="1" dirty="0">
                <a:latin typeface="Microsoft YaHei" panose="020B0503020204020204" pitchFamily="34" charset="-122"/>
                <a:ea typeface="Microsoft YaHei" panose="020B0503020204020204" pitchFamily="34" charset="-122"/>
              </a:rPr>
              <a:t>”</a:t>
            </a:r>
            <a:r>
              <a:rPr lang="en-CN" sz="2400" dirty="0">
                <a:latin typeface="Microsoft YaHei" panose="020B0503020204020204" pitchFamily="34" charset="-122"/>
                <a:ea typeface="Microsoft YaHei" panose="020B0503020204020204" pitchFamily="34" charset="-122"/>
              </a:rPr>
              <a:t>含义，其上下文更多的对应的椅子、沙发等词汇。因此，也可以将词义消歧问题转化为目标词上下文和词义释义之间的语义匹配问题。</a:t>
            </a:r>
          </a:p>
        </p:txBody>
      </p:sp>
    </p:spTree>
    <p:extLst>
      <p:ext uri="{BB962C8B-B14F-4D97-AF65-F5344CB8AC3E}">
        <p14:creationId xmlns:p14="http://schemas.microsoft.com/office/powerpoint/2010/main" val="21914299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76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基于词义释义匹配的词义消歧方法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基于特征式匹配的消歧方法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68</a:t>
            </a:fld>
            <a:endParaRPr lang="zh-CN" altLang="en-US" dirty="0"/>
          </a:p>
        </p:txBody>
      </p:sp>
      <p:sp>
        <p:nvSpPr>
          <p:cNvPr id="5" name="TextBox 4">
            <a:extLst>
              <a:ext uri="{FF2B5EF4-FFF2-40B4-BE49-F238E27FC236}">
                <a16:creationId xmlns:a16="http://schemas.microsoft.com/office/drawing/2014/main" id="{76494888-236B-FD0C-12A5-CE8F415F40E0}"/>
              </a:ext>
            </a:extLst>
          </p:cNvPr>
          <p:cNvSpPr txBox="1"/>
          <p:nvPr/>
        </p:nvSpPr>
        <p:spPr>
          <a:xfrm>
            <a:off x="482293" y="1030287"/>
            <a:ext cx="10998507" cy="525657"/>
          </a:xfrm>
          <a:prstGeom prst="rect">
            <a:avLst/>
          </a:prstGeom>
          <a:noFill/>
        </p:spPr>
        <p:txBody>
          <a:bodyPr wrap="square">
            <a:spAutoFit/>
          </a:bodyPr>
          <a:lstStyle/>
          <a:p>
            <a:pPr>
              <a:lnSpc>
                <a:spcPct val="130000"/>
              </a:lnSpc>
            </a:pPr>
            <a:r>
              <a:rPr lang="en-US" altLang="zh-CN" sz="2400" dirty="0">
                <a:latin typeface="Microsoft YaHei" panose="020B0503020204020204" pitchFamily="34" charset="-122"/>
                <a:ea typeface="Microsoft YaHei" panose="020B0503020204020204" pitchFamily="34" charset="-122"/>
              </a:rPr>
              <a:t>BEM</a:t>
            </a:r>
            <a:r>
              <a:rPr lang="zh-CN" altLang="en-US" sz="2400" dirty="0">
                <a:latin typeface="Microsoft YaHei" panose="020B0503020204020204" pitchFamily="34" charset="-122"/>
                <a:ea typeface="Microsoft YaHei" panose="020B0503020204020204" pitchFamily="34" charset="-122"/>
              </a:rPr>
              <a:t>模型通过分布式向量表示匹配方式学习目标词上下文和词义释义的相关性。</a:t>
            </a:r>
            <a:endParaRPr lang="en-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A496E4D9-F303-0F3C-2047-6A8C742D4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163" y="1612611"/>
            <a:ext cx="7002037" cy="2794000"/>
          </a:xfrm>
          <a:prstGeom prst="rect">
            <a:avLst/>
          </a:prstGeom>
        </p:spPr>
      </p:pic>
      <p:sp>
        <p:nvSpPr>
          <p:cNvPr id="7" name="TextBox 6">
            <a:extLst>
              <a:ext uri="{FF2B5EF4-FFF2-40B4-BE49-F238E27FC236}">
                <a16:creationId xmlns:a16="http://schemas.microsoft.com/office/drawing/2014/main" id="{292CAC57-76FB-F64D-672A-DBD5113213F8}"/>
              </a:ext>
            </a:extLst>
          </p:cNvPr>
          <p:cNvSpPr txBox="1"/>
          <p:nvPr/>
        </p:nvSpPr>
        <p:spPr>
          <a:xfrm>
            <a:off x="3114675" y="4463278"/>
            <a:ext cx="6096000" cy="400110"/>
          </a:xfrm>
          <a:prstGeom prst="rect">
            <a:avLst/>
          </a:prstGeom>
          <a:noFill/>
        </p:spPr>
        <p:txBody>
          <a:bodyPr wrap="square">
            <a:spAutoFit/>
          </a:bodyPr>
          <a:lstStyle/>
          <a:p>
            <a:pPr algn="ctr"/>
            <a:r>
              <a:rPr lang="zh-CN" altLang="en-US" sz="2000" dirty="0">
                <a:latin typeface="Microsoft YaHei" panose="020B0503020204020204" pitchFamily="34" charset="-122"/>
                <a:ea typeface="Microsoft YaHei" panose="020B0503020204020204" pitchFamily="34" charset="-122"/>
              </a:rPr>
              <a:t>图 </a:t>
            </a:r>
            <a:r>
              <a:rPr lang="en-US" altLang="zh-CN" sz="2000" dirty="0">
                <a:latin typeface="Microsoft YaHei" panose="020B0503020204020204" pitchFamily="34" charset="-122"/>
                <a:ea typeface="Microsoft YaHei" panose="020B0503020204020204" pitchFamily="34" charset="-122"/>
              </a:rPr>
              <a:t>4.11 </a:t>
            </a:r>
            <a:r>
              <a:rPr lang="en-US" sz="2000" dirty="0">
                <a:latin typeface="Microsoft YaHei" panose="020B0503020204020204" pitchFamily="34" charset="-122"/>
                <a:ea typeface="Microsoft YaHei" panose="020B0503020204020204" pitchFamily="34" charset="-122"/>
              </a:rPr>
              <a:t>BEM </a:t>
            </a:r>
            <a:r>
              <a:rPr lang="zh-CN" altLang="en-US" sz="2000" dirty="0">
                <a:latin typeface="Microsoft YaHei" panose="020B0503020204020204" pitchFamily="34" charset="-122"/>
                <a:ea typeface="Microsoft YaHei" panose="020B0503020204020204" pitchFamily="34" charset="-122"/>
              </a:rPr>
              <a:t>模型结构图</a:t>
            </a:r>
            <a:endParaRPr lang="en-CN" sz="2000" dirty="0">
              <a:latin typeface="Microsoft YaHei" panose="020B0503020204020204" pitchFamily="34" charset="-122"/>
              <a:ea typeface="Microsoft YaHei" panose="020B0503020204020204" pitchFamily="34" charset="-122"/>
            </a:endParaRPr>
          </a:p>
        </p:txBody>
      </p:sp>
      <p:sp>
        <p:nvSpPr>
          <p:cNvPr id="10" name="TextBox 9">
            <a:extLst>
              <a:ext uri="{FF2B5EF4-FFF2-40B4-BE49-F238E27FC236}">
                <a16:creationId xmlns:a16="http://schemas.microsoft.com/office/drawing/2014/main" id="{5C330A09-91F5-DA9D-1560-1DA251C1D34E}"/>
              </a:ext>
            </a:extLst>
          </p:cNvPr>
          <p:cNvSpPr txBox="1"/>
          <p:nvPr/>
        </p:nvSpPr>
        <p:spPr>
          <a:xfrm>
            <a:off x="382588" y="5000852"/>
            <a:ext cx="11195048" cy="1653722"/>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主要包含</a:t>
            </a:r>
            <a:r>
              <a:rPr lang="en-CN" sz="2000" b="1" dirty="0">
                <a:latin typeface="Microsoft YaHei" panose="020B0503020204020204" pitchFamily="34" charset="-122"/>
                <a:ea typeface="Microsoft YaHei" panose="020B0503020204020204" pitchFamily="34" charset="-122"/>
              </a:rPr>
              <a:t>上下文编码器</a:t>
            </a:r>
            <a:r>
              <a:rPr lang="en-CN" sz="2000" dirty="0">
                <a:latin typeface="Microsoft YaHei" panose="020B0503020204020204" pitchFamily="34" charset="-122"/>
                <a:ea typeface="Microsoft YaHei" panose="020B0503020204020204" pitchFamily="34" charset="-122"/>
              </a:rPr>
              <a:t>和</a:t>
            </a:r>
            <a:r>
              <a:rPr lang="en-CN" sz="2000" b="1" dirty="0">
                <a:latin typeface="Microsoft YaHei" panose="020B0503020204020204" pitchFamily="34" charset="-122"/>
                <a:ea typeface="Microsoft YaHei" panose="020B0503020204020204" pitchFamily="34" charset="-122"/>
              </a:rPr>
              <a:t>词义编码器</a:t>
            </a:r>
            <a:r>
              <a:rPr lang="en-CN" sz="2000" dirty="0">
                <a:latin typeface="Microsoft YaHei" panose="020B0503020204020204" pitchFamily="34" charset="-122"/>
                <a:ea typeface="Microsoft YaHei" panose="020B0503020204020204" pitchFamily="34" charset="-122"/>
              </a:rPr>
              <a:t>两个组成部分。上下文编码器T</a:t>
            </a:r>
            <a:r>
              <a:rPr lang="en-CN" sz="2000" baseline="-25000" dirty="0">
                <a:latin typeface="Microsoft YaHei" panose="020B0503020204020204" pitchFamily="34" charset="-122"/>
                <a:ea typeface="Microsoft YaHei" panose="020B0503020204020204" pitchFamily="34" charset="-122"/>
              </a:rPr>
              <a:t>c</a:t>
            </a:r>
            <a:r>
              <a:rPr lang="en-CN" sz="2000" dirty="0">
                <a:latin typeface="Microsoft YaHei" panose="020B0503020204020204" pitchFamily="34" charset="-122"/>
                <a:ea typeface="Microsoft YaHei" panose="020B0503020204020204" pitchFamily="34" charset="-122"/>
              </a:rPr>
              <a:t>对输入的目标词及其上下文进行编码，计算目标词上下文的分布式表示。词义编码器T</a:t>
            </a:r>
            <a:r>
              <a:rPr lang="en-CN" sz="2000" baseline="-25000" dirty="0">
                <a:latin typeface="Microsoft YaHei" panose="020B0503020204020204" pitchFamily="34" charset="-122"/>
                <a:ea typeface="Microsoft YaHei" panose="020B0503020204020204" pitchFamily="34" charset="-122"/>
              </a:rPr>
              <a:t>g</a:t>
            </a:r>
            <a:r>
              <a:rPr lang="en-CN" sz="2000" dirty="0">
                <a:latin typeface="Microsoft YaHei" panose="020B0503020204020204" pitchFamily="34" charset="-122"/>
                <a:ea typeface="Microsoft YaHei" panose="020B0503020204020204" pitchFamily="34" charset="-122"/>
              </a:rPr>
              <a:t>对输入的词义释义文本进行编码，将输入词义和上下文表示在同一表示空间内。通过建立上下文语义表示和候选词义表示的相似度计算模型，来完成词义消歧任务。</a:t>
            </a:r>
          </a:p>
        </p:txBody>
      </p:sp>
    </p:spTree>
    <p:extLst>
      <p:ext uri="{BB962C8B-B14F-4D97-AF65-F5344CB8AC3E}">
        <p14:creationId xmlns:p14="http://schemas.microsoft.com/office/powerpoint/2010/main" val="1017143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76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基于词义释义匹配的词义消歧方法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基于特征式匹配的消歧方法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69</a:t>
            </a:fld>
            <a:endParaRPr lang="zh-CN" altLang="en-US" dirty="0"/>
          </a:p>
        </p:txBody>
      </p:sp>
      <p:sp>
        <p:nvSpPr>
          <p:cNvPr id="6" name="TextBox 5">
            <a:extLst>
              <a:ext uri="{FF2B5EF4-FFF2-40B4-BE49-F238E27FC236}">
                <a16:creationId xmlns:a16="http://schemas.microsoft.com/office/drawing/2014/main" id="{9E570234-A851-2A1D-0784-38E7025B6931}"/>
              </a:ext>
            </a:extLst>
          </p:cNvPr>
          <p:cNvSpPr txBox="1"/>
          <p:nvPr/>
        </p:nvSpPr>
        <p:spPr>
          <a:xfrm>
            <a:off x="367862" y="1109631"/>
            <a:ext cx="11209774" cy="369332"/>
          </a:xfrm>
          <a:prstGeom prst="rect">
            <a:avLst/>
          </a:prstGeom>
          <a:noFill/>
        </p:spPr>
        <p:txBody>
          <a:bodyPr wrap="square">
            <a:spAutoFit/>
          </a:bodyPr>
          <a:lstStyle/>
          <a:p>
            <a:r>
              <a:rPr lang="en-US" b="0" i="0" dirty="0">
                <a:effectLst/>
                <a:latin typeface="Microsoft YaHei" panose="020B0503020204020204" pitchFamily="34" charset="-122"/>
                <a:ea typeface="Microsoft YaHei" panose="020B0503020204020204" pitchFamily="34" charset="-122"/>
              </a:rPr>
              <a:t>BEM </a:t>
            </a:r>
            <a:r>
              <a:rPr lang="zh-CN" altLang="en-US" b="0" i="0" dirty="0">
                <a:effectLst/>
                <a:latin typeface="Microsoft YaHei" panose="020B0503020204020204" pitchFamily="34" charset="-122"/>
                <a:ea typeface="Microsoft YaHei" panose="020B0503020204020204" pitchFamily="34" charset="-122"/>
              </a:rPr>
              <a:t>模型结构的上下文编码器 </a:t>
            </a:r>
            <a:r>
              <a:rPr lang="en-US" b="0" i="0" dirty="0">
                <a:effectLst/>
                <a:latin typeface="Microsoft YaHei" panose="020B0503020204020204" pitchFamily="34" charset="-122"/>
                <a:ea typeface="Microsoft YaHei" panose="020B0503020204020204" pitchFamily="34" charset="-122"/>
              </a:rPr>
              <a:t>T</a:t>
            </a:r>
            <a:r>
              <a:rPr lang="en-US" b="0" i="0" baseline="-25000" dirty="0">
                <a:effectLst/>
                <a:latin typeface="Microsoft YaHei" panose="020B0503020204020204" pitchFamily="34" charset="-122"/>
                <a:ea typeface="Microsoft YaHei" panose="020B0503020204020204" pitchFamily="34" charset="-122"/>
              </a:rPr>
              <a:t>c</a:t>
            </a:r>
            <a:r>
              <a:rPr lang="en-US" b="0" i="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和词义编码器 </a:t>
            </a:r>
            <a:r>
              <a:rPr lang="en-US" b="0" i="0" dirty="0" err="1">
                <a:effectLst/>
                <a:latin typeface="Microsoft YaHei" panose="020B0503020204020204" pitchFamily="34" charset="-122"/>
                <a:ea typeface="Microsoft YaHei" panose="020B0503020204020204" pitchFamily="34" charset="-122"/>
              </a:rPr>
              <a:t>T</a:t>
            </a:r>
            <a:r>
              <a:rPr lang="en-US" b="0" i="0" baseline="-25000" dirty="0" err="1">
                <a:effectLst/>
                <a:latin typeface="Microsoft YaHei" panose="020B0503020204020204" pitchFamily="34" charset="-122"/>
                <a:ea typeface="Microsoft YaHei" panose="020B0503020204020204" pitchFamily="34" charset="-122"/>
              </a:rPr>
              <a:t>g</a:t>
            </a:r>
            <a:r>
              <a:rPr lang="en-US" b="0" i="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都采用基于 </a:t>
            </a:r>
            <a:r>
              <a:rPr lang="en-US" b="0" i="0" dirty="0">
                <a:effectLst/>
                <a:latin typeface="Microsoft YaHei" panose="020B0503020204020204" pitchFamily="34" charset="-122"/>
                <a:ea typeface="Microsoft YaHei" panose="020B0503020204020204" pitchFamily="34" charset="-122"/>
              </a:rPr>
              <a:t>BERT </a:t>
            </a:r>
            <a:r>
              <a:rPr lang="zh-CN" altLang="en-US" b="0" i="0" dirty="0">
                <a:effectLst/>
                <a:latin typeface="Microsoft YaHei" panose="020B0503020204020204" pitchFamily="34" charset="-122"/>
                <a:ea typeface="Microsoft YaHei" panose="020B0503020204020204" pitchFamily="34" charset="-122"/>
              </a:rPr>
              <a:t>的架构。针对目标词上下文表示的计算</a:t>
            </a:r>
            <a:endParaRPr lang="en-CN" dirty="0">
              <a:latin typeface="Microsoft YaHei" panose="020B0503020204020204" pitchFamily="34" charset="-122"/>
              <a:ea typeface="Microsoft YaHei" panose="020B0503020204020204" pitchFamily="34" charset="-122"/>
            </a:endParaRPr>
          </a:p>
        </p:txBody>
      </p:sp>
      <p:pic>
        <p:nvPicPr>
          <p:cNvPr id="9" name="Picture 8">
            <a:extLst>
              <a:ext uri="{FF2B5EF4-FFF2-40B4-BE49-F238E27FC236}">
                <a16:creationId xmlns:a16="http://schemas.microsoft.com/office/drawing/2014/main" id="{F0178646-9901-5681-BDF4-FDC0742DF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869" y="1674194"/>
            <a:ext cx="7124261" cy="486579"/>
          </a:xfrm>
          <a:prstGeom prst="rect">
            <a:avLst/>
          </a:prstGeom>
        </p:spPr>
      </p:pic>
      <p:sp>
        <p:nvSpPr>
          <p:cNvPr id="12" name="TextBox 11">
            <a:extLst>
              <a:ext uri="{FF2B5EF4-FFF2-40B4-BE49-F238E27FC236}">
                <a16:creationId xmlns:a16="http://schemas.microsoft.com/office/drawing/2014/main" id="{DB8ED6A9-CA29-1574-8D7D-5EFF840F8EE0}"/>
              </a:ext>
            </a:extLst>
          </p:cNvPr>
          <p:cNvSpPr txBox="1"/>
          <p:nvPr/>
        </p:nvSpPr>
        <p:spPr>
          <a:xfrm>
            <a:off x="367862" y="2356004"/>
            <a:ext cx="6096000" cy="369332"/>
          </a:xfrm>
          <a:prstGeom prst="rect">
            <a:avLst/>
          </a:prstGeom>
          <a:noFill/>
        </p:spPr>
        <p:txBody>
          <a:bodyPr wrap="square">
            <a:spAutoFit/>
          </a:bodyPr>
          <a:lstStyle/>
          <a:p>
            <a:r>
              <a:rPr lang="en-US" dirty="0" err="1">
                <a:latin typeface="Microsoft YaHei" panose="020B0503020204020204" pitchFamily="34" charset="-122"/>
                <a:ea typeface="Microsoft YaHei" panose="020B0503020204020204" pitchFamily="34" charset="-122"/>
              </a:rPr>
              <a:t>v</a:t>
            </a:r>
            <a:r>
              <a:rPr lang="en-US" baseline="-25000" dirty="0" err="1">
                <a:latin typeface="Microsoft YaHei" panose="020B0503020204020204" pitchFamily="34" charset="-122"/>
                <a:ea typeface="Microsoft YaHei" panose="020B0503020204020204" pitchFamily="34" charset="-122"/>
              </a:rPr>
              <a:t>w</a:t>
            </a:r>
            <a:r>
              <a:rPr lang="en-US"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是目标词 </a:t>
            </a:r>
            <a:r>
              <a:rPr lang="en-US" dirty="0">
                <a:latin typeface="Microsoft YaHei" panose="020B0503020204020204" pitchFamily="34" charset="-122"/>
                <a:ea typeface="Microsoft YaHei" panose="020B0503020204020204" pitchFamily="34" charset="-122"/>
              </a:rPr>
              <a:t>w </a:t>
            </a:r>
            <a:r>
              <a:rPr lang="zh-CN" altLang="en-US" dirty="0">
                <a:latin typeface="Microsoft YaHei" panose="020B0503020204020204" pitchFamily="34" charset="-122"/>
                <a:ea typeface="Microsoft YaHei" panose="020B0503020204020204" pitchFamily="34" charset="-122"/>
              </a:rPr>
              <a:t>在句子中的上下文表示</a:t>
            </a:r>
            <a:endParaRPr lang="en-CN" dirty="0">
              <a:latin typeface="Microsoft YaHei" panose="020B0503020204020204" pitchFamily="34" charset="-122"/>
              <a:ea typeface="Microsoft YaHei" panose="020B0503020204020204" pitchFamily="34" charset="-122"/>
            </a:endParaRPr>
          </a:p>
        </p:txBody>
      </p:sp>
      <p:pic>
        <p:nvPicPr>
          <p:cNvPr id="14" name="Picture 13">
            <a:extLst>
              <a:ext uri="{FF2B5EF4-FFF2-40B4-BE49-F238E27FC236}">
                <a16:creationId xmlns:a16="http://schemas.microsoft.com/office/drawing/2014/main" id="{4EA4E334-A4A4-C30C-4690-ED691F3CD9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7893" y="3640120"/>
            <a:ext cx="5796210" cy="508439"/>
          </a:xfrm>
          <a:prstGeom prst="rect">
            <a:avLst/>
          </a:prstGeom>
        </p:spPr>
      </p:pic>
      <p:sp>
        <p:nvSpPr>
          <p:cNvPr id="16" name="TextBox 15">
            <a:extLst>
              <a:ext uri="{FF2B5EF4-FFF2-40B4-BE49-F238E27FC236}">
                <a16:creationId xmlns:a16="http://schemas.microsoft.com/office/drawing/2014/main" id="{856778BA-4DB6-2D3A-D091-D6C58129CA97}"/>
              </a:ext>
            </a:extLst>
          </p:cNvPr>
          <p:cNvSpPr txBox="1"/>
          <p:nvPr/>
        </p:nvSpPr>
        <p:spPr>
          <a:xfrm>
            <a:off x="367861" y="2839024"/>
            <a:ext cx="11112938" cy="646331"/>
          </a:xfrm>
          <a:prstGeom prst="rect">
            <a:avLst/>
          </a:prstGeom>
          <a:noFill/>
        </p:spPr>
        <p:txBody>
          <a:bodyPr wrap="square">
            <a:spAutoFit/>
          </a:bodyPr>
          <a:lstStyle>
            <a:defPPr>
              <a:defRPr lang="zh-CN"/>
            </a:defPPr>
            <a:lvl1pPr>
              <a:defRPr b="0" i="0">
                <a:effectLst/>
                <a:latin typeface="Times New Roman" panose="02020603050405020304" pitchFamily="18" charset="0"/>
              </a:defRPr>
            </a:lvl1pPr>
          </a:lstStyle>
          <a:p>
            <a:r>
              <a:rPr lang="zh-CN" altLang="en-US" dirty="0">
                <a:latin typeface="Microsoft YaHei" panose="020B0503020204020204" pitchFamily="34" charset="-122"/>
                <a:ea typeface="Microsoft YaHei" panose="020B0503020204020204" pitchFamily="34" charset="-122"/>
              </a:rPr>
              <a:t>候选词义 </a:t>
            </a:r>
            <a:r>
              <a:rPr lang="en-US" dirty="0">
                <a:latin typeface="Microsoft YaHei" panose="020B0503020204020204" pitchFamily="34" charset="-122"/>
                <a:ea typeface="Microsoft YaHei" panose="020B0503020204020204" pitchFamily="34" charset="-122"/>
              </a:rPr>
              <a:t>s </a:t>
            </a:r>
            <a:r>
              <a:rPr lang="zh-CN" altLang="en-US" dirty="0">
                <a:latin typeface="Microsoft YaHei" panose="020B0503020204020204" pitchFamily="34" charset="-122"/>
                <a:ea typeface="Microsoft YaHei" panose="020B0503020204020204" pitchFamily="34" charset="-122"/>
              </a:rPr>
              <a:t>的词义释义为 </a:t>
            </a:r>
            <a:r>
              <a:rPr lang="en-US" dirty="0" err="1">
                <a:latin typeface="Microsoft YaHei" panose="020B0503020204020204" pitchFamily="34" charset="-122"/>
                <a:ea typeface="Microsoft YaHei" panose="020B0503020204020204" pitchFamily="34" charset="-122"/>
              </a:rPr>
              <a:t>g</a:t>
            </a:r>
            <a:r>
              <a:rPr lang="en-US" baseline="-25000" dirty="0" err="1">
                <a:latin typeface="Microsoft YaHei" panose="020B0503020204020204" pitchFamily="34" charset="-122"/>
                <a:ea typeface="Microsoft YaHei" panose="020B0503020204020204" pitchFamily="34" charset="-122"/>
              </a:rPr>
              <a:t>s</a:t>
            </a:r>
            <a:r>
              <a:rPr lang="en-US" dirty="0">
                <a:latin typeface="Microsoft YaHei" panose="020B0503020204020204" pitchFamily="34" charset="-122"/>
                <a:ea typeface="Microsoft YaHei" panose="020B0503020204020204" pitchFamily="34" charset="-122"/>
              </a:rPr>
              <a:t> = g</a:t>
            </a:r>
            <a:r>
              <a:rPr lang="en-US" baseline="-25000" dirty="0">
                <a:latin typeface="Microsoft YaHei" panose="020B0503020204020204" pitchFamily="34" charset="-122"/>
                <a:ea typeface="Microsoft YaHei" panose="020B0503020204020204" pitchFamily="34" charset="-122"/>
              </a:rPr>
              <a:t>0</a:t>
            </a:r>
            <a:r>
              <a:rPr lang="en-US" dirty="0">
                <a:latin typeface="Microsoft YaHei" panose="020B0503020204020204" pitchFamily="34" charset="-122"/>
                <a:ea typeface="Microsoft YaHei" panose="020B0503020204020204" pitchFamily="34" charset="-122"/>
              </a:rPr>
              <a:t>, g</a:t>
            </a:r>
            <a:r>
              <a:rPr lang="en-US" baseline="-25000" dirty="0">
                <a:latin typeface="Microsoft YaHei" panose="020B0503020204020204" pitchFamily="34" charset="-122"/>
                <a:ea typeface="Microsoft YaHei" panose="020B0503020204020204" pitchFamily="34" charset="-122"/>
              </a:rPr>
              <a:t>1</a:t>
            </a:r>
            <a:r>
              <a:rPr lang="en-US" dirty="0">
                <a:latin typeface="Microsoft YaHei" panose="020B0503020204020204" pitchFamily="34" charset="-122"/>
                <a:ea typeface="Microsoft YaHei" panose="020B0503020204020204" pitchFamily="34" charset="-122"/>
              </a:rPr>
              <a:t>, . . . , g</a:t>
            </a:r>
            <a:r>
              <a:rPr lang="en-US" baseline="-25000" dirty="0">
                <a:latin typeface="Microsoft YaHei" panose="020B0503020204020204" pitchFamily="34" charset="-122"/>
                <a:ea typeface="Microsoft YaHei" panose="020B0503020204020204" pitchFamily="34" charset="-122"/>
              </a:rPr>
              <a:t>m</a:t>
            </a:r>
            <a:r>
              <a:rPr lang="en-US" dirty="0">
                <a:latin typeface="Microsoft YaHei" panose="020B0503020204020204" pitchFamily="34" charset="-122"/>
                <a:ea typeface="Microsoft YaHei" panose="020B0503020204020204" pitchFamily="34" charset="-122"/>
              </a:rPr>
              <a:t>，</a:t>
            </a:r>
            <a:r>
              <a:rPr lang="zh-CN" altLang="en-US" dirty="0">
                <a:latin typeface="Microsoft YaHei" panose="020B0503020204020204" pitchFamily="34" charset="-122"/>
                <a:ea typeface="Microsoft YaHei" panose="020B0503020204020204" pitchFamily="34" charset="-122"/>
              </a:rPr>
              <a:t>在词义释义序列的首尾分别添加 </a:t>
            </a:r>
            <a:r>
              <a:rPr lang="en-US" altLang="zh-CN" dirty="0">
                <a:latin typeface="Microsoft YaHei" panose="020B0503020204020204" pitchFamily="34" charset="-122"/>
                <a:ea typeface="Microsoft YaHei" panose="020B0503020204020204" pitchFamily="34" charset="-122"/>
              </a:rPr>
              <a:t>[</a:t>
            </a:r>
            <a:r>
              <a:rPr lang="en-US" dirty="0">
                <a:latin typeface="Microsoft YaHei" panose="020B0503020204020204" pitchFamily="34" charset="-122"/>
                <a:ea typeface="Microsoft YaHei" panose="020B0503020204020204" pitchFamily="34" charset="-122"/>
              </a:rPr>
              <a:t>CLS] </a:t>
            </a:r>
            <a:r>
              <a:rPr lang="zh-CN" altLang="en-US" dirty="0">
                <a:latin typeface="Microsoft YaHei" panose="020B0503020204020204" pitchFamily="34" charset="-122"/>
                <a:ea typeface="Microsoft YaHei" panose="020B0503020204020204" pitchFamily="34" charset="-122"/>
              </a:rPr>
              <a:t>及 </a:t>
            </a:r>
            <a:r>
              <a:rPr lang="en-US" altLang="zh-CN" dirty="0">
                <a:latin typeface="Microsoft YaHei" panose="020B0503020204020204" pitchFamily="34" charset="-122"/>
                <a:ea typeface="Microsoft YaHei" panose="020B0503020204020204" pitchFamily="34" charset="-122"/>
              </a:rPr>
              <a:t>[</a:t>
            </a:r>
            <a:r>
              <a:rPr lang="en-US" dirty="0">
                <a:latin typeface="Microsoft YaHei" panose="020B0503020204020204" pitchFamily="34" charset="-122"/>
                <a:ea typeface="Microsoft YaHei" panose="020B0503020204020204" pitchFamily="34" charset="-122"/>
              </a:rPr>
              <a:t>SEP] </a:t>
            </a:r>
            <a:r>
              <a:rPr lang="zh-CN" altLang="en-US" dirty="0">
                <a:latin typeface="Microsoft YaHei" panose="020B0503020204020204" pitchFamily="34" charset="-122"/>
                <a:ea typeface="Microsoft YaHei" panose="020B0503020204020204" pitchFamily="34" charset="-122"/>
              </a:rPr>
              <a:t>标识，输入词义编码器 </a:t>
            </a:r>
            <a:r>
              <a:rPr lang="en-US" dirty="0" err="1">
                <a:latin typeface="Microsoft YaHei" panose="020B0503020204020204" pitchFamily="34" charset="-122"/>
                <a:ea typeface="Microsoft YaHei" panose="020B0503020204020204" pitchFamily="34" charset="-122"/>
              </a:rPr>
              <a:t>T</a:t>
            </a:r>
            <a:r>
              <a:rPr lang="en-US" baseline="-25000" dirty="0" err="1">
                <a:latin typeface="Microsoft YaHei" panose="020B0503020204020204" pitchFamily="34" charset="-122"/>
                <a:ea typeface="Microsoft YaHei" panose="020B0503020204020204" pitchFamily="34" charset="-122"/>
              </a:rPr>
              <a:t>g</a:t>
            </a:r>
            <a:r>
              <a:rPr lang="en-US" dirty="0">
                <a:latin typeface="Microsoft YaHei" panose="020B0503020204020204" pitchFamily="34" charset="-122"/>
                <a:ea typeface="Microsoft YaHei" panose="020B0503020204020204" pitchFamily="34" charset="-122"/>
              </a:rPr>
              <a:t> ，</a:t>
            </a:r>
            <a:r>
              <a:rPr lang="zh-CN" altLang="en-US" dirty="0">
                <a:latin typeface="Microsoft YaHei" panose="020B0503020204020204" pitchFamily="34" charset="-122"/>
                <a:ea typeface="Microsoft YaHei" panose="020B0503020204020204" pitchFamily="34" charset="-122"/>
              </a:rPr>
              <a:t>取 </a:t>
            </a:r>
            <a:r>
              <a:rPr lang="en-US" altLang="zh-CN" dirty="0">
                <a:latin typeface="Microsoft YaHei" panose="020B0503020204020204" pitchFamily="34" charset="-122"/>
                <a:ea typeface="Microsoft YaHei" panose="020B0503020204020204" pitchFamily="34" charset="-122"/>
              </a:rPr>
              <a:t>[</a:t>
            </a:r>
            <a:r>
              <a:rPr lang="en-US" dirty="0">
                <a:latin typeface="Microsoft YaHei" panose="020B0503020204020204" pitchFamily="34" charset="-122"/>
                <a:ea typeface="Microsoft YaHei" panose="020B0503020204020204" pitchFamily="34" charset="-122"/>
              </a:rPr>
              <a:t>CLS] </a:t>
            </a:r>
            <a:r>
              <a:rPr lang="zh-CN" altLang="en-US" dirty="0">
                <a:latin typeface="Microsoft YaHei" panose="020B0503020204020204" pitchFamily="34" charset="-122"/>
                <a:ea typeface="Microsoft YaHei" panose="020B0503020204020204" pitchFamily="34" charset="-122"/>
              </a:rPr>
              <a:t>位置的输出作为词义的表示。</a:t>
            </a:r>
            <a:endParaRPr lang="en-CN" dirty="0">
              <a:latin typeface="Microsoft YaHei" panose="020B0503020204020204" pitchFamily="34" charset="-122"/>
              <a:ea typeface="Microsoft YaHei" panose="020B0503020204020204" pitchFamily="34" charset="-122"/>
            </a:endParaRPr>
          </a:p>
        </p:txBody>
      </p:sp>
      <p:sp>
        <p:nvSpPr>
          <p:cNvPr id="18" name="TextBox 17">
            <a:extLst>
              <a:ext uri="{FF2B5EF4-FFF2-40B4-BE49-F238E27FC236}">
                <a16:creationId xmlns:a16="http://schemas.microsoft.com/office/drawing/2014/main" id="{B0CD4173-DC16-6858-3FA2-FFCC40456F65}"/>
              </a:ext>
            </a:extLst>
          </p:cNvPr>
          <p:cNvSpPr txBox="1"/>
          <p:nvPr/>
        </p:nvSpPr>
        <p:spPr>
          <a:xfrm>
            <a:off x="367861" y="4211524"/>
            <a:ext cx="10547897" cy="369332"/>
          </a:xfrm>
          <a:prstGeom prst="rect">
            <a:avLst/>
          </a:prstGeom>
          <a:noFill/>
        </p:spPr>
        <p:txBody>
          <a:bodyPr wrap="square">
            <a:spAutoFit/>
          </a:bodyPr>
          <a:lstStyle/>
          <a:p>
            <a:r>
              <a:rPr lang="zh-CN" altLang="en-US" dirty="0">
                <a:latin typeface="Microsoft YaHei" panose="020B0503020204020204" pitchFamily="34" charset="-122"/>
                <a:ea typeface="Microsoft YaHei" panose="020B0503020204020204" pitchFamily="34" charset="-122"/>
              </a:rPr>
              <a:t>对于上下文 </a:t>
            </a:r>
            <a:r>
              <a:rPr lang="en-US" dirty="0">
                <a:latin typeface="Microsoft YaHei" panose="020B0503020204020204" pitchFamily="34" charset="-122"/>
                <a:ea typeface="Microsoft YaHei" panose="020B0503020204020204" pitchFamily="34" charset="-122"/>
              </a:rPr>
              <a:t>c </a:t>
            </a:r>
            <a:r>
              <a:rPr lang="zh-CN" altLang="en-US" dirty="0">
                <a:latin typeface="Microsoft YaHei" panose="020B0503020204020204" pitchFamily="34" charset="-122"/>
                <a:ea typeface="Microsoft YaHei" panose="020B0503020204020204" pitchFamily="34" charset="-122"/>
              </a:rPr>
              <a:t>中待消歧的目标词 </a:t>
            </a:r>
            <a:r>
              <a:rPr lang="en-US" dirty="0">
                <a:latin typeface="Microsoft YaHei" panose="020B0503020204020204" pitchFamily="34" charset="-122"/>
                <a:ea typeface="Microsoft YaHei" panose="020B0503020204020204" pitchFamily="34" charset="-122"/>
              </a:rPr>
              <a:t>w，</a:t>
            </a:r>
            <a:r>
              <a:rPr lang="zh-CN" altLang="en-US" dirty="0">
                <a:latin typeface="Microsoft YaHei" panose="020B0503020204020204" pitchFamily="34" charset="-122"/>
                <a:ea typeface="Microsoft YaHei" panose="020B0503020204020204" pitchFamily="34" charset="-122"/>
              </a:rPr>
              <a:t>以及候选词义 </a:t>
            </a:r>
            <a:r>
              <a:rPr lang="en-US" dirty="0">
                <a:latin typeface="Microsoft YaHei" panose="020B0503020204020204" pitchFamily="34" charset="-122"/>
                <a:ea typeface="Microsoft YaHei" panose="020B0503020204020204" pitchFamily="34" charset="-122"/>
              </a:rPr>
              <a:t>s，</a:t>
            </a:r>
            <a:r>
              <a:rPr lang="zh-CN" altLang="en-US" dirty="0">
                <a:latin typeface="Microsoft YaHei" panose="020B0503020204020204" pitchFamily="34" charset="-122"/>
                <a:ea typeface="Microsoft YaHei" panose="020B0503020204020204" pitchFamily="34" charset="-122"/>
              </a:rPr>
              <a:t>它们的相似度由如下公式计算得到：</a:t>
            </a:r>
            <a:endParaRPr lang="en-CN" dirty="0">
              <a:latin typeface="Microsoft YaHei" panose="020B0503020204020204" pitchFamily="34" charset="-122"/>
              <a:ea typeface="Microsoft YaHei" panose="020B0503020204020204" pitchFamily="34" charset="-122"/>
            </a:endParaRPr>
          </a:p>
        </p:txBody>
      </p:sp>
      <p:pic>
        <p:nvPicPr>
          <p:cNvPr id="20" name="Picture 19">
            <a:extLst>
              <a:ext uri="{FF2B5EF4-FFF2-40B4-BE49-F238E27FC236}">
                <a16:creationId xmlns:a16="http://schemas.microsoft.com/office/drawing/2014/main" id="{1C9E1207-774E-BA65-4D6F-563411BB9D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91582" y="4580856"/>
            <a:ext cx="2129632" cy="564600"/>
          </a:xfrm>
          <a:prstGeom prst="rect">
            <a:avLst/>
          </a:prstGeom>
        </p:spPr>
      </p:pic>
      <p:sp>
        <p:nvSpPr>
          <p:cNvPr id="22" name="TextBox 21">
            <a:extLst>
              <a:ext uri="{FF2B5EF4-FFF2-40B4-BE49-F238E27FC236}">
                <a16:creationId xmlns:a16="http://schemas.microsoft.com/office/drawing/2014/main" id="{E43B52A6-9B69-36B0-2B0A-B5C6B2CD1E1F}"/>
              </a:ext>
            </a:extLst>
          </p:cNvPr>
          <p:cNvSpPr txBox="1"/>
          <p:nvPr/>
        </p:nvSpPr>
        <p:spPr>
          <a:xfrm>
            <a:off x="367862" y="5145456"/>
            <a:ext cx="10547896" cy="646331"/>
          </a:xfrm>
          <a:prstGeom prst="rect">
            <a:avLst/>
          </a:prstGeom>
          <a:noFill/>
        </p:spPr>
        <p:txBody>
          <a:bodyPr wrap="square">
            <a:spAutoFit/>
          </a:bodyPr>
          <a:lstStyle/>
          <a:p>
            <a:r>
              <a:rPr lang="zh-CN" altLang="en-US" dirty="0">
                <a:latin typeface="Microsoft YaHei" panose="020B0503020204020204" pitchFamily="34" charset="-122"/>
                <a:ea typeface="Microsoft YaHei" panose="020B0503020204020204" pitchFamily="34" charset="-122"/>
              </a:rPr>
              <a:t>在模型训练过程中，对于待消歧的目标词</a:t>
            </a:r>
            <a:r>
              <a:rPr lang="en-US" dirty="0">
                <a:latin typeface="Microsoft YaHei" panose="020B0503020204020204" pitchFamily="34" charset="-122"/>
                <a:ea typeface="Microsoft YaHei" panose="020B0503020204020204" pitchFamily="34" charset="-122"/>
              </a:rPr>
              <a:t>w，</a:t>
            </a:r>
            <a:r>
              <a:rPr lang="zh-CN" altLang="en-US" dirty="0">
                <a:latin typeface="Microsoft YaHei" panose="020B0503020204020204" pitchFamily="34" charset="-122"/>
                <a:ea typeface="Microsoft YaHei" panose="020B0503020204020204" pitchFamily="34" charset="-122"/>
              </a:rPr>
              <a:t>取该目标词在句子中的表示与全体候选词义的表示进行相似度计算，以相似度作为预测词义的对数概率分布，优化交叉熵损失函数，具体计算公式如下：</a:t>
            </a:r>
          </a:p>
        </p:txBody>
      </p:sp>
      <p:pic>
        <p:nvPicPr>
          <p:cNvPr id="24" name="Picture 23">
            <a:extLst>
              <a:ext uri="{FF2B5EF4-FFF2-40B4-BE49-F238E27FC236}">
                <a16:creationId xmlns:a16="http://schemas.microsoft.com/office/drawing/2014/main" id="{BCEB52ED-2939-3D29-27D4-04E93697B0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61186" y="6023935"/>
            <a:ext cx="4926287" cy="514977"/>
          </a:xfrm>
          <a:prstGeom prst="rect">
            <a:avLst/>
          </a:prstGeom>
        </p:spPr>
      </p:pic>
    </p:spTree>
    <p:extLst>
      <p:ext uri="{BB962C8B-B14F-4D97-AF65-F5344CB8AC3E}">
        <p14:creationId xmlns:p14="http://schemas.microsoft.com/office/powerpoint/2010/main" val="126832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词汇语义学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a:t>
            </a:fld>
            <a:endParaRPr lang="zh-CN" altLang="en-US"/>
          </a:p>
        </p:txBody>
      </p:sp>
      <p:sp>
        <p:nvSpPr>
          <p:cNvPr id="4" name="TextBox 3">
            <a:extLst>
              <a:ext uri="{FF2B5EF4-FFF2-40B4-BE49-F238E27FC236}">
                <a16:creationId xmlns:a16="http://schemas.microsoft.com/office/drawing/2014/main" id="{3CC769B1-BA15-8820-344E-EA7200E383C6}"/>
              </a:ext>
            </a:extLst>
          </p:cNvPr>
          <p:cNvSpPr txBox="1"/>
          <p:nvPr/>
        </p:nvSpPr>
        <p:spPr>
          <a:xfrm>
            <a:off x="407193" y="1330980"/>
            <a:ext cx="11261724" cy="2659190"/>
          </a:xfrm>
          <a:prstGeom prst="rect">
            <a:avLst/>
          </a:prstGeom>
          <a:noFill/>
        </p:spPr>
        <p:txBody>
          <a:bodyPr wrap="square">
            <a:spAutoFit/>
          </a:bodyPr>
          <a:lstStyle/>
          <a:p>
            <a:pPr algn="just">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词是语言中能够独立运用的最小的单位，也是</a:t>
            </a:r>
            <a:r>
              <a:rPr lang="zh-CN" altLang="en-US" sz="2800" b="1" dirty="0">
                <a:latin typeface="Microsoft YaHei" panose="020B0503020204020204" pitchFamily="34" charset="-122"/>
                <a:ea typeface="Microsoft YaHei" panose="020B0503020204020204" pitchFamily="34" charset="-122"/>
              </a:rPr>
              <a:t>音、形、义</a:t>
            </a:r>
            <a:r>
              <a:rPr lang="zh-CN" altLang="en-US" sz="2800" dirty="0">
                <a:latin typeface="Microsoft YaHei" panose="020B0503020204020204" pitchFamily="34" charset="-122"/>
                <a:ea typeface="Microsoft YaHei" panose="020B0503020204020204" pitchFamily="34" charset="-122"/>
              </a:rPr>
              <a:t>的结合体。</a:t>
            </a:r>
            <a:endParaRPr lang="en-US" altLang="zh-CN" sz="28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词语通过搭配组合，可以构建出短语、句子、篇章等复杂的语言结构。</a:t>
            </a:r>
            <a:endParaRPr lang="en-US" altLang="zh-CN" sz="2800" dirty="0">
              <a:latin typeface="Microsoft YaHei" panose="020B0503020204020204" pitchFamily="34" charset="-122"/>
              <a:ea typeface="Microsoft YaHei" panose="020B0503020204020204" pitchFamily="34" charset="-122"/>
            </a:endParaRPr>
          </a:p>
          <a:p>
            <a:pPr algn="just">
              <a:lnSpc>
                <a:spcPct val="125000"/>
              </a:lnSpc>
              <a:spcBef>
                <a:spcPts val="1200"/>
              </a:spcBef>
            </a:pPr>
            <a:r>
              <a:rPr lang="zh-CN" altLang="en-US" sz="2800" dirty="0">
                <a:latin typeface="Microsoft YaHei" panose="020B0503020204020204" pitchFamily="34" charset="-122"/>
                <a:ea typeface="Microsoft YaHei" panose="020B0503020204020204" pitchFamily="34" charset="-122"/>
              </a:rPr>
              <a:t>语义学自创建之初，就将词汇语义作为重要的研究目标。</a:t>
            </a:r>
            <a:r>
              <a:rPr lang="en-US" altLang="zh-CN" sz="2800" b="1" dirty="0">
                <a:latin typeface="Microsoft YaHei" panose="020B0503020204020204" pitchFamily="34" charset="-122"/>
                <a:ea typeface="Microsoft YaHei" panose="020B0503020204020204" pitchFamily="34" charset="-122"/>
              </a:rPr>
              <a:t> </a:t>
            </a:r>
          </a:p>
          <a:p>
            <a:pPr algn="just">
              <a:lnSpc>
                <a:spcPct val="125000"/>
              </a:lnSpc>
              <a:spcBef>
                <a:spcPts val="1200"/>
              </a:spcBef>
            </a:pPr>
            <a:r>
              <a:rPr lang="zh-CN" altLang="en-US" sz="2800" b="1" dirty="0">
                <a:latin typeface="Microsoft YaHei" panose="020B0503020204020204" pitchFamily="34" charset="-122"/>
                <a:ea typeface="Microsoft YaHei" panose="020B0503020204020204" pitchFamily="34" charset="-122"/>
              </a:rPr>
              <a:t>词汇语义学</a:t>
            </a:r>
            <a:r>
              <a:rPr lang="zh-CN" altLang="en-US" sz="2800" dirty="0">
                <a:latin typeface="Microsoft YaHei" panose="020B0503020204020204" pitchFamily="34" charset="-122"/>
                <a:ea typeface="Microsoft YaHei" panose="020B0503020204020204" pitchFamily="34" charset="-122"/>
              </a:rPr>
              <a:t>主要研究单个词语的意义以及词汇之间的相互关系。</a:t>
            </a:r>
            <a:endParaRPr lang="en-CN" sz="28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818827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76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基于词义释义匹配的词义消歧方法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基于交互式匹配的消歧方法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70</a:t>
            </a:fld>
            <a:endParaRPr lang="zh-CN" altLang="en-US" dirty="0"/>
          </a:p>
        </p:txBody>
      </p:sp>
      <p:sp>
        <p:nvSpPr>
          <p:cNvPr id="4" name="TextBox 3">
            <a:extLst>
              <a:ext uri="{FF2B5EF4-FFF2-40B4-BE49-F238E27FC236}">
                <a16:creationId xmlns:a16="http://schemas.microsoft.com/office/drawing/2014/main" id="{DAB6C0E5-E01C-2912-C912-C10F77D24D44}"/>
              </a:ext>
            </a:extLst>
          </p:cNvPr>
          <p:cNvSpPr txBox="1"/>
          <p:nvPr/>
        </p:nvSpPr>
        <p:spPr>
          <a:xfrm>
            <a:off x="367862" y="1025247"/>
            <a:ext cx="11209774" cy="1137556"/>
          </a:xfrm>
          <a:prstGeom prst="rect">
            <a:avLst/>
          </a:prstGeom>
          <a:noFill/>
        </p:spPr>
        <p:txBody>
          <a:bodyPr wrap="square">
            <a:spAutoFit/>
          </a:bodyPr>
          <a:lstStyle/>
          <a:p>
            <a:pPr algn="just">
              <a:lnSpc>
                <a:spcPct val="130000"/>
              </a:lnSpc>
            </a:pPr>
            <a:r>
              <a:rPr lang="en-CN" dirty="0">
                <a:latin typeface="Microsoft YaHei" panose="020B0503020204020204" pitchFamily="34" charset="-122"/>
                <a:ea typeface="Microsoft YaHei" panose="020B0503020204020204" pitchFamily="34" charset="-122"/>
              </a:rPr>
              <a:t>GlossBERT使用交互式匹配方法，通过对预训练模型BERT进行微调，实现上下文和词义释义的相似度计算。</a:t>
            </a:r>
            <a:r>
              <a:rPr lang="zh-CN" altLang="en-US" dirty="0">
                <a:latin typeface="Microsoft YaHei" panose="020B0503020204020204" pitchFamily="34" charset="-122"/>
                <a:ea typeface="Microsoft YaHei" panose="020B0503020204020204" pitchFamily="34" charset="-122"/>
              </a:rPr>
              <a:t>交互式匹配的优点是</a:t>
            </a:r>
            <a:r>
              <a:rPr lang="zh-CN" altLang="en-US" b="1" dirty="0">
                <a:latin typeface="Microsoft YaHei" panose="020B0503020204020204" pitchFamily="34" charset="-122"/>
                <a:ea typeface="Microsoft YaHei" panose="020B0503020204020204" pitchFamily="34" charset="-122"/>
              </a:rPr>
              <a:t>只使用一个编码器进行匹配任务</a:t>
            </a:r>
            <a:r>
              <a:rPr lang="zh-CN" altLang="en-US" dirty="0">
                <a:latin typeface="Microsoft YaHei" panose="020B0503020204020204" pitchFamily="34" charset="-122"/>
                <a:ea typeface="Microsoft YaHei" panose="020B0503020204020204" pitchFamily="34" charset="-122"/>
              </a:rPr>
              <a:t>，大大减小了训练参数的规模。此外，交互式匹配可以充分利用词粒度的信息，参考输入的一对文本中的每个单词，进行充分的比较，从而实现更好的学习效果。</a:t>
            </a:r>
            <a:endParaRPr lang="en-CN" dirty="0">
              <a:latin typeface="Microsoft YaHei" panose="020B0503020204020204" pitchFamily="34" charset="-122"/>
              <a:ea typeface="Microsoft YaHei" panose="020B0503020204020204" pitchFamily="34" charset="-122"/>
            </a:endParaRPr>
          </a:p>
        </p:txBody>
      </p:sp>
      <p:sp>
        <p:nvSpPr>
          <p:cNvPr id="7" name="TextBox 6">
            <a:extLst>
              <a:ext uri="{FF2B5EF4-FFF2-40B4-BE49-F238E27FC236}">
                <a16:creationId xmlns:a16="http://schemas.microsoft.com/office/drawing/2014/main" id="{42906A45-BE2E-C37F-614E-82155D174734}"/>
              </a:ext>
            </a:extLst>
          </p:cNvPr>
          <p:cNvSpPr txBox="1"/>
          <p:nvPr/>
        </p:nvSpPr>
        <p:spPr>
          <a:xfrm>
            <a:off x="367862" y="2332110"/>
            <a:ext cx="11392337" cy="1497654"/>
          </a:xfrm>
          <a:prstGeom prst="rect">
            <a:avLst/>
          </a:prstGeom>
          <a:noFill/>
        </p:spPr>
        <p:txBody>
          <a:bodyPr wrap="square">
            <a:spAutoFit/>
          </a:bodyPr>
          <a:lstStyle>
            <a:defPPr>
              <a:defRPr lang="zh-CN"/>
            </a:defPPr>
            <a:lvl1pPr algn="just">
              <a:lnSpc>
                <a:spcPct val="130000"/>
              </a:lnSpc>
              <a:defRPr>
                <a:latin typeface="Microsoft YaHei" panose="020B0503020204020204" pitchFamily="34" charset="-122"/>
                <a:ea typeface="Microsoft YaHei" panose="020B0503020204020204" pitchFamily="34" charset="-122"/>
              </a:defRPr>
            </a:lvl1pPr>
          </a:lstStyle>
          <a:p>
            <a:r>
              <a:rPr lang="en-CN" dirty="0"/>
              <a:t>GlossBERT以</a:t>
            </a:r>
            <a:r>
              <a:rPr lang="en-CN" b="1" dirty="0"/>
              <a:t>BERT双句分类的方式</a:t>
            </a:r>
            <a:r>
              <a:rPr lang="en-CN" dirty="0"/>
              <a:t>，将目标词所处的上下文句子和词义释义组合为输入，以是否匹配作为二分类标签，构造分类模型的微调样本，通过这些样本进行模型的微调。模型通过微调后，对于待消歧的目标词和候选词义，将目标词上下文和每一个候选词义组合成输入，通过模型计算语义匹配的置信度，根据置信度选取预测词义。</a:t>
            </a:r>
          </a:p>
        </p:txBody>
      </p:sp>
      <p:pic>
        <p:nvPicPr>
          <p:cNvPr id="10" name="Picture 9">
            <a:extLst>
              <a:ext uri="{FF2B5EF4-FFF2-40B4-BE49-F238E27FC236}">
                <a16:creationId xmlns:a16="http://schemas.microsoft.com/office/drawing/2014/main" id="{DF8FE514-9CA7-3067-55CF-8EA9E8538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3975672"/>
            <a:ext cx="7772400" cy="2234770"/>
          </a:xfrm>
          <a:prstGeom prst="rect">
            <a:avLst/>
          </a:prstGeom>
        </p:spPr>
      </p:pic>
    </p:spTree>
    <p:extLst>
      <p:ext uri="{BB962C8B-B14F-4D97-AF65-F5344CB8AC3E}">
        <p14:creationId xmlns:p14="http://schemas.microsoft.com/office/powerpoint/2010/main" val="93988866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87639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基于词义释义匹配的词义消歧方法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基于交互式匹配的消歧方法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71</a:t>
            </a:fld>
            <a:endParaRPr lang="zh-CN" altLang="en-US" dirty="0"/>
          </a:p>
        </p:txBody>
      </p:sp>
      <p:pic>
        <p:nvPicPr>
          <p:cNvPr id="5" name="Picture 4">
            <a:extLst>
              <a:ext uri="{FF2B5EF4-FFF2-40B4-BE49-F238E27FC236}">
                <a16:creationId xmlns:a16="http://schemas.microsoft.com/office/drawing/2014/main" id="{EA6FCBFD-D134-95AF-A09D-C04C784DA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4104" y="1134241"/>
            <a:ext cx="5243792" cy="2880710"/>
          </a:xfrm>
          <a:prstGeom prst="rect">
            <a:avLst/>
          </a:prstGeom>
        </p:spPr>
      </p:pic>
      <p:pic>
        <p:nvPicPr>
          <p:cNvPr id="8" name="Picture 7">
            <a:extLst>
              <a:ext uri="{FF2B5EF4-FFF2-40B4-BE49-F238E27FC236}">
                <a16:creationId xmlns:a16="http://schemas.microsoft.com/office/drawing/2014/main" id="{ECCCDF93-3A37-53AC-E52D-04F07CE4E8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8" y="4089696"/>
            <a:ext cx="7772400" cy="873182"/>
          </a:xfrm>
          <a:prstGeom prst="rect">
            <a:avLst/>
          </a:prstGeom>
        </p:spPr>
      </p:pic>
      <p:pic>
        <p:nvPicPr>
          <p:cNvPr id="11" name="Picture 10">
            <a:extLst>
              <a:ext uri="{FF2B5EF4-FFF2-40B4-BE49-F238E27FC236}">
                <a16:creationId xmlns:a16="http://schemas.microsoft.com/office/drawing/2014/main" id="{4EF11115-1EC5-9C17-40D0-8FC4804661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128" y="5995658"/>
            <a:ext cx="2743200" cy="591671"/>
          </a:xfrm>
          <a:prstGeom prst="rect">
            <a:avLst/>
          </a:prstGeom>
        </p:spPr>
      </p:pic>
      <p:sp>
        <p:nvSpPr>
          <p:cNvPr id="13" name="TextBox 12">
            <a:extLst>
              <a:ext uri="{FF2B5EF4-FFF2-40B4-BE49-F238E27FC236}">
                <a16:creationId xmlns:a16="http://schemas.microsoft.com/office/drawing/2014/main" id="{6147EDAC-0B71-2263-0E34-E1F29E2C7438}"/>
              </a:ext>
            </a:extLst>
          </p:cNvPr>
          <p:cNvSpPr txBox="1"/>
          <p:nvPr/>
        </p:nvSpPr>
        <p:spPr>
          <a:xfrm>
            <a:off x="579128" y="5096260"/>
            <a:ext cx="10264118" cy="777457"/>
          </a:xfrm>
          <a:prstGeom prst="rect">
            <a:avLst/>
          </a:prstGeom>
          <a:noFill/>
        </p:spPr>
        <p:txBody>
          <a:bodyPr wrap="square">
            <a:spAutoFit/>
          </a:bodyPr>
          <a:lstStyle/>
          <a:p>
            <a:pPr>
              <a:lnSpc>
                <a:spcPct val="130000"/>
              </a:lnSpc>
            </a:pPr>
            <a:r>
              <a:rPr lang="en-US" dirty="0" err="1">
                <a:effectLst/>
                <a:latin typeface="Microsoft YaHei" panose="020B0503020204020204" pitchFamily="34" charset="-122"/>
                <a:ea typeface="Microsoft YaHei" panose="020B0503020204020204" pitchFamily="34" charset="-122"/>
              </a:rPr>
              <a:t>GlossBERT</a:t>
            </a:r>
            <a:r>
              <a:rPr lang="en-US" dirty="0">
                <a:effectLst/>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根据训练集中每个样本的每个目标词所构造的分类样本，使用</a:t>
            </a:r>
            <a:r>
              <a:rPr lang="en-US" dirty="0">
                <a:effectLst/>
                <a:latin typeface="Microsoft YaHei" panose="020B0503020204020204" pitchFamily="34" charset="-122"/>
                <a:ea typeface="Microsoft YaHei" panose="020B0503020204020204" pitchFamily="34" charset="-122"/>
              </a:rPr>
              <a:t>BERT </a:t>
            </a:r>
            <a:r>
              <a:rPr lang="zh-CN" altLang="en-US" dirty="0">
                <a:effectLst/>
                <a:latin typeface="Microsoft YaHei" panose="020B0503020204020204" pitchFamily="34" charset="-122"/>
                <a:ea typeface="Microsoft YaHei" panose="020B0503020204020204" pitchFamily="34" charset="-122"/>
              </a:rPr>
              <a:t>编码层在</a:t>
            </a:r>
            <a:r>
              <a:rPr lang="en-US" altLang="zh-CN" dirty="0">
                <a:effectLst/>
                <a:latin typeface="Microsoft YaHei" panose="020B0503020204020204" pitchFamily="34" charset="-122"/>
                <a:ea typeface="Microsoft YaHei" panose="020B0503020204020204" pitchFamily="34" charset="-122"/>
              </a:rPr>
              <a:t>[</a:t>
            </a:r>
            <a:r>
              <a:rPr lang="en-US" dirty="0">
                <a:effectLst/>
                <a:latin typeface="Microsoft YaHei" panose="020B0503020204020204" pitchFamily="34" charset="-122"/>
                <a:ea typeface="Microsoft YaHei" panose="020B0503020204020204" pitchFamily="34" charset="-122"/>
              </a:rPr>
              <a:t>CLS] </a:t>
            </a:r>
            <a:r>
              <a:rPr lang="zh-CN" altLang="en-US" dirty="0">
                <a:effectLst/>
                <a:latin typeface="Microsoft YaHei" panose="020B0503020204020204" pitchFamily="34" charset="-122"/>
                <a:ea typeface="Microsoft YaHei" panose="020B0503020204020204" pitchFamily="34" charset="-122"/>
              </a:rPr>
              <a:t>位置的输出作为分类判据</a:t>
            </a:r>
          </a:p>
        </p:txBody>
      </p:sp>
    </p:spTree>
    <p:extLst>
      <p:ext uri="{BB962C8B-B14F-4D97-AF65-F5344CB8AC3E}">
        <p14:creationId xmlns:p14="http://schemas.microsoft.com/office/powerpoint/2010/main" val="25956216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基于词义知识增强预训练的消歧方法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72</a:t>
            </a:fld>
            <a:endParaRPr lang="zh-CN" altLang="en-US" dirty="0"/>
          </a:p>
        </p:txBody>
      </p:sp>
      <p:sp>
        <p:nvSpPr>
          <p:cNvPr id="4" name="TextBox 3">
            <a:extLst>
              <a:ext uri="{FF2B5EF4-FFF2-40B4-BE49-F238E27FC236}">
                <a16:creationId xmlns:a16="http://schemas.microsoft.com/office/drawing/2014/main" id="{D7BFE637-D131-47D9-0ED5-B80567EEECDA}"/>
              </a:ext>
            </a:extLst>
          </p:cNvPr>
          <p:cNvSpPr txBox="1"/>
          <p:nvPr/>
        </p:nvSpPr>
        <p:spPr>
          <a:xfrm>
            <a:off x="409903" y="1236941"/>
            <a:ext cx="11404272" cy="1653722"/>
          </a:xfrm>
          <a:prstGeom prst="rect">
            <a:avLst/>
          </a:prstGeom>
          <a:noFill/>
        </p:spPr>
        <p:txBody>
          <a:bodyPr wrap="square">
            <a:spAutoFit/>
          </a:bodyPr>
          <a:lstStyle/>
          <a:p>
            <a:pPr>
              <a:lnSpc>
                <a:spcPct val="130000"/>
              </a:lnSpc>
            </a:pPr>
            <a:r>
              <a:rPr lang="zh-CN" altLang="en-US" sz="2000" b="0" i="0" dirty="0">
                <a:effectLst/>
                <a:latin typeface="Microsoft YaHei" panose="020B0503020204020204" pitchFamily="34" charset="-122"/>
                <a:ea typeface="Microsoft YaHei" panose="020B0503020204020204" pitchFamily="34" charset="-122"/>
              </a:rPr>
              <a:t>基于预训练语言模型的方法在词义消歧任务中取得了不错的结果，为了使得预训练语言模型更好地适应词义消歧任务，</a:t>
            </a:r>
            <a:r>
              <a:rPr lang="zh-CN" altLang="en-US" sz="2000" b="1" i="0" dirty="0">
                <a:effectLst/>
                <a:latin typeface="Microsoft YaHei" panose="020B0503020204020204" pitchFamily="34" charset="-122"/>
                <a:ea typeface="Microsoft YaHei" panose="020B0503020204020204" pitchFamily="34" charset="-122"/>
              </a:rPr>
              <a:t>可以通过设计词义级别的预训练任务</a:t>
            </a:r>
            <a:r>
              <a:rPr lang="zh-CN" altLang="en-US" sz="2000" b="0" i="0" dirty="0">
                <a:effectLst/>
                <a:latin typeface="Microsoft YaHei" panose="020B0503020204020204" pitchFamily="34" charset="-122"/>
                <a:ea typeface="Microsoft YaHei" panose="020B0503020204020204" pitchFamily="34" charset="-122"/>
              </a:rPr>
              <a:t>，使得预训练模型融合知识库中所包含词义信息。然而，预</a:t>
            </a:r>
            <a:r>
              <a:rPr lang="zh-CN" altLang="en-US" sz="2000" b="1" i="0" dirty="0">
                <a:effectLst/>
                <a:latin typeface="Microsoft YaHei" panose="020B0503020204020204" pitchFamily="34" charset="-122"/>
                <a:ea typeface="Microsoft YaHei" panose="020B0503020204020204" pitchFamily="34" charset="-122"/>
              </a:rPr>
              <a:t>训练模型需要大规模的有监督数据</a:t>
            </a:r>
            <a:r>
              <a:rPr lang="zh-CN" altLang="en-US" sz="2000" b="0" i="0" dirty="0">
                <a:effectLst/>
                <a:latin typeface="Microsoft YaHei" panose="020B0503020204020204" pitchFamily="34" charset="-122"/>
                <a:ea typeface="Microsoft YaHei" panose="020B0503020204020204" pitchFamily="34" charset="-122"/>
              </a:rPr>
              <a:t>才能对模型参数进行有效训练。但是，目前缺乏标注了词义的大规模数据用于支持模型预训练。</a:t>
            </a:r>
            <a:endParaRPr lang="en-CN" sz="2000" dirty="0">
              <a:latin typeface="Microsoft YaHei" panose="020B0503020204020204" pitchFamily="34" charset="-122"/>
              <a:ea typeface="Microsoft YaHei" panose="020B0503020204020204" pitchFamily="34" charset="-122"/>
            </a:endParaRPr>
          </a:p>
        </p:txBody>
      </p:sp>
      <p:sp>
        <p:nvSpPr>
          <p:cNvPr id="7" name="TextBox 6">
            <a:extLst>
              <a:ext uri="{FF2B5EF4-FFF2-40B4-BE49-F238E27FC236}">
                <a16:creationId xmlns:a16="http://schemas.microsoft.com/office/drawing/2014/main" id="{F1BDFAF5-5AE8-FF36-A53B-EF32D9781EB3}"/>
              </a:ext>
            </a:extLst>
          </p:cNvPr>
          <p:cNvSpPr txBox="1"/>
          <p:nvPr/>
        </p:nvSpPr>
        <p:spPr>
          <a:xfrm>
            <a:off x="409902" y="3213204"/>
            <a:ext cx="11350297"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SenseBERT模型，针对缺失语义监督数据问题，在BERT的预训练中添加了一个掩码词义预测任务作为辅助任务。SenseBERT利用WordNet所包含的</a:t>
            </a:r>
            <a:r>
              <a:rPr lang="en-CN" sz="2000" b="1" dirty="0">
                <a:latin typeface="Microsoft YaHei" panose="020B0503020204020204" pitchFamily="34" charset="-122"/>
                <a:ea typeface="Microsoft YaHei" panose="020B0503020204020204" pitchFamily="34" charset="-122"/>
              </a:rPr>
              <a:t>超义（Supersense）</a:t>
            </a:r>
            <a:r>
              <a:rPr lang="en-CN" sz="2000" dirty="0">
                <a:latin typeface="Microsoft YaHei" panose="020B0503020204020204" pitchFamily="34" charset="-122"/>
                <a:ea typeface="Microsoft YaHei" panose="020B0503020204020204" pitchFamily="34" charset="-122"/>
              </a:rPr>
              <a:t>信息作为弱监督信号。</a:t>
            </a:r>
          </a:p>
        </p:txBody>
      </p:sp>
      <p:sp>
        <p:nvSpPr>
          <p:cNvPr id="10" name="TextBox 9">
            <a:extLst>
              <a:ext uri="{FF2B5EF4-FFF2-40B4-BE49-F238E27FC236}">
                <a16:creationId xmlns:a16="http://schemas.microsoft.com/office/drawing/2014/main" id="{181F1FE3-6992-72CB-2092-F2142D7AB8E3}"/>
              </a:ext>
            </a:extLst>
          </p:cNvPr>
          <p:cNvSpPr txBox="1"/>
          <p:nvPr/>
        </p:nvSpPr>
        <p:spPr>
          <a:xfrm>
            <a:off x="409901" y="4389248"/>
            <a:ext cx="11350297"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WordNet将所有义项归纳为多个类别，这些类型称之为超义。例如，针对名词有26个超义，包括：BODY、LOCATION、PLANT等。</a:t>
            </a:r>
          </a:p>
        </p:txBody>
      </p:sp>
    </p:spTree>
    <p:extLst>
      <p:ext uri="{BB962C8B-B14F-4D97-AF65-F5344CB8AC3E}">
        <p14:creationId xmlns:p14="http://schemas.microsoft.com/office/powerpoint/2010/main" val="31651197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51090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基于词义知识增强预训练的消歧方法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73</a:t>
            </a:fld>
            <a:endParaRPr lang="zh-CN" altLang="en-US" dirty="0"/>
          </a:p>
        </p:txBody>
      </p:sp>
      <p:pic>
        <p:nvPicPr>
          <p:cNvPr id="5" name="Picture 4">
            <a:extLst>
              <a:ext uri="{FF2B5EF4-FFF2-40B4-BE49-F238E27FC236}">
                <a16:creationId xmlns:a16="http://schemas.microsoft.com/office/drawing/2014/main" id="{8C02EC79-A469-0A87-B8DF-E8AA7BE56E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6726" y="1233100"/>
            <a:ext cx="4686300" cy="1803400"/>
          </a:xfrm>
          <a:prstGeom prst="rect">
            <a:avLst/>
          </a:prstGeom>
        </p:spPr>
      </p:pic>
      <p:sp>
        <p:nvSpPr>
          <p:cNvPr id="8" name="TextBox 7">
            <a:extLst>
              <a:ext uri="{FF2B5EF4-FFF2-40B4-BE49-F238E27FC236}">
                <a16:creationId xmlns:a16="http://schemas.microsoft.com/office/drawing/2014/main" id="{D6B3BD36-D251-3286-E863-E88900C6609C}"/>
              </a:ext>
            </a:extLst>
          </p:cNvPr>
          <p:cNvSpPr txBox="1"/>
          <p:nvPr/>
        </p:nvSpPr>
        <p:spPr>
          <a:xfrm>
            <a:off x="3499945" y="3059668"/>
            <a:ext cx="4939862" cy="369332"/>
          </a:xfrm>
          <a:prstGeom prst="rect">
            <a:avLst/>
          </a:prstGeom>
          <a:noFill/>
        </p:spPr>
        <p:txBody>
          <a:bodyPr wrap="square">
            <a:spAutoFit/>
          </a:bodyPr>
          <a:lstStyle/>
          <a:p>
            <a:pPr algn="ctr"/>
            <a:r>
              <a:rPr lang="zh-CN" altLang="en-US" b="0" i="0" dirty="0">
                <a:effectLst/>
                <a:latin typeface="Microsoft YaHei" panose="020B0503020204020204" pitchFamily="34" charset="-122"/>
                <a:ea typeface="Microsoft YaHei" panose="020B0503020204020204" pitchFamily="34" charset="-122"/>
              </a:rPr>
              <a:t>图 </a:t>
            </a:r>
            <a:r>
              <a:rPr lang="en-US" altLang="zh-CN" b="0" i="0" dirty="0">
                <a:effectLst/>
                <a:latin typeface="Microsoft YaHei" panose="020B0503020204020204" pitchFamily="34" charset="-122"/>
                <a:ea typeface="Microsoft YaHei" panose="020B0503020204020204" pitchFamily="34" charset="-122"/>
              </a:rPr>
              <a:t>4.13 </a:t>
            </a:r>
            <a:r>
              <a:rPr lang="en-US" b="0" i="0" dirty="0" err="1">
                <a:effectLst/>
                <a:latin typeface="Microsoft YaHei" panose="020B0503020204020204" pitchFamily="34" charset="-122"/>
                <a:ea typeface="Microsoft YaHei" panose="020B0503020204020204" pitchFamily="34" charset="-122"/>
              </a:rPr>
              <a:t>SenseBERT</a:t>
            </a:r>
            <a:r>
              <a:rPr lang="en-US" b="0" i="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模型结构图</a:t>
            </a:r>
            <a:endParaRPr lang="en-CN" dirty="0">
              <a:latin typeface="Microsoft YaHei" panose="020B0503020204020204" pitchFamily="34" charset="-122"/>
              <a:ea typeface="Microsoft YaHei" panose="020B0503020204020204" pitchFamily="34" charset="-122"/>
            </a:endParaRPr>
          </a:p>
        </p:txBody>
      </p:sp>
      <p:sp>
        <p:nvSpPr>
          <p:cNvPr id="11" name="TextBox 10">
            <a:extLst>
              <a:ext uri="{FF2B5EF4-FFF2-40B4-BE49-F238E27FC236}">
                <a16:creationId xmlns:a16="http://schemas.microsoft.com/office/drawing/2014/main" id="{180CC804-37BB-19D4-037F-EBE322900A57}"/>
              </a:ext>
            </a:extLst>
          </p:cNvPr>
          <p:cNvSpPr txBox="1"/>
          <p:nvPr/>
        </p:nvSpPr>
        <p:spPr>
          <a:xfrm>
            <a:off x="366467" y="3609847"/>
            <a:ext cx="11447708" cy="777457"/>
          </a:xfrm>
          <a:prstGeom prst="rect">
            <a:avLst/>
          </a:prstGeom>
          <a:noFill/>
        </p:spPr>
        <p:txBody>
          <a:bodyPr wrap="square">
            <a:spAutoFit/>
          </a:bodyPr>
          <a:lstStyle/>
          <a:p>
            <a:pPr>
              <a:lnSpc>
                <a:spcPct val="130000"/>
              </a:lnSpc>
            </a:pPr>
            <a:r>
              <a:rPr lang="zh-CN" altLang="en-US" b="0" i="0" dirty="0">
                <a:effectLst/>
                <a:latin typeface="Microsoft YaHei" panose="020B0503020204020204" pitchFamily="34" charset="-122"/>
                <a:ea typeface="Microsoft YaHei" panose="020B0503020204020204" pitchFamily="34" charset="-122"/>
              </a:rPr>
              <a:t>在预训练任务方面，</a:t>
            </a:r>
            <a:r>
              <a:rPr lang="en-US" b="0" i="0" dirty="0" err="1">
                <a:effectLst/>
                <a:latin typeface="Microsoft YaHei" panose="020B0503020204020204" pitchFamily="34" charset="-122"/>
                <a:ea typeface="Microsoft YaHei" panose="020B0503020204020204" pitchFamily="34" charset="-122"/>
              </a:rPr>
              <a:t>SenseBERT</a:t>
            </a:r>
            <a:r>
              <a:rPr lang="en-US" b="0" i="0" dirty="0">
                <a:effectLst/>
                <a:latin typeface="Microsoft YaHei" panose="020B0503020204020204" pitchFamily="34" charset="-122"/>
                <a:ea typeface="Microsoft YaHei" panose="020B0503020204020204" pitchFamily="34" charset="-122"/>
              </a:rPr>
              <a:t> </a:t>
            </a:r>
            <a:r>
              <a:rPr lang="zh-CN" altLang="en-US" b="0" i="0" dirty="0">
                <a:effectLst/>
                <a:latin typeface="Microsoft YaHei" panose="020B0503020204020204" pitchFamily="34" charset="-122"/>
                <a:ea typeface="Microsoft YaHei" panose="020B0503020204020204" pitchFamily="34" charset="-122"/>
              </a:rPr>
              <a:t>包括掩码单词预测和掩码语义预测两个任务。通过与词嵌入、语义嵌入矩阵的比较，模型计算每一个掩码位置的单词预测分布和语义预测分布，并将其与实际标签比对。</a:t>
            </a:r>
            <a:endParaRPr lang="en-CN" dirty="0">
              <a:latin typeface="Microsoft YaHei" panose="020B0503020204020204" pitchFamily="34" charset="-122"/>
              <a:ea typeface="Microsoft YaHei" panose="020B0503020204020204" pitchFamily="34" charset="-122"/>
            </a:endParaRPr>
          </a:p>
        </p:txBody>
      </p:sp>
      <p:pic>
        <p:nvPicPr>
          <p:cNvPr id="13" name="Picture 12">
            <a:extLst>
              <a:ext uri="{FF2B5EF4-FFF2-40B4-BE49-F238E27FC236}">
                <a16:creationId xmlns:a16="http://schemas.microsoft.com/office/drawing/2014/main" id="{3AD95A5E-D081-2C06-082B-6A18F742E1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764" y="4717314"/>
            <a:ext cx="2846334" cy="416131"/>
          </a:xfrm>
          <a:prstGeom prst="rect">
            <a:avLst/>
          </a:prstGeom>
        </p:spPr>
      </p:pic>
      <p:pic>
        <p:nvPicPr>
          <p:cNvPr id="15" name="Picture 14">
            <a:extLst>
              <a:ext uri="{FF2B5EF4-FFF2-40B4-BE49-F238E27FC236}">
                <a16:creationId xmlns:a16="http://schemas.microsoft.com/office/drawing/2014/main" id="{9BA844DA-CC4F-63E5-4889-C647563986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5232180"/>
            <a:ext cx="4099753" cy="1619105"/>
          </a:xfrm>
          <a:prstGeom prst="rect">
            <a:avLst/>
          </a:prstGeom>
        </p:spPr>
      </p:pic>
      <p:pic>
        <p:nvPicPr>
          <p:cNvPr id="17" name="Picture 16">
            <a:extLst>
              <a:ext uri="{FF2B5EF4-FFF2-40B4-BE49-F238E27FC236}">
                <a16:creationId xmlns:a16="http://schemas.microsoft.com/office/drawing/2014/main" id="{F8A9D0F9-AF6E-C34A-2EBF-39FA0A8381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6900" y="5181768"/>
            <a:ext cx="5803900" cy="727733"/>
          </a:xfrm>
          <a:prstGeom prst="rect">
            <a:avLst/>
          </a:prstGeom>
        </p:spPr>
      </p:pic>
    </p:spTree>
    <p:extLst>
      <p:ext uri="{BB962C8B-B14F-4D97-AF65-F5344CB8AC3E}">
        <p14:creationId xmlns:p14="http://schemas.microsoft.com/office/powerpoint/2010/main" val="190284031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6468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词义消歧评价方法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74</a:t>
            </a:fld>
            <a:endParaRPr lang="zh-CN" altLang="en-US" dirty="0"/>
          </a:p>
        </p:txBody>
      </p:sp>
      <p:pic>
        <p:nvPicPr>
          <p:cNvPr id="4" name="Picture 3">
            <a:extLst>
              <a:ext uri="{FF2B5EF4-FFF2-40B4-BE49-F238E27FC236}">
                <a16:creationId xmlns:a16="http://schemas.microsoft.com/office/drawing/2014/main" id="{92917B63-B2A5-E6C5-3D1C-FC8156DF89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500" y="1289487"/>
            <a:ext cx="7493000" cy="2933700"/>
          </a:xfrm>
          <a:prstGeom prst="rect">
            <a:avLst/>
          </a:prstGeom>
        </p:spPr>
      </p:pic>
      <p:pic>
        <p:nvPicPr>
          <p:cNvPr id="7" name="Picture 6">
            <a:extLst>
              <a:ext uri="{FF2B5EF4-FFF2-40B4-BE49-F238E27FC236}">
                <a16:creationId xmlns:a16="http://schemas.microsoft.com/office/drawing/2014/main" id="{0DD2830D-7179-3590-3989-23C8180C3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7050" y="4608652"/>
            <a:ext cx="6057900" cy="1028700"/>
          </a:xfrm>
          <a:prstGeom prst="rect">
            <a:avLst/>
          </a:prstGeom>
        </p:spPr>
      </p:pic>
    </p:spTree>
    <p:extLst>
      <p:ext uri="{BB962C8B-B14F-4D97-AF65-F5344CB8AC3E}">
        <p14:creationId xmlns:p14="http://schemas.microsoft.com/office/powerpoint/2010/main" val="36252963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词义消歧语料库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75</a:t>
            </a:fld>
            <a:endParaRPr lang="zh-CN" altLang="en-US" dirty="0"/>
          </a:p>
        </p:txBody>
      </p:sp>
      <p:sp>
        <p:nvSpPr>
          <p:cNvPr id="5" name="TextBox 4">
            <a:extLst>
              <a:ext uri="{FF2B5EF4-FFF2-40B4-BE49-F238E27FC236}">
                <a16:creationId xmlns:a16="http://schemas.microsoft.com/office/drawing/2014/main" id="{52748FC7-CE8B-7F68-6791-A3E0D29CC584}"/>
              </a:ext>
            </a:extLst>
          </p:cNvPr>
          <p:cNvSpPr txBox="1"/>
          <p:nvPr/>
        </p:nvSpPr>
        <p:spPr>
          <a:xfrm>
            <a:off x="579128" y="1207954"/>
            <a:ext cx="6096000" cy="400110"/>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词义消歧义项分类标注语料库</a:t>
            </a:r>
          </a:p>
        </p:txBody>
      </p:sp>
      <p:sp>
        <p:nvSpPr>
          <p:cNvPr id="8" name="TextBox 7">
            <a:extLst>
              <a:ext uri="{FF2B5EF4-FFF2-40B4-BE49-F238E27FC236}">
                <a16:creationId xmlns:a16="http://schemas.microsoft.com/office/drawing/2014/main" id="{9305072C-2CF4-B381-77CF-2BD427C4FE7C}"/>
              </a:ext>
            </a:extLst>
          </p:cNvPr>
          <p:cNvSpPr txBox="1"/>
          <p:nvPr/>
        </p:nvSpPr>
        <p:spPr>
          <a:xfrm>
            <a:off x="1151906" y="1807025"/>
            <a:ext cx="10608292" cy="923330"/>
          </a:xfrm>
          <a:prstGeom prst="rect">
            <a:avLst/>
          </a:prstGeom>
          <a:noFill/>
        </p:spPr>
        <p:txBody>
          <a:bodyPr wrap="square">
            <a:spAutoFit/>
          </a:bodyPr>
          <a:lstStyle/>
          <a:p>
            <a:r>
              <a:rPr lang="en-US" b="1" dirty="0" err="1">
                <a:effectLst/>
                <a:latin typeface="Microsoft YaHei" panose="020B0503020204020204" pitchFamily="34" charset="-122"/>
                <a:ea typeface="Microsoft YaHei" panose="020B0503020204020204" pitchFamily="34" charset="-122"/>
              </a:rPr>
              <a:t>SemCor</a:t>
            </a:r>
            <a:r>
              <a:rPr lang="en-US" b="1" dirty="0">
                <a:effectLst/>
                <a:latin typeface="Microsoft YaHei" panose="020B0503020204020204" pitchFamily="34" charset="-122"/>
                <a:ea typeface="Microsoft YaHei" panose="020B0503020204020204" pitchFamily="34" charset="-122"/>
              </a:rPr>
              <a:t> </a:t>
            </a:r>
            <a:r>
              <a:rPr lang="zh-CN" altLang="en-US" dirty="0">
                <a:effectLst/>
                <a:latin typeface="Microsoft YaHei" panose="020B0503020204020204" pitchFamily="34" charset="-122"/>
                <a:ea typeface="Microsoft YaHei" panose="020B0503020204020204" pitchFamily="34" charset="-122"/>
              </a:rPr>
              <a:t>是基于</a:t>
            </a:r>
            <a:r>
              <a:rPr lang="en-US" dirty="0">
                <a:effectLst/>
                <a:latin typeface="Microsoft YaHei" panose="020B0503020204020204" pitchFamily="34" charset="-122"/>
                <a:ea typeface="Microsoft YaHei" panose="020B0503020204020204" pitchFamily="34" charset="-122"/>
              </a:rPr>
              <a:t>WordNet </a:t>
            </a:r>
            <a:r>
              <a:rPr lang="zh-CN" altLang="en-US" dirty="0">
                <a:effectLst/>
                <a:latin typeface="Microsoft YaHei" panose="020B0503020204020204" pitchFamily="34" charset="-122"/>
                <a:ea typeface="Microsoft YaHei" panose="020B0503020204020204" pitchFamily="34" charset="-122"/>
              </a:rPr>
              <a:t>词义进行标注的语料库。</a:t>
            </a:r>
            <a:r>
              <a:rPr lang="en-US" dirty="0" err="1">
                <a:effectLst/>
                <a:latin typeface="Microsoft YaHei" panose="020B0503020204020204" pitchFamily="34" charset="-122"/>
                <a:ea typeface="Microsoft YaHei" panose="020B0503020204020204" pitchFamily="34" charset="-122"/>
              </a:rPr>
              <a:t>SemCor</a:t>
            </a:r>
            <a:r>
              <a:rPr lang="en-US" dirty="0">
                <a:effectLst/>
                <a:latin typeface="Microsoft YaHei" panose="020B0503020204020204" pitchFamily="34" charset="-122"/>
                <a:ea typeface="Microsoft YaHei" panose="020B0503020204020204" pitchFamily="34" charset="-122"/>
              </a:rPr>
              <a:t> 3.0 </a:t>
            </a:r>
            <a:r>
              <a:rPr lang="zh-CN" altLang="en-US" dirty="0">
                <a:effectLst/>
                <a:latin typeface="Microsoft YaHei" panose="020B0503020204020204" pitchFamily="34" charset="-122"/>
                <a:ea typeface="Microsoft YaHei" panose="020B0503020204020204" pitchFamily="34" charset="-122"/>
              </a:rPr>
              <a:t>版本包含</a:t>
            </a:r>
            <a:r>
              <a:rPr lang="en-US" altLang="zh-CN" dirty="0">
                <a:effectLst/>
                <a:latin typeface="Microsoft YaHei" panose="020B0503020204020204" pitchFamily="34" charset="-122"/>
                <a:ea typeface="Microsoft YaHei" panose="020B0503020204020204" pitchFamily="34" charset="-122"/>
              </a:rPr>
              <a:t>352 </a:t>
            </a:r>
            <a:r>
              <a:rPr lang="zh-CN" altLang="en-US" dirty="0">
                <a:effectLst/>
                <a:latin typeface="Microsoft YaHei" panose="020B0503020204020204" pitchFamily="34" charset="-122"/>
                <a:ea typeface="Microsoft YaHei" panose="020B0503020204020204" pitchFamily="34" charset="-122"/>
              </a:rPr>
              <a:t>个文档和</a:t>
            </a:r>
            <a:r>
              <a:rPr lang="en-US" altLang="zh-CN" dirty="0">
                <a:effectLst/>
                <a:latin typeface="Microsoft YaHei" panose="020B0503020204020204" pitchFamily="34" charset="-122"/>
                <a:ea typeface="Microsoft YaHei" panose="020B0503020204020204" pitchFamily="34" charset="-122"/>
              </a:rPr>
              <a:t>22 </a:t>
            </a:r>
            <a:r>
              <a:rPr lang="zh-CN" altLang="en-US" dirty="0">
                <a:effectLst/>
                <a:latin typeface="Microsoft YaHei" panose="020B0503020204020204" pitchFamily="34" charset="-122"/>
                <a:ea typeface="Microsoft YaHei" panose="020B0503020204020204" pitchFamily="34" charset="-122"/>
              </a:rPr>
              <a:t>万余条手动语义注释，其原始语料从布朗（</a:t>
            </a:r>
            <a:r>
              <a:rPr lang="en-US" dirty="0">
                <a:effectLst/>
                <a:latin typeface="Microsoft YaHei" panose="020B0503020204020204" pitchFamily="34" charset="-122"/>
                <a:ea typeface="Microsoft YaHei" panose="020B0503020204020204" pitchFamily="34" charset="-122"/>
              </a:rPr>
              <a:t>Brown）</a:t>
            </a:r>
            <a:r>
              <a:rPr lang="zh-CN" altLang="en-US" dirty="0">
                <a:effectLst/>
                <a:latin typeface="Microsoft YaHei" panose="020B0503020204020204" pitchFamily="34" charset="-122"/>
                <a:ea typeface="Microsoft YaHei" panose="020B0503020204020204" pitchFamily="34" charset="-122"/>
              </a:rPr>
              <a:t>语料库获取，经过筛选后，参考</a:t>
            </a:r>
            <a:r>
              <a:rPr lang="en-US" dirty="0">
                <a:effectLst/>
                <a:latin typeface="Microsoft YaHei" panose="020B0503020204020204" pitchFamily="34" charset="-122"/>
                <a:ea typeface="Microsoft YaHei" panose="020B0503020204020204" pitchFamily="34" charset="-122"/>
              </a:rPr>
              <a:t>WordNet 1.4 </a:t>
            </a:r>
            <a:r>
              <a:rPr lang="zh-CN" altLang="en-US" dirty="0">
                <a:effectLst/>
                <a:latin typeface="Microsoft YaHei" panose="020B0503020204020204" pitchFamily="34" charset="-122"/>
                <a:ea typeface="Microsoft YaHei" panose="020B0503020204020204" pitchFamily="34" charset="-122"/>
              </a:rPr>
              <a:t>的词义清单进行词义标记</a:t>
            </a:r>
          </a:p>
        </p:txBody>
      </p:sp>
      <p:sp>
        <p:nvSpPr>
          <p:cNvPr id="10" name="TextBox 9">
            <a:extLst>
              <a:ext uri="{FF2B5EF4-FFF2-40B4-BE49-F238E27FC236}">
                <a16:creationId xmlns:a16="http://schemas.microsoft.com/office/drawing/2014/main" id="{3509F3DC-B34B-B575-18F5-2BDD497C1658}"/>
              </a:ext>
            </a:extLst>
          </p:cNvPr>
          <p:cNvSpPr txBox="1"/>
          <p:nvPr/>
        </p:nvSpPr>
        <p:spPr>
          <a:xfrm>
            <a:off x="1151905" y="2967335"/>
            <a:ext cx="10662270" cy="923330"/>
          </a:xfrm>
          <a:prstGeom prst="rect">
            <a:avLst/>
          </a:prstGeom>
          <a:noFill/>
        </p:spPr>
        <p:txBody>
          <a:bodyPr wrap="square">
            <a:spAutoFit/>
          </a:bodyPr>
          <a:lstStyle/>
          <a:p>
            <a:r>
              <a:rPr lang="en-CN" b="1" dirty="0">
                <a:latin typeface="Microsoft YaHei" panose="020B0503020204020204" pitchFamily="34" charset="-122"/>
                <a:ea typeface="Microsoft YaHei" panose="020B0503020204020204" pitchFamily="34" charset="-122"/>
              </a:rPr>
              <a:t>OMSTI（One Million Sense-Tagged Instances）</a:t>
            </a:r>
            <a:r>
              <a:rPr lang="en-CN" dirty="0">
                <a:latin typeface="Microsoft YaHei" panose="020B0503020204020204" pitchFamily="34" charset="-122"/>
                <a:ea typeface="Microsoft YaHei" panose="020B0503020204020204" pitchFamily="34" charset="-122"/>
              </a:rPr>
              <a:t>是自动标注的语料库，也常用于词义消歧系统的训练。OMSTI使用WordNet 3.0的词义进行注释，它是通过在大型英汉平行语料库（MultiUN 语料库）上使用基于对齐的词义消歧方法自动构建的。</a:t>
            </a:r>
          </a:p>
        </p:txBody>
      </p:sp>
      <p:sp>
        <p:nvSpPr>
          <p:cNvPr id="12" name="TextBox 11">
            <a:extLst>
              <a:ext uri="{FF2B5EF4-FFF2-40B4-BE49-F238E27FC236}">
                <a16:creationId xmlns:a16="http://schemas.microsoft.com/office/drawing/2014/main" id="{EB0A3CE2-B4F9-D43B-7632-81ABD1C488F8}"/>
              </a:ext>
            </a:extLst>
          </p:cNvPr>
          <p:cNvSpPr txBox="1"/>
          <p:nvPr/>
        </p:nvSpPr>
        <p:spPr>
          <a:xfrm>
            <a:off x="1145973" y="4154011"/>
            <a:ext cx="10608291" cy="646331"/>
          </a:xfrm>
          <a:prstGeom prst="rect">
            <a:avLst/>
          </a:prstGeom>
          <a:noFill/>
        </p:spPr>
        <p:txBody>
          <a:bodyPr wrap="square">
            <a:spAutoFit/>
          </a:bodyPr>
          <a:lstStyle/>
          <a:p>
            <a:r>
              <a:rPr lang="en-CN" b="1" dirty="0">
                <a:latin typeface="Microsoft YaHei" panose="020B0503020204020204" pitchFamily="34" charset="-122"/>
                <a:ea typeface="Microsoft YaHei" panose="020B0503020204020204" pitchFamily="34" charset="-122"/>
              </a:rPr>
              <a:t>WSDEvaL</a:t>
            </a:r>
            <a:r>
              <a:rPr lang="en-CN" dirty="0">
                <a:latin typeface="Microsoft YaHei" panose="020B0503020204020204" pitchFamily="34" charset="-122"/>
                <a:ea typeface="Microsoft YaHei" panose="020B0503020204020204" pitchFamily="34" charset="-122"/>
              </a:rPr>
              <a:t>是统一词义消歧基准评测框架，将不同时期构建的采用不同词义注释构建的评测基准语料统一使用WordNet 3.0词义进行注释。</a:t>
            </a:r>
          </a:p>
        </p:txBody>
      </p:sp>
    </p:spTree>
    <p:extLst>
      <p:ext uri="{BB962C8B-B14F-4D97-AF65-F5344CB8AC3E}">
        <p14:creationId xmlns:p14="http://schemas.microsoft.com/office/powerpoint/2010/main" val="22903905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33910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词义消歧语料库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76</a:t>
            </a:fld>
            <a:endParaRPr lang="zh-CN" altLang="en-US" dirty="0"/>
          </a:p>
        </p:txBody>
      </p:sp>
      <p:sp>
        <p:nvSpPr>
          <p:cNvPr id="5" name="TextBox 4">
            <a:extLst>
              <a:ext uri="{FF2B5EF4-FFF2-40B4-BE49-F238E27FC236}">
                <a16:creationId xmlns:a16="http://schemas.microsoft.com/office/drawing/2014/main" id="{52748FC7-CE8B-7F68-6791-A3E0D29CC584}"/>
              </a:ext>
            </a:extLst>
          </p:cNvPr>
          <p:cNvSpPr txBox="1"/>
          <p:nvPr/>
        </p:nvSpPr>
        <p:spPr>
          <a:xfrm>
            <a:off x="579128" y="1207954"/>
            <a:ext cx="6096000" cy="400110"/>
          </a:xfrm>
          <a:prstGeom prst="rect">
            <a:avLst/>
          </a:prstGeom>
          <a:noFill/>
        </p:spPr>
        <p:txBody>
          <a:bodyPr wrap="square">
            <a:spAutoFit/>
          </a:bodyPr>
          <a:lstStyle/>
          <a:p>
            <a:r>
              <a:rPr lang="zh-CN" altLang="en-US" sz="2000" dirty="0">
                <a:latin typeface="Microsoft YaHei" panose="020B0503020204020204" pitchFamily="34" charset="-122"/>
                <a:ea typeface="Microsoft YaHei" panose="020B0503020204020204" pitchFamily="34" charset="-122"/>
              </a:rPr>
              <a:t>词义消歧义项相同判断标注语料库</a:t>
            </a:r>
            <a:endParaRPr lang="en-CN" sz="2000"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9305072C-2CF4-B381-77CF-2BD427C4FE7C}"/>
              </a:ext>
            </a:extLst>
          </p:cNvPr>
          <p:cNvSpPr txBox="1"/>
          <p:nvPr/>
        </p:nvSpPr>
        <p:spPr>
          <a:xfrm>
            <a:off x="1151906" y="1807025"/>
            <a:ext cx="10608292" cy="646331"/>
          </a:xfrm>
          <a:prstGeom prst="rect">
            <a:avLst/>
          </a:prstGeom>
          <a:noFill/>
        </p:spPr>
        <p:txBody>
          <a:bodyPr wrap="square">
            <a:spAutoFit/>
          </a:bodyPr>
          <a:lstStyle/>
          <a:p>
            <a:r>
              <a:rPr lang="en-US" b="1" dirty="0" err="1">
                <a:effectLst/>
                <a:latin typeface="Microsoft YaHei" panose="020B0503020204020204" pitchFamily="34" charset="-122"/>
                <a:ea typeface="Microsoft YaHei" panose="020B0503020204020204" pitchFamily="34" charset="-122"/>
              </a:rPr>
              <a:t>WiC（Word</a:t>
            </a:r>
            <a:r>
              <a:rPr lang="en-US" b="1" dirty="0">
                <a:effectLst/>
                <a:latin typeface="Microsoft YaHei" panose="020B0503020204020204" pitchFamily="34" charset="-122"/>
                <a:ea typeface="Microsoft YaHei" panose="020B0503020204020204" pitchFamily="34" charset="-122"/>
              </a:rPr>
              <a:t> in Context）</a:t>
            </a:r>
            <a:r>
              <a:rPr lang="zh-CN" altLang="en-US" dirty="0">
                <a:effectLst/>
                <a:latin typeface="Microsoft YaHei" panose="020B0503020204020204" pitchFamily="34" charset="-122"/>
                <a:ea typeface="Microsoft YaHei" panose="020B0503020204020204" pitchFamily="34" charset="-122"/>
              </a:rPr>
              <a:t>数据集是一个由专家标注的词义消歧数据集，每个样本对同一个目标词给出两个包含该词语的句子，并依据在两个句子中目标词的词义是否相同，给出</a:t>
            </a:r>
            <a:r>
              <a:rPr lang="en-US" dirty="0">
                <a:effectLst/>
                <a:latin typeface="Microsoft YaHei" panose="020B0503020204020204" pitchFamily="34" charset="-122"/>
                <a:ea typeface="Microsoft YaHei" panose="020B0503020204020204" pitchFamily="34" charset="-122"/>
              </a:rPr>
              <a:t>T</a:t>
            </a:r>
            <a:r>
              <a:rPr lang="zh-CN" altLang="en-US" dirty="0">
                <a:effectLst/>
                <a:latin typeface="Microsoft YaHei" panose="020B0503020204020204" pitchFamily="34" charset="-122"/>
                <a:ea typeface="Microsoft YaHei" panose="020B0503020204020204" pitchFamily="34" charset="-122"/>
              </a:rPr>
              <a:t>或</a:t>
            </a:r>
            <a:r>
              <a:rPr lang="en-US" dirty="0">
                <a:effectLst/>
                <a:latin typeface="Microsoft YaHei" panose="020B0503020204020204" pitchFamily="34" charset="-122"/>
                <a:ea typeface="Microsoft YaHei" panose="020B0503020204020204" pitchFamily="34" charset="-122"/>
              </a:rPr>
              <a:t>F</a:t>
            </a:r>
            <a:r>
              <a:rPr lang="zh-CN" altLang="en-US" dirty="0">
                <a:effectLst/>
                <a:latin typeface="Microsoft YaHei" panose="020B0503020204020204" pitchFamily="34" charset="-122"/>
                <a:ea typeface="Microsoft YaHei" panose="020B0503020204020204" pitchFamily="34" charset="-122"/>
              </a:rPr>
              <a:t>的分类标签。</a:t>
            </a:r>
          </a:p>
        </p:txBody>
      </p:sp>
      <p:sp>
        <p:nvSpPr>
          <p:cNvPr id="10" name="TextBox 9">
            <a:extLst>
              <a:ext uri="{FF2B5EF4-FFF2-40B4-BE49-F238E27FC236}">
                <a16:creationId xmlns:a16="http://schemas.microsoft.com/office/drawing/2014/main" id="{3509F3DC-B34B-B575-18F5-2BDD497C1658}"/>
              </a:ext>
            </a:extLst>
          </p:cNvPr>
          <p:cNvSpPr txBox="1"/>
          <p:nvPr/>
        </p:nvSpPr>
        <p:spPr>
          <a:xfrm>
            <a:off x="1151905" y="2652317"/>
            <a:ext cx="10662270" cy="923330"/>
          </a:xfrm>
          <a:prstGeom prst="rect">
            <a:avLst/>
          </a:prstGeom>
          <a:noFill/>
        </p:spPr>
        <p:txBody>
          <a:bodyPr wrap="square">
            <a:spAutoFit/>
          </a:bodyPr>
          <a:lstStyle/>
          <a:p>
            <a:r>
              <a:rPr lang="en-US" b="1" dirty="0" err="1">
                <a:latin typeface="Microsoft YaHei" panose="020B0503020204020204" pitchFamily="34" charset="-122"/>
                <a:ea typeface="Microsoft YaHei" panose="020B0503020204020204" pitchFamily="34" charset="-122"/>
              </a:rPr>
              <a:t>WiC-TSV（Word</a:t>
            </a:r>
            <a:r>
              <a:rPr lang="en-US" b="1" dirty="0">
                <a:latin typeface="Microsoft YaHei" panose="020B0503020204020204" pitchFamily="34" charset="-122"/>
                <a:ea typeface="Microsoft YaHei" panose="020B0503020204020204" pitchFamily="34" charset="-122"/>
              </a:rPr>
              <a:t> in Context - Target Sense Verification）</a:t>
            </a:r>
            <a:r>
              <a:rPr lang="zh-CN" altLang="en-US" dirty="0">
                <a:latin typeface="Microsoft YaHei" panose="020B0503020204020204" pitchFamily="34" charset="-122"/>
                <a:ea typeface="Microsoft YaHei" panose="020B0503020204020204" pitchFamily="34" charset="-122"/>
              </a:rPr>
              <a:t>对</a:t>
            </a:r>
            <a:r>
              <a:rPr lang="en-US" dirty="0" err="1">
                <a:latin typeface="Microsoft YaHei" panose="020B0503020204020204" pitchFamily="34" charset="-122"/>
                <a:ea typeface="Microsoft YaHei" panose="020B0503020204020204" pitchFamily="34" charset="-122"/>
              </a:rPr>
              <a:t>WiC</a:t>
            </a:r>
            <a:r>
              <a:rPr lang="zh-CN" altLang="en-US" dirty="0">
                <a:latin typeface="Microsoft YaHei" panose="020B0503020204020204" pitchFamily="34" charset="-122"/>
                <a:ea typeface="Microsoft YaHei" panose="020B0503020204020204" pitchFamily="34" charset="-122"/>
              </a:rPr>
              <a:t>的语料筛选和任务形式进行了改进，形成了新的跨越多个领域的词义消歧评测基准。</a:t>
            </a:r>
            <a:r>
              <a:rPr lang="en-US" altLang="zh-CN" dirty="0" err="1">
                <a:latin typeface="Microsoft YaHei" panose="020B0503020204020204" pitchFamily="34" charset="-122"/>
                <a:ea typeface="Microsoft YaHei" panose="020B0503020204020204" pitchFamily="34" charset="-122"/>
              </a:rPr>
              <a:t>WiC</a:t>
            </a:r>
            <a:r>
              <a:rPr lang="en-US" altLang="zh-CN" dirty="0">
                <a:latin typeface="Microsoft YaHei" panose="020B0503020204020204" pitchFamily="34" charset="-122"/>
                <a:ea typeface="Microsoft YaHei" panose="020B0503020204020204" pitchFamily="34" charset="-122"/>
              </a:rPr>
              <a:t>-TSV</a:t>
            </a:r>
            <a:r>
              <a:rPr lang="zh-CN" altLang="en-US" dirty="0">
                <a:latin typeface="Microsoft YaHei" panose="020B0503020204020204" pitchFamily="34" charset="-122"/>
                <a:ea typeface="Microsoft YaHei" panose="020B0503020204020204" pitchFamily="34" charset="-122"/>
              </a:rPr>
              <a:t>中的每个样本仅包含一个句子，其中标出待消歧的目标词。</a:t>
            </a:r>
            <a:endParaRPr lang="en-CN"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9689885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9">
            <a:extLst>
              <a:ext uri="{FF2B5EF4-FFF2-40B4-BE49-F238E27FC236}">
                <a16:creationId xmlns:a16="http://schemas.microsoft.com/office/drawing/2014/main" id="{9D7FD12B-6264-A70A-F5A2-158940D7DFED}"/>
              </a:ext>
            </a:extLst>
          </p:cNvPr>
          <p:cNvSpPr>
            <a:spLocks noChangeArrowheads="1"/>
          </p:cNvSpPr>
          <p:nvPr/>
        </p:nvSpPr>
        <p:spPr bwMode="auto">
          <a:xfrm>
            <a:off x="619678" y="4007261"/>
            <a:ext cx="6064901" cy="2655983"/>
          </a:xfrm>
          <a:prstGeom prst="rect">
            <a:avLst/>
          </a:prstGeom>
          <a:solidFill>
            <a:schemeClr val="accent1">
              <a:lumMod val="20000"/>
              <a:lumOff val="80000"/>
            </a:schemeClr>
          </a:solidFill>
          <a:ln>
            <a:noFill/>
          </a:ln>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 name="TextBox 15">
            <a:extLst>
              <a:ext uri="{FF2B5EF4-FFF2-40B4-BE49-F238E27FC236}">
                <a16:creationId xmlns:a16="http://schemas.microsoft.com/office/drawing/2014/main" id="{E8A52E18-DA0E-6E06-5F5C-6429C2CFEB7E}"/>
              </a:ext>
            </a:extLst>
          </p:cNvPr>
          <p:cNvSpPr txBox="1"/>
          <p:nvPr/>
        </p:nvSpPr>
        <p:spPr>
          <a:xfrm>
            <a:off x="1474706" y="4672903"/>
            <a:ext cx="5405004" cy="1884555"/>
          </a:xfrm>
          <a:prstGeom prst="rect">
            <a:avLst/>
          </a:prstGeom>
          <a:noFill/>
        </p:spPr>
        <p:txBody>
          <a:bodyPr wrap="square">
            <a:spAutoFit/>
          </a:bodyPr>
          <a:lstStyle/>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4.5.1 </a:t>
            </a:r>
            <a:r>
              <a:rPr lang="zh-CN" altLang="en-US" sz="2000" b="1" dirty="0">
                <a:solidFill>
                  <a:srgbClr val="0070C0"/>
                </a:solidFill>
                <a:latin typeface="微软雅黑" panose="020B0503020204020204" pitchFamily="34" charset="-122"/>
                <a:ea typeface="微软雅黑" panose="020B0503020204020204" pitchFamily="34" charset="-122"/>
              </a:rPr>
              <a:t>基于成分句法树的语义角色标注方法</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4.5.2 </a:t>
            </a:r>
            <a:r>
              <a:rPr lang="zh-CN" altLang="en-US" sz="2000" b="1" dirty="0">
                <a:solidFill>
                  <a:srgbClr val="0070C0"/>
                </a:solidFill>
                <a:latin typeface="微软雅黑" panose="020B0503020204020204" pitchFamily="34" charset="-122"/>
                <a:ea typeface="微软雅黑" panose="020B0503020204020204" pitchFamily="34" charset="-122"/>
              </a:rPr>
              <a:t>基于深度神经网络的语义角色标注</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4.5.3</a:t>
            </a:r>
            <a:r>
              <a:rPr lang="zh-CN" altLang="en-US" sz="2000" b="1" dirty="0">
                <a:solidFill>
                  <a:srgbClr val="0070C0"/>
                </a:solidFill>
                <a:latin typeface="微软雅黑" panose="020B0503020204020204" pitchFamily="34" charset="-122"/>
                <a:ea typeface="微软雅黑" panose="020B0503020204020204" pitchFamily="34" charset="-122"/>
              </a:rPr>
              <a:t> 语义角色标注评价方法</a:t>
            </a:r>
            <a:endParaRPr lang="en-US" altLang="zh-CN" sz="20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en-US" altLang="zh-CN" sz="2000" b="1" dirty="0">
                <a:solidFill>
                  <a:srgbClr val="0070C0"/>
                </a:solidFill>
                <a:latin typeface="微软雅黑" panose="020B0503020204020204" pitchFamily="34" charset="-122"/>
                <a:ea typeface="微软雅黑" panose="020B0503020204020204" pitchFamily="34" charset="-122"/>
              </a:rPr>
              <a:t>4.5.4</a:t>
            </a:r>
            <a:r>
              <a:rPr lang="zh-CN" altLang="en-US" sz="2000" b="1" dirty="0">
                <a:solidFill>
                  <a:srgbClr val="0070C0"/>
                </a:solidFill>
                <a:latin typeface="微软雅黑" panose="020B0503020204020204" pitchFamily="34" charset="-122"/>
                <a:ea typeface="微软雅黑" panose="020B0503020204020204" pitchFamily="34" charset="-122"/>
              </a:rPr>
              <a:t> 语义角色标注语料库</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6386" name="平行四边形 4">
            <a:extLst>
              <a:ext uri="{FF2B5EF4-FFF2-40B4-BE49-F238E27FC236}">
                <a16:creationId xmlns:a16="http://schemas.microsoft.com/office/drawing/2014/main" id="{92EB2691-B6EC-D14E-A2DB-ECF50B2F7078}"/>
              </a:ext>
            </a:extLst>
          </p:cNvPr>
          <p:cNvSpPr>
            <a:spLocks noChangeArrowheads="1"/>
          </p:cNvSpPr>
          <p:nvPr/>
        </p:nvSpPr>
        <p:spPr bwMode="auto">
          <a:xfrm>
            <a:off x="6762750" y="342900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387" name="平行四边形 5">
            <a:extLst>
              <a:ext uri="{FF2B5EF4-FFF2-40B4-BE49-F238E27FC236}">
                <a16:creationId xmlns:a16="http://schemas.microsoft.com/office/drawing/2014/main" id="{69C5597F-C1FA-A848-A3C4-765A4195368A}"/>
              </a:ext>
            </a:extLst>
          </p:cNvPr>
          <p:cNvSpPr>
            <a:spLocks noChangeArrowheads="1"/>
          </p:cNvSpPr>
          <p:nvPr/>
        </p:nvSpPr>
        <p:spPr bwMode="auto">
          <a:xfrm flipV="1">
            <a:off x="6762750" y="0"/>
            <a:ext cx="5676900" cy="3429000"/>
          </a:xfrm>
          <a:prstGeom prst="parallelogram">
            <a:avLst>
              <a:gd name="adj" fmla="val 7283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nvGrpSpPr>
          <p:cNvPr id="16422" name="组合 7">
            <a:extLst>
              <a:ext uri="{FF2B5EF4-FFF2-40B4-BE49-F238E27FC236}">
                <a16:creationId xmlns:a16="http://schemas.microsoft.com/office/drawing/2014/main" id="{67CF1533-4A1A-6540-8FA3-B8B200AA03CA}"/>
              </a:ext>
            </a:extLst>
          </p:cNvPr>
          <p:cNvGrpSpPr>
            <a:grpSpLocks/>
          </p:cNvGrpSpPr>
          <p:nvPr/>
        </p:nvGrpSpPr>
        <p:grpSpPr bwMode="auto">
          <a:xfrm>
            <a:off x="2359024" y="1455564"/>
            <a:ext cx="3736976" cy="534629"/>
            <a:chOff x="1129" y="-1"/>
            <a:chExt cx="5407385" cy="535340"/>
          </a:xfrm>
        </p:grpSpPr>
        <p:sp>
          <p:nvSpPr>
            <p:cNvPr id="16426" name="矩形 11">
              <a:extLst>
                <a:ext uri="{FF2B5EF4-FFF2-40B4-BE49-F238E27FC236}">
                  <a16:creationId xmlns:a16="http://schemas.microsoft.com/office/drawing/2014/main" id="{5DBF2239-8601-5C4F-AA38-DFE4EFF9185F}"/>
                </a:ext>
              </a:extLst>
            </p:cNvPr>
            <p:cNvSpPr>
              <a:spLocks noChangeArrowheads="1"/>
            </p:cNvSpPr>
            <p:nvPr/>
          </p:nvSpPr>
          <p:spPr bwMode="auto">
            <a:xfrm>
              <a:off x="1129" y="-1"/>
              <a:ext cx="5402788" cy="53534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7" name="Rectangle 6">
              <a:extLst>
                <a:ext uri="{FF2B5EF4-FFF2-40B4-BE49-F238E27FC236}">
                  <a16:creationId xmlns:a16="http://schemas.microsoft.com/office/drawing/2014/main" id="{45E684B2-7F1F-E64A-8F83-34BE825D0068}"/>
                </a:ext>
              </a:extLst>
            </p:cNvPr>
            <p:cNvSpPr>
              <a:spLocks noChangeArrowheads="1"/>
            </p:cNvSpPr>
            <p:nvPr/>
          </p:nvSpPr>
          <p:spPr bwMode="auto">
            <a:xfrm>
              <a:off x="532479" y="45775"/>
              <a:ext cx="4876035" cy="400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语义学概述</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23" name="组合 8">
            <a:extLst>
              <a:ext uri="{FF2B5EF4-FFF2-40B4-BE49-F238E27FC236}">
                <a16:creationId xmlns:a16="http://schemas.microsoft.com/office/drawing/2014/main" id="{C83199C0-E760-4144-BF3D-34CD7371F0BA}"/>
              </a:ext>
            </a:extLst>
          </p:cNvPr>
          <p:cNvGrpSpPr>
            <a:grpSpLocks/>
          </p:cNvGrpSpPr>
          <p:nvPr/>
        </p:nvGrpSpPr>
        <p:grpSpPr bwMode="auto">
          <a:xfrm>
            <a:off x="844548" y="1455565"/>
            <a:ext cx="1328550" cy="488950"/>
            <a:chOff x="0" y="0"/>
            <a:chExt cx="1328685" cy="489600"/>
          </a:xfrm>
        </p:grpSpPr>
        <p:sp>
          <p:nvSpPr>
            <p:cNvPr id="16424" name="矩形 9">
              <a:extLst>
                <a:ext uri="{FF2B5EF4-FFF2-40B4-BE49-F238E27FC236}">
                  <a16:creationId xmlns:a16="http://schemas.microsoft.com/office/drawing/2014/main" id="{9499DC2E-C3D3-9144-918B-B9D8CA010EF8}"/>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25" name="文本框 10">
              <a:extLst>
                <a:ext uri="{FF2B5EF4-FFF2-40B4-BE49-F238E27FC236}">
                  <a16:creationId xmlns:a16="http://schemas.microsoft.com/office/drawing/2014/main" id="{2C89C47A-6136-E847-8D2C-3F50A4DD0B09}"/>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6" name="组合 14">
            <a:extLst>
              <a:ext uri="{FF2B5EF4-FFF2-40B4-BE49-F238E27FC236}">
                <a16:creationId xmlns:a16="http://schemas.microsoft.com/office/drawing/2014/main" id="{36ED926B-5E03-E14D-A813-15701234E205}"/>
              </a:ext>
            </a:extLst>
          </p:cNvPr>
          <p:cNvGrpSpPr>
            <a:grpSpLocks/>
          </p:cNvGrpSpPr>
          <p:nvPr/>
        </p:nvGrpSpPr>
        <p:grpSpPr bwMode="auto">
          <a:xfrm>
            <a:off x="2352673" y="2135948"/>
            <a:ext cx="3733800" cy="488950"/>
            <a:chOff x="1129" y="0"/>
            <a:chExt cx="5402789" cy="489600"/>
          </a:xfrm>
        </p:grpSpPr>
        <p:sp>
          <p:nvSpPr>
            <p:cNvPr id="16420" name="矩形 18">
              <a:extLst>
                <a:ext uri="{FF2B5EF4-FFF2-40B4-BE49-F238E27FC236}">
                  <a16:creationId xmlns:a16="http://schemas.microsoft.com/office/drawing/2014/main" id="{B6CF01E4-3697-9A49-800C-3C3098DFB36E}"/>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21" name="Rectangle 6">
              <a:extLst>
                <a:ext uri="{FF2B5EF4-FFF2-40B4-BE49-F238E27FC236}">
                  <a16:creationId xmlns:a16="http://schemas.microsoft.com/office/drawing/2014/main" id="{E2534E5F-5035-8143-87DB-8AD505E57DCC}"/>
                </a:ext>
              </a:extLst>
            </p:cNvPr>
            <p:cNvSpPr>
              <a:spLocks noChangeArrowheads="1"/>
            </p:cNvSpPr>
            <p:nvPr/>
          </p:nvSpPr>
          <p:spPr bwMode="auto">
            <a:xfrm>
              <a:off x="532478" y="45775"/>
              <a:ext cx="48668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语义表示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7" name="组合 15">
            <a:extLst>
              <a:ext uri="{FF2B5EF4-FFF2-40B4-BE49-F238E27FC236}">
                <a16:creationId xmlns:a16="http://schemas.microsoft.com/office/drawing/2014/main" id="{214AF0AB-C49A-4A43-97A7-FD94B386DE67}"/>
              </a:ext>
            </a:extLst>
          </p:cNvPr>
          <p:cNvGrpSpPr>
            <a:grpSpLocks/>
          </p:cNvGrpSpPr>
          <p:nvPr/>
        </p:nvGrpSpPr>
        <p:grpSpPr bwMode="auto">
          <a:xfrm>
            <a:off x="838198" y="2135948"/>
            <a:ext cx="1328550" cy="488950"/>
            <a:chOff x="0" y="0"/>
            <a:chExt cx="1328685" cy="489600"/>
          </a:xfrm>
        </p:grpSpPr>
        <p:sp>
          <p:nvSpPr>
            <p:cNvPr id="16418" name="矩形 16">
              <a:extLst>
                <a:ext uri="{FF2B5EF4-FFF2-40B4-BE49-F238E27FC236}">
                  <a16:creationId xmlns:a16="http://schemas.microsoft.com/office/drawing/2014/main" id="{FE8A6A18-6BDD-B54D-BC35-4411AF8627D5}"/>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9" name="文本框 17">
              <a:extLst>
                <a:ext uri="{FF2B5EF4-FFF2-40B4-BE49-F238E27FC236}">
                  <a16:creationId xmlns:a16="http://schemas.microsoft.com/office/drawing/2014/main" id="{DE6F23AA-388A-5B49-8616-FA58BCE8D8FB}"/>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4.2</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410" name="组合 21">
            <a:extLst>
              <a:ext uri="{FF2B5EF4-FFF2-40B4-BE49-F238E27FC236}">
                <a16:creationId xmlns:a16="http://schemas.microsoft.com/office/drawing/2014/main" id="{E92E6559-4A1B-0844-B471-836B2495D595}"/>
              </a:ext>
            </a:extLst>
          </p:cNvPr>
          <p:cNvGrpSpPr>
            <a:grpSpLocks/>
          </p:cNvGrpSpPr>
          <p:nvPr/>
        </p:nvGrpSpPr>
        <p:grpSpPr bwMode="auto">
          <a:xfrm>
            <a:off x="2331876" y="2812197"/>
            <a:ext cx="3733800" cy="488950"/>
            <a:chOff x="1129" y="0"/>
            <a:chExt cx="5402789" cy="489600"/>
          </a:xfrm>
        </p:grpSpPr>
        <p:sp>
          <p:nvSpPr>
            <p:cNvPr id="16414" name="矩形 25">
              <a:extLst>
                <a:ext uri="{FF2B5EF4-FFF2-40B4-BE49-F238E27FC236}">
                  <a16:creationId xmlns:a16="http://schemas.microsoft.com/office/drawing/2014/main" id="{AAD5231E-D228-9442-9BFD-894559D1E336}"/>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6415" name="Rectangle 6">
              <a:extLst>
                <a:ext uri="{FF2B5EF4-FFF2-40B4-BE49-F238E27FC236}">
                  <a16:creationId xmlns:a16="http://schemas.microsoft.com/office/drawing/2014/main" id="{4E6828E1-EED6-6244-B1C3-3C30133F9218}"/>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分布式表示</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6411" name="组合 22">
            <a:extLst>
              <a:ext uri="{FF2B5EF4-FFF2-40B4-BE49-F238E27FC236}">
                <a16:creationId xmlns:a16="http://schemas.microsoft.com/office/drawing/2014/main" id="{704ECB11-7A6E-E545-9E06-F9F6A07FE291}"/>
              </a:ext>
            </a:extLst>
          </p:cNvPr>
          <p:cNvGrpSpPr>
            <a:grpSpLocks/>
          </p:cNvGrpSpPr>
          <p:nvPr/>
        </p:nvGrpSpPr>
        <p:grpSpPr bwMode="auto">
          <a:xfrm>
            <a:off x="817401" y="2812197"/>
            <a:ext cx="1328550" cy="488950"/>
            <a:chOff x="0" y="0"/>
            <a:chExt cx="1328685" cy="489600"/>
          </a:xfrm>
        </p:grpSpPr>
        <p:sp>
          <p:nvSpPr>
            <p:cNvPr id="16412" name="矩形 23">
              <a:extLst>
                <a:ext uri="{FF2B5EF4-FFF2-40B4-BE49-F238E27FC236}">
                  <a16:creationId xmlns:a16="http://schemas.microsoft.com/office/drawing/2014/main" id="{C2A7B3FF-CD58-CB43-8055-D3116A4F223D}"/>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6413" name="文本框 24">
              <a:extLst>
                <a:ext uri="{FF2B5EF4-FFF2-40B4-BE49-F238E27FC236}">
                  <a16:creationId xmlns:a16="http://schemas.microsoft.com/office/drawing/2014/main" id="{27734A7F-3222-2B4F-B94A-4592F39890D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4.3</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16392" name="组合 34">
            <a:extLst>
              <a:ext uri="{FF2B5EF4-FFF2-40B4-BE49-F238E27FC236}">
                <a16:creationId xmlns:a16="http://schemas.microsoft.com/office/drawing/2014/main" id="{5B518E4D-4338-8545-A7D0-0BBB76B01B2B}"/>
              </a:ext>
            </a:extLst>
          </p:cNvPr>
          <p:cNvGrpSpPr>
            <a:grpSpLocks/>
          </p:cNvGrpSpPr>
          <p:nvPr/>
        </p:nvGrpSpPr>
        <p:grpSpPr bwMode="auto">
          <a:xfrm>
            <a:off x="468866" y="194746"/>
            <a:ext cx="2701925" cy="900113"/>
            <a:chOff x="0" y="0"/>
            <a:chExt cx="2702007" cy="899374"/>
          </a:xfrm>
        </p:grpSpPr>
        <p:grpSp>
          <p:nvGrpSpPr>
            <p:cNvPr id="16400" name="组合 35">
              <a:extLst>
                <a:ext uri="{FF2B5EF4-FFF2-40B4-BE49-F238E27FC236}">
                  <a16:creationId xmlns:a16="http://schemas.microsoft.com/office/drawing/2014/main" id="{A6D2B1E2-02FB-864F-A2A6-327B302CF342}"/>
                </a:ext>
              </a:extLst>
            </p:cNvPr>
            <p:cNvGrpSpPr>
              <a:grpSpLocks/>
            </p:cNvGrpSpPr>
            <p:nvPr/>
          </p:nvGrpSpPr>
          <p:grpSpPr bwMode="auto">
            <a:xfrm>
              <a:off x="0" y="0"/>
              <a:ext cx="2702007" cy="849531"/>
              <a:chOff x="0" y="0"/>
              <a:chExt cx="2702007" cy="849531"/>
            </a:xfrm>
          </p:grpSpPr>
          <p:sp>
            <p:nvSpPr>
              <p:cNvPr id="16402" name="文本框 37">
                <a:extLst>
                  <a:ext uri="{FF2B5EF4-FFF2-40B4-BE49-F238E27FC236}">
                    <a16:creationId xmlns:a16="http://schemas.microsoft.com/office/drawing/2014/main" id="{977448FF-CDBB-5D4B-B2D4-39A351B9EBA7}"/>
                  </a:ext>
                </a:extLst>
              </p:cNvPr>
              <p:cNvSpPr txBox="1">
                <a:spLocks noChangeArrowheads="1"/>
              </p:cNvSpPr>
              <p:nvPr/>
            </p:nvSpPr>
            <p:spPr bwMode="auto">
              <a:xfrm>
                <a:off x="0" y="0"/>
                <a:ext cx="14325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CN" sz="3600" b="1">
                    <a:solidFill>
                      <a:srgbClr val="000000"/>
                    </a:solidFill>
                    <a:latin typeface="微软雅黑" panose="020B0503020204020204" pitchFamily="34" charset="-122"/>
                    <a:ea typeface="微软雅黑" panose="020B0503020204020204" pitchFamily="34" charset="-122"/>
                  </a:rPr>
                  <a:t>目</a:t>
                </a:r>
                <a:r>
                  <a:rPr lang="zh-CN" altLang="en-CN" sz="3600" b="1">
                    <a:solidFill>
                      <a:srgbClr val="0070C0"/>
                    </a:solidFill>
                    <a:latin typeface="微软雅黑" panose="020B0503020204020204" pitchFamily="34" charset="-122"/>
                    <a:ea typeface="微软雅黑" panose="020B0503020204020204" pitchFamily="34" charset="-122"/>
                  </a:rPr>
                  <a:t>录</a:t>
                </a:r>
              </a:p>
            </p:txBody>
          </p:sp>
          <p:cxnSp>
            <p:nvCxnSpPr>
              <p:cNvPr id="16403" name="直接连接符 38">
                <a:extLst>
                  <a:ext uri="{FF2B5EF4-FFF2-40B4-BE49-F238E27FC236}">
                    <a16:creationId xmlns:a16="http://schemas.microsoft.com/office/drawing/2014/main" id="{060206D0-153E-D44E-981D-4A014CD12DDF}"/>
                  </a:ext>
                </a:extLst>
              </p:cNvPr>
              <p:cNvCxnSpPr>
                <a:cxnSpLocks noChangeShapeType="1"/>
              </p:cNvCxnSpPr>
              <p:nvPr/>
            </p:nvCxnSpPr>
            <p:spPr bwMode="auto">
              <a:xfrm>
                <a:off x="150817" y="850201"/>
                <a:ext cx="2551190" cy="0"/>
              </a:xfrm>
              <a:prstGeom prst="line">
                <a:avLst/>
              </a:prstGeom>
              <a:noFill/>
              <a:ln w="6350">
                <a:solidFill>
                  <a:srgbClr val="7F7F7F"/>
                </a:solidFill>
                <a:round/>
                <a:headEnd/>
                <a:tailEnd/>
              </a:ln>
              <a:extLst>
                <a:ext uri="{909E8E84-426E-40DD-AFC4-6F175D3DCCD1}">
                  <a14:hiddenFill xmlns:a14="http://schemas.microsoft.com/office/drawing/2010/main">
                    <a:noFill/>
                  </a14:hiddenFill>
                </a:ext>
              </a:extLst>
            </p:spPr>
          </p:cxnSp>
        </p:grpSp>
        <p:sp>
          <p:nvSpPr>
            <p:cNvPr id="16401" name="文本框 36">
              <a:extLst>
                <a:ext uri="{FF2B5EF4-FFF2-40B4-BE49-F238E27FC236}">
                  <a16:creationId xmlns:a16="http://schemas.microsoft.com/office/drawing/2014/main" id="{9830E88F-BD24-9443-A93B-A80BD16C455B}"/>
                </a:ext>
              </a:extLst>
            </p:cNvPr>
            <p:cNvSpPr txBox="1">
              <a:spLocks noChangeArrowheads="1"/>
            </p:cNvSpPr>
            <p:nvPr/>
          </p:nvSpPr>
          <p:spPr bwMode="auto">
            <a:xfrm>
              <a:off x="527947" y="499264"/>
              <a:ext cx="143256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2000" b="1">
                  <a:solidFill>
                    <a:srgbClr val="0070C0"/>
                  </a:solidFill>
                  <a:latin typeface="微软雅黑" panose="020B0503020204020204" pitchFamily="34" charset="-122"/>
                  <a:ea typeface="微软雅黑" panose="020B0503020204020204" pitchFamily="34" charset="-122"/>
                </a:rPr>
                <a:t>Contents</a:t>
              </a:r>
              <a:endParaRPr lang="zh-CN" altLang="en-US" sz="2000" b="1">
                <a:solidFill>
                  <a:srgbClr val="0070C0"/>
                </a:solidFill>
                <a:latin typeface="微软雅黑" panose="020B0503020204020204" pitchFamily="34" charset="-122"/>
                <a:ea typeface="微软雅黑" panose="020B0503020204020204" pitchFamily="34" charset="-122"/>
              </a:endParaRPr>
            </a:p>
          </p:txBody>
        </p:sp>
      </p:grpSp>
      <p:sp>
        <p:nvSpPr>
          <p:cNvPr id="2" name="Slide Number Placeholder 1">
            <a:extLst>
              <a:ext uri="{FF2B5EF4-FFF2-40B4-BE49-F238E27FC236}">
                <a16:creationId xmlns:a16="http://schemas.microsoft.com/office/drawing/2014/main" id="{0647ED66-AA81-9B4A-8298-D55F9FFE230F}"/>
              </a:ext>
            </a:extLst>
          </p:cNvPr>
          <p:cNvSpPr>
            <a:spLocks noGrp="1"/>
          </p:cNvSpPr>
          <p:nvPr>
            <p:ph type="sldNum" sz="quarter" idx="12"/>
          </p:nvPr>
        </p:nvSpPr>
        <p:spPr/>
        <p:txBody>
          <a:bodyPr/>
          <a:lstStyle/>
          <a:p>
            <a:fld id="{465717F2-DE62-A445-9F03-50055757659A}" type="slidenum">
              <a:rPr lang="zh-CN" altLang="en-US" smtClean="0"/>
              <a:pPr/>
              <a:t>77</a:t>
            </a:fld>
            <a:endParaRPr lang="zh-CN" altLang="en-US"/>
          </a:p>
        </p:txBody>
      </p:sp>
      <p:grpSp>
        <p:nvGrpSpPr>
          <p:cNvPr id="3" name="组合 21">
            <a:extLst>
              <a:ext uri="{FF2B5EF4-FFF2-40B4-BE49-F238E27FC236}">
                <a16:creationId xmlns:a16="http://schemas.microsoft.com/office/drawing/2014/main" id="{7F25C708-EBEB-9585-6BE7-A7B11581855E}"/>
              </a:ext>
            </a:extLst>
          </p:cNvPr>
          <p:cNvGrpSpPr>
            <a:grpSpLocks/>
          </p:cNvGrpSpPr>
          <p:nvPr/>
        </p:nvGrpSpPr>
        <p:grpSpPr bwMode="auto">
          <a:xfrm>
            <a:off x="2331876" y="3472597"/>
            <a:ext cx="3733800" cy="488950"/>
            <a:chOff x="1129" y="0"/>
            <a:chExt cx="5402789" cy="489600"/>
          </a:xfrm>
        </p:grpSpPr>
        <p:sp>
          <p:nvSpPr>
            <p:cNvPr id="4" name="矩形 25">
              <a:extLst>
                <a:ext uri="{FF2B5EF4-FFF2-40B4-BE49-F238E27FC236}">
                  <a16:creationId xmlns:a16="http://schemas.microsoft.com/office/drawing/2014/main" id="{3D5950E7-16C0-BE46-6D4C-92986525B6AF}"/>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5" name="Rectangle 6">
              <a:extLst>
                <a:ext uri="{FF2B5EF4-FFF2-40B4-BE49-F238E27FC236}">
                  <a16:creationId xmlns:a16="http://schemas.microsoft.com/office/drawing/2014/main" id="{655DF1B1-AD2E-A081-3FDD-D29163728880}"/>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词义消歧</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6" name="组合 22">
            <a:extLst>
              <a:ext uri="{FF2B5EF4-FFF2-40B4-BE49-F238E27FC236}">
                <a16:creationId xmlns:a16="http://schemas.microsoft.com/office/drawing/2014/main" id="{A9C7A5A6-9EE5-F84E-3728-868D7D966763}"/>
              </a:ext>
            </a:extLst>
          </p:cNvPr>
          <p:cNvGrpSpPr>
            <a:grpSpLocks/>
          </p:cNvGrpSpPr>
          <p:nvPr/>
        </p:nvGrpSpPr>
        <p:grpSpPr bwMode="auto">
          <a:xfrm>
            <a:off x="817401" y="3472597"/>
            <a:ext cx="1328550" cy="488950"/>
            <a:chOff x="0" y="0"/>
            <a:chExt cx="1328685" cy="489600"/>
          </a:xfrm>
        </p:grpSpPr>
        <p:sp>
          <p:nvSpPr>
            <p:cNvPr id="7" name="矩形 23">
              <a:extLst>
                <a:ext uri="{FF2B5EF4-FFF2-40B4-BE49-F238E27FC236}">
                  <a16:creationId xmlns:a16="http://schemas.microsoft.com/office/drawing/2014/main" id="{1F0AA21A-FFCE-DADE-6951-1227049A816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8" name="文本框 24">
              <a:extLst>
                <a:ext uri="{FF2B5EF4-FFF2-40B4-BE49-F238E27FC236}">
                  <a16:creationId xmlns:a16="http://schemas.microsoft.com/office/drawing/2014/main" id="{65DF859E-768F-76E0-19FB-56EB9B8EC186}"/>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4.4</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grpSp>
        <p:nvGrpSpPr>
          <p:cNvPr id="9" name="组合 21">
            <a:extLst>
              <a:ext uri="{FF2B5EF4-FFF2-40B4-BE49-F238E27FC236}">
                <a16:creationId xmlns:a16="http://schemas.microsoft.com/office/drawing/2014/main" id="{9ED6CB45-E83B-79FF-9104-59706ECD3CA6}"/>
              </a:ext>
            </a:extLst>
          </p:cNvPr>
          <p:cNvGrpSpPr>
            <a:grpSpLocks/>
          </p:cNvGrpSpPr>
          <p:nvPr/>
        </p:nvGrpSpPr>
        <p:grpSpPr bwMode="auto">
          <a:xfrm>
            <a:off x="2349498" y="4146973"/>
            <a:ext cx="3733800" cy="488950"/>
            <a:chOff x="1129" y="0"/>
            <a:chExt cx="5402789" cy="489600"/>
          </a:xfrm>
        </p:grpSpPr>
        <p:sp>
          <p:nvSpPr>
            <p:cNvPr id="10" name="矩形 25">
              <a:extLst>
                <a:ext uri="{FF2B5EF4-FFF2-40B4-BE49-F238E27FC236}">
                  <a16:creationId xmlns:a16="http://schemas.microsoft.com/office/drawing/2014/main" id="{BB554FE8-B454-CCC2-A1E8-DF90B3C4B889}"/>
                </a:ext>
              </a:extLst>
            </p:cNvPr>
            <p:cNvSpPr>
              <a:spLocks noChangeArrowheads="1"/>
            </p:cNvSpPr>
            <p:nvPr/>
          </p:nvSpPr>
          <p:spPr bwMode="auto">
            <a:xfrm>
              <a:off x="1129" y="0"/>
              <a:ext cx="5402789" cy="489600"/>
            </a:xfrm>
            <a:prstGeom prst="rect">
              <a:avLst/>
            </a:prstGeom>
            <a:noFill/>
            <a:ln w="9525">
              <a:solidFill>
                <a:srgbClr val="40404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spcBef>
                  <a:spcPct val="50000"/>
                </a:spcBef>
                <a:buFont typeface="Arial" panose="020B0604020202020204" pitchFamily="34" charset="0"/>
                <a:buNone/>
              </a:pPr>
              <a:endParaRPr lang="zh-CN" altLang="en-US" sz="1600" b="1">
                <a:solidFill>
                  <a:srgbClr val="000000"/>
                </a:solidFill>
                <a:latin typeface="Arial" panose="020B0604020202020204" pitchFamily="34" charset="0"/>
              </a:endParaRPr>
            </a:p>
          </p:txBody>
        </p:sp>
        <p:sp>
          <p:nvSpPr>
            <p:cNvPr id="11" name="Rectangle 6">
              <a:extLst>
                <a:ext uri="{FF2B5EF4-FFF2-40B4-BE49-F238E27FC236}">
                  <a16:creationId xmlns:a16="http://schemas.microsoft.com/office/drawing/2014/main" id="{B4A24BE9-5AA0-05F7-2599-DA4328996A59}"/>
                </a:ext>
              </a:extLst>
            </p:cNvPr>
            <p:cNvSpPr>
              <a:spLocks noChangeArrowheads="1"/>
            </p:cNvSpPr>
            <p:nvPr/>
          </p:nvSpPr>
          <p:spPr bwMode="auto">
            <a:xfrm>
              <a:off x="532478" y="45775"/>
              <a:ext cx="4010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000" b="1" dirty="0">
                  <a:solidFill>
                    <a:srgbClr val="0070C0"/>
                  </a:solidFill>
                  <a:latin typeface="微软雅黑" panose="020B0503020204020204" pitchFamily="34" charset="-122"/>
                  <a:ea typeface="微软雅黑" panose="020B0503020204020204" pitchFamily="34" charset="-122"/>
                </a:rPr>
                <a:t>语义角色标注</a:t>
              </a:r>
              <a:endParaRPr lang="zh-CN" altLang="en-CN" sz="2000" b="1" dirty="0">
                <a:solidFill>
                  <a:srgbClr val="0070C0"/>
                </a:solidFill>
                <a:latin typeface="微软雅黑" panose="020B0503020204020204" pitchFamily="34" charset="-122"/>
                <a:ea typeface="微软雅黑" panose="020B0503020204020204" pitchFamily="34" charset="-122"/>
              </a:endParaRPr>
            </a:p>
          </p:txBody>
        </p:sp>
      </p:grpSp>
      <p:grpSp>
        <p:nvGrpSpPr>
          <p:cNvPr id="12" name="组合 22">
            <a:extLst>
              <a:ext uri="{FF2B5EF4-FFF2-40B4-BE49-F238E27FC236}">
                <a16:creationId xmlns:a16="http://schemas.microsoft.com/office/drawing/2014/main" id="{66AD3927-6A7E-DAC2-5504-BC48E31DF489}"/>
              </a:ext>
            </a:extLst>
          </p:cNvPr>
          <p:cNvGrpSpPr>
            <a:grpSpLocks/>
          </p:cNvGrpSpPr>
          <p:nvPr/>
        </p:nvGrpSpPr>
        <p:grpSpPr bwMode="auto">
          <a:xfrm>
            <a:off x="835023" y="4146973"/>
            <a:ext cx="1328550" cy="488950"/>
            <a:chOff x="0" y="0"/>
            <a:chExt cx="1328685" cy="489600"/>
          </a:xfrm>
        </p:grpSpPr>
        <p:sp>
          <p:nvSpPr>
            <p:cNvPr id="13" name="矩形 23">
              <a:extLst>
                <a:ext uri="{FF2B5EF4-FFF2-40B4-BE49-F238E27FC236}">
                  <a16:creationId xmlns:a16="http://schemas.microsoft.com/office/drawing/2014/main" id="{94ADA8A0-586A-2D04-6444-B6983642D50E}"/>
                </a:ext>
              </a:extLst>
            </p:cNvPr>
            <p:cNvSpPr>
              <a:spLocks noChangeArrowheads="1"/>
            </p:cNvSpPr>
            <p:nvPr/>
          </p:nvSpPr>
          <p:spPr bwMode="auto">
            <a:xfrm>
              <a:off x="0" y="0"/>
              <a:ext cx="1328873" cy="489600"/>
            </a:xfrm>
            <a:prstGeom prst="rect">
              <a:avLst/>
            </a:prstGeom>
            <a:solidFill>
              <a:srgbClr val="006EC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4" name="文本框 24">
              <a:extLst>
                <a:ext uri="{FF2B5EF4-FFF2-40B4-BE49-F238E27FC236}">
                  <a16:creationId xmlns:a16="http://schemas.microsoft.com/office/drawing/2014/main" id="{7529DFB3-D7C4-5A62-C6F0-790EE033E3A8}"/>
                </a:ext>
              </a:extLst>
            </p:cNvPr>
            <p:cNvSpPr txBox="1">
              <a:spLocks noChangeArrowheads="1"/>
            </p:cNvSpPr>
            <p:nvPr/>
          </p:nvSpPr>
          <p:spPr bwMode="auto">
            <a:xfrm>
              <a:off x="176329" y="37029"/>
              <a:ext cx="96208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CN" sz="2000" b="1" dirty="0">
                <a:solidFill>
                  <a:srgbClr val="FFFFFF"/>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98004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heckerboard(across)">
                                      <p:cBhvr>
                                        <p:cTn id="7" dur="500"/>
                                        <p:tgtEl>
                                          <p:spTgt spid="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checkerboard(across)">
                                      <p:cBhvr>
                                        <p:cTn id="10" dur="500"/>
                                        <p:tgtEl>
                                          <p:spTgt spid="15"/>
                                        </p:tgtEl>
                                      </p:cBhvr>
                                    </p:animEffect>
                                  </p:childTnLst>
                                </p:cTn>
                              </p:par>
                              <p:par>
                                <p:cTn id="11" presetID="3" presetClass="entr" presetSubtype="1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语义角色标注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78</a:t>
            </a:fld>
            <a:endParaRPr lang="zh-CN" altLang="en-US" dirty="0"/>
          </a:p>
        </p:txBody>
      </p:sp>
      <p:sp>
        <p:nvSpPr>
          <p:cNvPr id="5" name="TextBox 4">
            <a:extLst>
              <a:ext uri="{FF2B5EF4-FFF2-40B4-BE49-F238E27FC236}">
                <a16:creationId xmlns:a16="http://schemas.microsoft.com/office/drawing/2014/main" id="{52748FC7-CE8B-7F68-6791-A3E0D29CC584}"/>
              </a:ext>
            </a:extLst>
          </p:cNvPr>
          <p:cNvSpPr txBox="1"/>
          <p:nvPr/>
        </p:nvSpPr>
        <p:spPr>
          <a:xfrm>
            <a:off x="579128" y="1207954"/>
            <a:ext cx="10901672" cy="3475760"/>
          </a:xfrm>
          <a:prstGeom prst="rect">
            <a:avLst/>
          </a:prstGeom>
          <a:noFill/>
        </p:spPr>
        <p:txBody>
          <a:bodyPr wrap="square">
            <a:spAutoFit/>
          </a:bodyPr>
          <a:lstStyle/>
          <a:p>
            <a:pPr>
              <a:lnSpc>
                <a:spcPct val="130000"/>
              </a:lnSpc>
            </a:pPr>
            <a:r>
              <a:rPr lang="zh-CN" altLang="en-US" sz="2400" b="1" dirty="0">
                <a:latin typeface="Microsoft YaHei" panose="020B0503020204020204" pitchFamily="34" charset="-122"/>
                <a:ea typeface="Microsoft YaHei" panose="020B0503020204020204" pitchFamily="34" charset="-122"/>
              </a:rPr>
              <a:t>语义角色标注（</a:t>
            </a:r>
            <a:r>
              <a:rPr lang="en-US" altLang="zh-CN" sz="2400" b="1" dirty="0">
                <a:latin typeface="Microsoft YaHei" panose="020B0503020204020204" pitchFamily="34" charset="-122"/>
                <a:ea typeface="Microsoft YaHei" panose="020B0503020204020204" pitchFamily="34" charset="-122"/>
              </a:rPr>
              <a:t>Semantic Role Labeling, SRL</a:t>
            </a:r>
            <a:r>
              <a:rPr lang="zh-CN" altLang="en-US" sz="2400" b="1"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是一种浅层语义分析技术，目标是分析句子的谓词</a:t>
            </a:r>
            <a:r>
              <a:rPr lang="en-US" altLang="zh-CN" sz="2400"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论元结构，揭示句子中概念范畴之间的语义关系。</a:t>
            </a:r>
            <a:endParaRPr lang="en-US" altLang="zh-CN" sz="2400" dirty="0">
              <a:latin typeface="Microsoft YaHei" panose="020B0503020204020204" pitchFamily="34" charset="-122"/>
              <a:ea typeface="Microsoft YaHei" panose="020B0503020204020204" pitchFamily="34" charset="-122"/>
            </a:endParaRPr>
          </a:p>
          <a:p>
            <a:pPr marL="342900" indent="-342900">
              <a:lnSpc>
                <a:spcPct val="130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语义角色标注的主要语言学理论来源于题元理论</a:t>
            </a:r>
            <a:r>
              <a:rPr lang="en-US" altLang="zh-CN" sz="2000" dirty="0">
                <a:latin typeface="Microsoft YaHei" panose="020B0503020204020204" pitchFamily="34" charset="-122"/>
                <a:ea typeface="Microsoft YaHei" panose="020B0503020204020204" pitchFamily="34" charset="-122"/>
              </a:rPr>
              <a:t>(Thematic Theory)</a:t>
            </a:r>
            <a:r>
              <a:rPr lang="zh-CN" altLang="en-US" sz="2000" dirty="0">
                <a:latin typeface="Microsoft YaHei" panose="020B0503020204020204" pitchFamily="34" charset="-122"/>
                <a:ea typeface="Microsoft YaHei" panose="020B0503020204020204" pitchFamily="34" charset="-122"/>
              </a:rPr>
              <a:t>、格语法（</a:t>
            </a:r>
            <a:r>
              <a:rPr lang="en-US" altLang="zh-CN" sz="2000" dirty="0">
                <a:latin typeface="Microsoft YaHei" panose="020B0503020204020204" pitchFamily="34" charset="-122"/>
                <a:ea typeface="Microsoft YaHei" panose="020B0503020204020204" pitchFamily="34" charset="-122"/>
              </a:rPr>
              <a:t>Case Grammar</a:t>
            </a:r>
            <a:r>
              <a:rPr lang="zh-CN" altLang="en-US" sz="2000" dirty="0">
                <a:latin typeface="Microsoft YaHei" panose="020B0503020204020204" pitchFamily="34" charset="-122"/>
                <a:ea typeface="Microsoft YaHei" panose="020B0503020204020204" pitchFamily="34" charset="-122"/>
              </a:rPr>
              <a:t>）以及配价理论（</a:t>
            </a:r>
            <a:r>
              <a:rPr lang="en-US" altLang="zh-CN" sz="2000" dirty="0">
                <a:latin typeface="Microsoft YaHei" panose="020B0503020204020204" pitchFamily="34" charset="-122"/>
                <a:ea typeface="Microsoft YaHei" panose="020B0503020204020204" pitchFamily="34" charset="-122"/>
              </a:rPr>
              <a:t>Valency Theory</a:t>
            </a:r>
            <a:r>
              <a:rPr lang="zh-CN" altLang="en-US" sz="2000" dirty="0">
                <a:latin typeface="Microsoft YaHei" panose="020B0503020204020204" pitchFamily="34" charset="-122"/>
                <a:ea typeface="Microsoft YaHei" panose="020B0503020204020204" pitchFamily="34" charset="-122"/>
              </a:rPr>
              <a:t>）等句子语义理论等。</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30000"/>
              </a:lnSpc>
              <a:spcBef>
                <a:spcPts val="1200"/>
              </a:spcBef>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题元理论认为句子以谓语为中心，谓语决定了句子的基本结构。</a:t>
            </a:r>
            <a:endParaRPr lang="en-US" altLang="zh-CN" sz="2000" dirty="0">
              <a:latin typeface="Microsoft YaHei" panose="020B0503020204020204" pitchFamily="34" charset="-122"/>
              <a:ea typeface="Microsoft YaHei" panose="020B0503020204020204" pitchFamily="34" charset="-122"/>
            </a:endParaRPr>
          </a:p>
          <a:p>
            <a:pPr marL="342900" indent="-342900">
              <a:lnSpc>
                <a:spcPct val="130000"/>
              </a:lnSpc>
              <a:spcBef>
                <a:spcPts val="1200"/>
              </a:spcBef>
              <a:buFont typeface="Arial" panose="020B0604020202020204" pitchFamily="34" charset="0"/>
              <a:buChar char="•"/>
            </a:pPr>
            <a:r>
              <a:rPr lang="zh-CN" altLang="en-US" sz="2000" b="1" dirty="0">
                <a:latin typeface="Microsoft YaHei" panose="020B0503020204020204" pitchFamily="34" charset="-122"/>
                <a:ea typeface="Microsoft YaHei" panose="020B0503020204020204" pitchFamily="34" charset="-122"/>
              </a:rPr>
              <a:t>论元（</a:t>
            </a:r>
            <a:r>
              <a:rPr lang="en-US" altLang="zh-CN" sz="2000" b="1" dirty="0">
                <a:latin typeface="Microsoft YaHei" panose="020B0503020204020204" pitchFamily="34" charset="-122"/>
                <a:ea typeface="Microsoft YaHei" panose="020B0503020204020204" pitchFamily="34" charset="-122"/>
              </a:rPr>
              <a:t>Argument</a:t>
            </a:r>
            <a:r>
              <a:rPr lang="zh-CN" alt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是谓语所涉及的对象，担任了施事、客体、受事、地点或命题等不同的题元角色。语义角色标注任务核心是识别句子中谓语的论元，并确定论元的题元角色。</a:t>
            </a:r>
            <a:endParaRPr lang="en-CN" sz="20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97F018DB-6988-0325-21A9-58601A47B205}"/>
              </a:ext>
            </a:extLst>
          </p:cNvPr>
          <p:cNvSpPr txBox="1"/>
          <p:nvPr/>
        </p:nvSpPr>
        <p:spPr>
          <a:xfrm>
            <a:off x="846534" y="5119922"/>
            <a:ext cx="8426053" cy="400110"/>
          </a:xfrm>
          <a:prstGeom prst="rect">
            <a:avLst/>
          </a:prstGeom>
          <a:noFill/>
        </p:spPr>
        <p:txBody>
          <a:bodyPr wrap="square">
            <a:spAutoFit/>
          </a:bodyPr>
          <a:lstStyle/>
          <a:p>
            <a:pPr algn="l" rtl="0"/>
            <a:r>
              <a:rPr lang="zh-CN" altLang="en-US" sz="2000" dirty="0">
                <a:effectLst/>
                <a:latin typeface="Times New Roman" panose="02020603050405020304" pitchFamily="18" charset="0"/>
              </a:rPr>
              <a:t>例如：</a:t>
            </a:r>
            <a:r>
              <a:rPr lang="en-US" altLang="zh-CN" sz="2000" dirty="0">
                <a:effectLst/>
                <a:latin typeface="Times New Roman" panose="02020603050405020304" pitchFamily="18" charset="0"/>
              </a:rPr>
              <a:t>[</a:t>
            </a:r>
            <a:r>
              <a:rPr lang="zh-CN" altLang="en-US" sz="2000" dirty="0">
                <a:effectLst/>
                <a:latin typeface="Times New Roman" panose="02020603050405020304" pitchFamily="18" charset="0"/>
              </a:rPr>
              <a:t>中国成飞公司</a:t>
            </a:r>
            <a:r>
              <a:rPr lang="en-US" altLang="zh-CN" sz="2000" dirty="0">
                <a:effectLst/>
                <a:latin typeface="Times New Roman" panose="02020603050405020304" pitchFamily="18" charset="0"/>
              </a:rPr>
              <a:t>]</a:t>
            </a:r>
            <a:r>
              <a:rPr lang="en-US" sz="2000" dirty="0">
                <a:effectLst/>
                <a:latin typeface="Times New Roman" panose="02020603050405020304" pitchFamily="18" charset="0"/>
              </a:rPr>
              <a:t>A0[</a:t>
            </a:r>
            <a:r>
              <a:rPr lang="zh-CN" altLang="en-US" sz="2000" dirty="0">
                <a:effectLst/>
                <a:latin typeface="Times New Roman" panose="02020603050405020304" pitchFamily="18" charset="0"/>
              </a:rPr>
              <a:t>正在</a:t>
            </a:r>
            <a:r>
              <a:rPr lang="en-US" altLang="zh-CN" sz="2000" dirty="0">
                <a:effectLst/>
                <a:latin typeface="Times New Roman" panose="02020603050405020304" pitchFamily="18" charset="0"/>
              </a:rPr>
              <a:t>]</a:t>
            </a:r>
            <a:r>
              <a:rPr lang="en-US" sz="2000" dirty="0">
                <a:effectLst/>
                <a:latin typeface="Times New Roman" panose="02020603050405020304" pitchFamily="18" charset="0"/>
              </a:rPr>
              <a:t>AM −T M P [</a:t>
            </a:r>
            <a:r>
              <a:rPr lang="zh-CN" altLang="en-US" sz="2000" dirty="0">
                <a:effectLst/>
                <a:latin typeface="Times New Roman" panose="02020603050405020304" pitchFamily="18" charset="0"/>
              </a:rPr>
              <a:t>制造</a:t>
            </a:r>
            <a:r>
              <a:rPr lang="en-US" altLang="zh-CN" sz="2000" dirty="0">
                <a:effectLst/>
                <a:latin typeface="Times New Roman" panose="02020603050405020304" pitchFamily="18" charset="0"/>
              </a:rPr>
              <a:t>]</a:t>
            </a:r>
            <a:r>
              <a:rPr lang="en-US" sz="2000" dirty="0">
                <a:effectLst/>
                <a:latin typeface="Times New Roman" panose="02020603050405020304" pitchFamily="18" charset="0"/>
              </a:rPr>
              <a:t>V [</a:t>
            </a:r>
            <a:r>
              <a:rPr lang="zh-CN" altLang="en-US" sz="2000" dirty="0">
                <a:effectLst/>
                <a:latin typeface="Times New Roman" panose="02020603050405020304" pitchFamily="18" charset="0"/>
              </a:rPr>
              <a:t>民用飞机</a:t>
            </a:r>
            <a:r>
              <a:rPr lang="en-US" altLang="zh-CN" sz="2000" dirty="0">
                <a:effectLst/>
                <a:latin typeface="Times New Roman" panose="02020603050405020304" pitchFamily="18" charset="0"/>
              </a:rPr>
              <a:t>]</a:t>
            </a:r>
            <a:r>
              <a:rPr lang="en-US" sz="2000" dirty="0">
                <a:effectLst/>
                <a:latin typeface="Times New Roman" panose="02020603050405020304" pitchFamily="18" charset="0"/>
              </a:rPr>
              <a:t>A1。</a:t>
            </a:r>
            <a:endParaRPr lang="en-US" sz="2000" dirty="0">
              <a:effectLst/>
            </a:endParaRPr>
          </a:p>
        </p:txBody>
      </p:sp>
      <p:sp>
        <p:nvSpPr>
          <p:cNvPr id="7" name="TextBox 6">
            <a:extLst>
              <a:ext uri="{FF2B5EF4-FFF2-40B4-BE49-F238E27FC236}">
                <a16:creationId xmlns:a16="http://schemas.microsoft.com/office/drawing/2014/main" id="{446ED159-D804-833A-874B-36E9BA5E0D40}"/>
              </a:ext>
            </a:extLst>
          </p:cNvPr>
          <p:cNvSpPr txBox="1"/>
          <p:nvPr/>
        </p:nvSpPr>
        <p:spPr>
          <a:xfrm>
            <a:off x="846534" y="5670932"/>
            <a:ext cx="10354866" cy="646331"/>
          </a:xfrm>
          <a:prstGeom prst="rect">
            <a:avLst/>
          </a:prstGeom>
          <a:noFill/>
        </p:spPr>
        <p:txBody>
          <a:bodyPr wrap="square">
            <a:spAutoFit/>
          </a:bodyPr>
          <a:lstStyle/>
          <a:p>
            <a:r>
              <a:rPr lang="zh-CN" altLang="en-US" dirty="0">
                <a:effectLst/>
                <a:latin typeface="Helvetica" pitchFamily="2" charset="0"/>
              </a:rPr>
              <a:t>“制造”为谓词（</a:t>
            </a:r>
            <a:r>
              <a:rPr lang="en-US" dirty="0">
                <a:effectLst/>
                <a:latin typeface="Helvetica" pitchFamily="2" charset="0"/>
              </a:rPr>
              <a:t>V），</a:t>
            </a:r>
            <a:r>
              <a:rPr lang="zh-CN" altLang="en-US" dirty="0">
                <a:effectLst/>
                <a:latin typeface="Helvetica" pitchFamily="2" charset="0"/>
              </a:rPr>
              <a:t>代表了一个事件的核心行为；“中国成飞公司”和“民用飞机”为动作的施事者（</a:t>
            </a:r>
            <a:r>
              <a:rPr lang="en-US" dirty="0">
                <a:effectLst/>
                <a:latin typeface="Helvetica" pitchFamily="2" charset="0"/>
              </a:rPr>
              <a:t>A0）</a:t>
            </a:r>
            <a:r>
              <a:rPr lang="zh-CN" altLang="en-US" dirty="0">
                <a:effectLst/>
                <a:latin typeface="Helvetica" pitchFamily="2" charset="0"/>
              </a:rPr>
              <a:t>和受事者（</a:t>
            </a:r>
            <a:r>
              <a:rPr lang="en-US" dirty="0">
                <a:effectLst/>
                <a:latin typeface="Helvetica" pitchFamily="2" charset="0"/>
              </a:rPr>
              <a:t>A1）</a:t>
            </a:r>
          </a:p>
        </p:txBody>
      </p:sp>
    </p:spTree>
    <p:extLst>
      <p:ext uri="{BB962C8B-B14F-4D97-AF65-F5344CB8AC3E}">
        <p14:creationId xmlns:p14="http://schemas.microsoft.com/office/powerpoint/2010/main" val="10649330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0313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语义角色标注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79</a:t>
            </a:fld>
            <a:endParaRPr lang="zh-CN" altLang="en-US" dirty="0"/>
          </a:p>
        </p:txBody>
      </p:sp>
      <p:sp>
        <p:nvSpPr>
          <p:cNvPr id="6" name="TextBox 5">
            <a:extLst>
              <a:ext uri="{FF2B5EF4-FFF2-40B4-BE49-F238E27FC236}">
                <a16:creationId xmlns:a16="http://schemas.microsoft.com/office/drawing/2014/main" id="{1D1CE180-0FB3-A917-8822-E696A8C3579A}"/>
              </a:ext>
            </a:extLst>
          </p:cNvPr>
          <p:cNvSpPr txBox="1"/>
          <p:nvPr/>
        </p:nvSpPr>
        <p:spPr>
          <a:xfrm>
            <a:off x="412440" y="1113613"/>
            <a:ext cx="11235047" cy="1005788"/>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语义角色标注算法虽然有很多类型，但是其基本基本流程都主要由</a:t>
            </a:r>
            <a:r>
              <a:rPr lang="en-CN" sz="2400" b="1" dirty="0">
                <a:latin typeface="Microsoft YaHei" panose="020B0503020204020204" pitchFamily="34" charset="-122"/>
                <a:ea typeface="Microsoft YaHei" panose="020B0503020204020204" pitchFamily="34" charset="-122"/>
              </a:rPr>
              <a:t>论元识别</a:t>
            </a:r>
            <a:r>
              <a:rPr lang="en-CN" sz="2400" dirty="0">
                <a:latin typeface="Microsoft YaHei" panose="020B0503020204020204" pitchFamily="34" charset="-122"/>
                <a:ea typeface="Microsoft YaHei" panose="020B0503020204020204" pitchFamily="34" charset="-122"/>
              </a:rPr>
              <a:t>和</a:t>
            </a:r>
            <a:r>
              <a:rPr lang="en-CN" sz="2400" b="1" dirty="0">
                <a:latin typeface="Microsoft YaHei" panose="020B0503020204020204" pitchFamily="34" charset="-122"/>
                <a:ea typeface="Microsoft YaHei" panose="020B0503020204020204" pitchFamily="34" charset="-122"/>
              </a:rPr>
              <a:t>论元分类</a:t>
            </a:r>
            <a:r>
              <a:rPr lang="en-CN" sz="2400" dirty="0">
                <a:latin typeface="Microsoft YaHei" panose="020B0503020204020204" pitchFamily="34" charset="-122"/>
                <a:ea typeface="Microsoft YaHei" panose="020B0503020204020204" pitchFamily="34" charset="-122"/>
              </a:rPr>
              <a:t>组成。基于句法分析的语义角色标注算法还需要先对句子进行句法分析。</a:t>
            </a:r>
          </a:p>
        </p:txBody>
      </p:sp>
      <p:sp>
        <p:nvSpPr>
          <p:cNvPr id="9" name="TextBox 8">
            <a:extLst>
              <a:ext uri="{FF2B5EF4-FFF2-40B4-BE49-F238E27FC236}">
                <a16:creationId xmlns:a16="http://schemas.microsoft.com/office/drawing/2014/main" id="{2D1B58A9-4A07-AA92-D779-0AC1EB9D53E9}"/>
              </a:ext>
            </a:extLst>
          </p:cNvPr>
          <p:cNvSpPr txBox="1"/>
          <p:nvPr/>
        </p:nvSpPr>
        <p:spPr>
          <a:xfrm>
            <a:off x="412439" y="2318614"/>
            <a:ext cx="11235047" cy="3628044"/>
          </a:xfrm>
          <a:prstGeom prst="rect">
            <a:avLst/>
          </a:prstGeom>
          <a:noFill/>
        </p:spPr>
        <p:txBody>
          <a:bodyPr wrap="square">
            <a:spAutoFit/>
          </a:bodyPr>
          <a:lstStyle/>
          <a:p>
            <a:pPr>
              <a:lnSpc>
                <a:spcPct val="130000"/>
              </a:lnSpc>
            </a:pPr>
            <a:r>
              <a:rPr lang="en-CN" sz="2400" b="1" dirty="0">
                <a:latin typeface="Microsoft YaHei" panose="020B0503020204020204" pitchFamily="34" charset="-122"/>
                <a:ea typeface="Microsoft YaHei" panose="020B0503020204020204" pitchFamily="34" charset="-122"/>
              </a:rPr>
              <a:t>论元识别</a:t>
            </a:r>
            <a:r>
              <a:rPr lang="en-CN" sz="2400" dirty="0">
                <a:latin typeface="Microsoft YaHei" panose="020B0503020204020204" pitchFamily="34" charset="-122"/>
                <a:ea typeface="Microsoft YaHei" panose="020B0503020204020204" pitchFamily="34" charset="-122"/>
              </a:rPr>
              <a:t>的目标是从句子识别所有由连续几个单词组成的论元。</a:t>
            </a:r>
          </a:p>
          <a:p>
            <a:pPr marL="800100" lvl="1" indent="-342900">
              <a:lnSpc>
                <a:spcPct val="130000"/>
              </a:lnSpc>
              <a:buFont typeface="Arial" panose="020B0604020202020204" pitchFamily="34" charset="0"/>
              <a:buChar char="•"/>
            </a:pPr>
            <a:r>
              <a:rPr lang="en-CN" sz="2000" dirty="0">
                <a:latin typeface="Microsoft YaHei" panose="020B0503020204020204" pitchFamily="34" charset="-122"/>
                <a:ea typeface="Microsoft YaHei" panose="020B0503020204020204" pitchFamily="34" charset="-122"/>
              </a:rPr>
              <a:t>由于如果将句子中所有的连续单词片段都作为论元候选，其数量会过于庞大，因此早期的方法在进行论元识别前，通常还会引入基于规则的候选论元过滤方法，利用句法分析结果构造启发式规则对候选项进行大幅度删减</a:t>
            </a:r>
          </a:p>
          <a:p>
            <a:pPr>
              <a:lnSpc>
                <a:spcPct val="130000"/>
              </a:lnSpc>
              <a:spcBef>
                <a:spcPts val="1200"/>
              </a:spcBef>
            </a:pPr>
            <a:r>
              <a:rPr lang="en-CN" sz="2400" b="1" dirty="0">
                <a:latin typeface="Microsoft YaHei" panose="020B0503020204020204" pitchFamily="34" charset="-122"/>
                <a:ea typeface="Microsoft YaHei" panose="020B0503020204020204" pitchFamily="34" charset="-122"/>
              </a:rPr>
              <a:t>论元分类</a:t>
            </a:r>
            <a:r>
              <a:rPr lang="en-CN" sz="2400" dirty="0">
                <a:latin typeface="Microsoft YaHei" panose="020B0503020204020204" pitchFamily="34" charset="-122"/>
                <a:ea typeface="Microsoft YaHei" panose="020B0503020204020204" pitchFamily="34" charset="-122"/>
              </a:rPr>
              <a:t>则是对论元和谓词之间的关系类型进行分类。</a:t>
            </a:r>
          </a:p>
          <a:p>
            <a:pPr>
              <a:lnSpc>
                <a:spcPct val="130000"/>
              </a:lnSpc>
              <a:spcBef>
                <a:spcPts val="1200"/>
              </a:spcBef>
            </a:pPr>
            <a:r>
              <a:rPr lang="en-CN" sz="2400" dirty="0">
                <a:latin typeface="Microsoft YaHei" panose="020B0503020204020204" pitchFamily="34" charset="-122"/>
                <a:ea typeface="Microsoft YaHei" panose="020B0503020204020204" pitchFamily="34" charset="-122"/>
              </a:rPr>
              <a:t>论元识别和论元分类通常采用有监督机器学习算法，将上述任务转换为分类问题</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a:lnSpc>
                <a:spcPct val="130000"/>
              </a:lnSpc>
              <a:spcBef>
                <a:spcPts val="1200"/>
              </a:spcBef>
            </a:pPr>
            <a:r>
              <a:rPr lang="en-CN" sz="2400" dirty="0">
                <a:latin typeface="Microsoft YaHei" panose="020B0503020204020204" pitchFamily="34" charset="-122"/>
                <a:ea typeface="Microsoft YaHei" panose="020B0503020204020204" pitchFamily="34" charset="-122"/>
              </a:rPr>
              <a:t>两个任务之间可以采用流水线结构，也可以采用联合学习的方法。</a:t>
            </a:r>
          </a:p>
        </p:txBody>
      </p:sp>
    </p:spTree>
    <p:extLst>
      <p:ext uri="{BB962C8B-B14F-4D97-AF65-F5344CB8AC3E}">
        <p14:creationId xmlns:p14="http://schemas.microsoft.com/office/powerpoint/2010/main" val="2283389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词汇语义学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a:t>
            </a:fld>
            <a:endParaRPr lang="zh-CN" altLang="en-US" dirty="0"/>
          </a:p>
        </p:txBody>
      </p:sp>
      <p:sp>
        <p:nvSpPr>
          <p:cNvPr id="5" name="TextBox 4">
            <a:extLst>
              <a:ext uri="{FF2B5EF4-FFF2-40B4-BE49-F238E27FC236}">
                <a16:creationId xmlns:a16="http://schemas.microsoft.com/office/drawing/2014/main" id="{ACD7C5B4-1DC6-1357-887A-635C9A4F8D30}"/>
              </a:ext>
            </a:extLst>
          </p:cNvPr>
          <p:cNvSpPr txBox="1"/>
          <p:nvPr/>
        </p:nvSpPr>
        <p:spPr>
          <a:xfrm>
            <a:off x="338054" y="1034533"/>
            <a:ext cx="6096000" cy="523220"/>
          </a:xfrm>
          <a:prstGeom prst="rect">
            <a:avLst/>
          </a:prstGeom>
          <a:noFill/>
        </p:spPr>
        <p:txBody>
          <a:bodyPr wrap="square">
            <a:spAutoFit/>
          </a:bodyPr>
          <a:lstStyle/>
          <a:p>
            <a:r>
              <a:rPr lang="en-US" altLang="zh-CN" sz="2800" dirty="0">
                <a:latin typeface="Microsoft YaHei" panose="020B0503020204020204" pitchFamily="34" charset="-122"/>
                <a:ea typeface="Microsoft YaHei" panose="020B0503020204020204" pitchFamily="34" charset="-122"/>
              </a:rPr>
              <a:t>1.</a:t>
            </a:r>
            <a:r>
              <a:rPr lang="zh-CN" altLang="en-US" sz="2800" dirty="0">
                <a:latin typeface="Microsoft YaHei" panose="020B0503020204020204" pitchFamily="34" charset="-122"/>
                <a:ea typeface="Microsoft YaHei" panose="020B0503020204020204" pitchFamily="34" charset="-122"/>
              </a:rPr>
              <a:t> </a:t>
            </a:r>
            <a:r>
              <a:rPr lang="en-CN" sz="2800" dirty="0">
                <a:latin typeface="Microsoft YaHei" panose="020B0503020204020204" pitchFamily="34" charset="-122"/>
                <a:ea typeface="Microsoft YaHei" panose="020B0503020204020204" pitchFamily="34" charset="-122"/>
              </a:rPr>
              <a:t>词汇语义理论</a:t>
            </a:r>
          </a:p>
        </p:txBody>
      </p:sp>
      <p:sp>
        <p:nvSpPr>
          <p:cNvPr id="7" name="TextBox 6">
            <a:extLst>
              <a:ext uri="{FF2B5EF4-FFF2-40B4-BE49-F238E27FC236}">
                <a16:creationId xmlns:a16="http://schemas.microsoft.com/office/drawing/2014/main" id="{ED5D47D7-E2E9-397B-C506-4878C2927D36}"/>
              </a:ext>
            </a:extLst>
          </p:cNvPr>
          <p:cNvSpPr txBox="1"/>
          <p:nvPr/>
        </p:nvSpPr>
        <p:spPr>
          <a:xfrm>
            <a:off x="579128" y="1677886"/>
            <a:ext cx="11500577" cy="1005788"/>
          </a:xfrm>
          <a:prstGeom prst="rect">
            <a:avLst/>
          </a:prstGeom>
          <a:noFill/>
        </p:spPr>
        <p:txBody>
          <a:bodyPr wrap="square">
            <a:spAutoFit/>
          </a:bodyPr>
          <a:lstStyle/>
          <a:p>
            <a:pPr>
              <a:lnSpc>
                <a:spcPct val="130000"/>
              </a:lnSpc>
            </a:pPr>
            <a:r>
              <a:rPr lang="en-CN" sz="2400" b="1" dirty="0">
                <a:latin typeface="Microsoft YaHei" panose="020B0503020204020204" pitchFamily="34" charset="-122"/>
                <a:ea typeface="Microsoft YaHei" panose="020B0503020204020204" pitchFamily="34" charset="-122"/>
              </a:rPr>
              <a:t>词义（Word Meaning）</a:t>
            </a:r>
            <a:r>
              <a:rPr lang="en-CN" sz="2400" dirty="0">
                <a:latin typeface="Microsoft YaHei" panose="020B0503020204020204" pitchFamily="34" charset="-122"/>
                <a:ea typeface="Microsoft YaHei" panose="020B0503020204020204" pitchFamily="34" charset="-122"/>
              </a:rPr>
              <a:t>有很多的方面，可以从不同的角度分析和定义，因而出现了包括语义场理论、语义成分分析、并置理论、框架语义理论等众多词汇语义理论。</a:t>
            </a:r>
          </a:p>
        </p:txBody>
      </p:sp>
      <p:sp>
        <p:nvSpPr>
          <p:cNvPr id="9" name="TextBox 8">
            <a:extLst>
              <a:ext uri="{FF2B5EF4-FFF2-40B4-BE49-F238E27FC236}">
                <a16:creationId xmlns:a16="http://schemas.microsoft.com/office/drawing/2014/main" id="{8BE10C97-0A44-5FDD-9643-21FAE2210FFA}"/>
              </a:ext>
            </a:extLst>
          </p:cNvPr>
          <p:cNvSpPr txBox="1"/>
          <p:nvPr/>
        </p:nvSpPr>
        <p:spPr>
          <a:xfrm>
            <a:off x="5852164" y="2948301"/>
            <a:ext cx="5725472" cy="3408049"/>
          </a:xfrm>
          <a:prstGeom prst="rect">
            <a:avLst/>
          </a:prstGeom>
          <a:noFill/>
        </p:spPr>
        <p:txBody>
          <a:bodyPr wrap="square">
            <a:spAutoFit/>
          </a:bodyPr>
          <a:lstStyle/>
          <a:p>
            <a:pPr>
              <a:lnSpc>
                <a:spcPct val="130000"/>
              </a:lnSpc>
            </a:pPr>
            <a:r>
              <a:rPr lang="zh-CN" altLang="en-US" sz="2000" b="1" dirty="0">
                <a:latin typeface="Microsoft YaHei" panose="020B0503020204020204" pitchFamily="34" charset="-122"/>
                <a:ea typeface="Microsoft YaHei" panose="020B0503020204020204" pitchFamily="34" charset="-122"/>
              </a:rPr>
              <a:t>语义场理论（</a:t>
            </a:r>
            <a:r>
              <a:rPr lang="en-US" sz="2000" b="1" dirty="0">
                <a:latin typeface="Microsoft YaHei" panose="020B0503020204020204" pitchFamily="34" charset="-122"/>
                <a:ea typeface="Microsoft YaHei" panose="020B0503020204020204" pitchFamily="34" charset="-122"/>
              </a:rPr>
              <a:t>Semantic Field）</a:t>
            </a:r>
            <a:r>
              <a:rPr lang="zh-CN" altLang="en-US" sz="2000" dirty="0">
                <a:latin typeface="Microsoft YaHei" panose="020B0503020204020204" pitchFamily="34" charset="-122"/>
                <a:ea typeface="Microsoft YaHei" panose="020B0503020204020204" pitchFamily="34" charset="-122"/>
              </a:rPr>
              <a:t>也称作词义场理论（</a:t>
            </a:r>
            <a:r>
              <a:rPr lang="en-US" sz="2000" dirty="0">
                <a:latin typeface="Microsoft YaHei" panose="020B0503020204020204" pitchFamily="34" charset="-122"/>
                <a:ea typeface="Microsoft YaHei" panose="020B0503020204020204" pitchFamily="34" charset="-122"/>
              </a:rPr>
              <a:t>Lexical Field）</a:t>
            </a:r>
            <a:r>
              <a:rPr lang="zh-CN" altLang="en-US" sz="2000" dirty="0">
                <a:latin typeface="Microsoft YaHei" panose="020B0503020204020204" pitchFamily="34" charset="-122"/>
                <a:ea typeface="Microsoft YaHei" panose="020B0503020204020204" pitchFamily="34" charset="-122"/>
              </a:rPr>
              <a:t>认为语言中词汇的意义是相互联系的，构成一个完整的系统和网络，具有某些相同语义特征的一组词聚而成场。</a:t>
            </a:r>
            <a:endParaRPr lang="en-US" altLang="zh-CN" sz="2000" dirty="0">
              <a:latin typeface="Microsoft YaHei" panose="020B0503020204020204" pitchFamily="34" charset="-122"/>
              <a:ea typeface="Microsoft YaHei" panose="020B0503020204020204" pitchFamily="34" charset="-122"/>
            </a:endParaRPr>
          </a:p>
          <a:p>
            <a:pPr>
              <a:lnSpc>
                <a:spcPct val="130000"/>
              </a:lnSpc>
              <a:spcBef>
                <a:spcPts val="1200"/>
              </a:spcBef>
            </a:pPr>
            <a:r>
              <a:rPr lang="zh-CN" altLang="en-US" sz="2000" dirty="0">
                <a:latin typeface="Microsoft YaHei" panose="020B0503020204020204" pitchFamily="34" charset="-122"/>
                <a:ea typeface="Microsoft YaHei" panose="020B0503020204020204" pitchFamily="34" charset="-122"/>
              </a:rPr>
              <a:t>根据语义场理论，</a:t>
            </a:r>
            <a:r>
              <a:rPr lang="zh-CN" altLang="en-US" sz="2000" b="1" dirty="0">
                <a:latin typeface="Microsoft YaHei" panose="020B0503020204020204" pitchFamily="34" charset="-122"/>
                <a:ea typeface="Microsoft YaHei" panose="020B0503020204020204" pitchFamily="34" charset="-122"/>
              </a:rPr>
              <a:t>不能够孤立的研究一个词</a:t>
            </a:r>
            <a:r>
              <a:rPr lang="zh-CN" altLang="en-US" sz="2000" dirty="0">
                <a:latin typeface="Microsoft YaHei" panose="020B0503020204020204" pitchFamily="34" charset="-122"/>
                <a:ea typeface="Microsoft YaHei" panose="020B0503020204020204" pitchFamily="34" charset="-122"/>
              </a:rPr>
              <a:t>的词义，只有通过分析比较词与词之间的关系，才能确定一个词的真正意义。</a:t>
            </a:r>
            <a:br>
              <a:rPr lang="zh-CN" altLang="en-US" sz="2000" b="1" dirty="0">
                <a:latin typeface="Microsoft YaHei" panose="020B0503020204020204" pitchFamily="34" charset="-122"/>
                <a:ea typeface="Microsoft YaHei" panose="020B0503020204020204" pitchFamily="34" charset="-122"/>
              </a:rPr>
            </a:br>
            <a:endParaRPr lang="en-CN" sz="2000" b="1" dirty="0">
              <a:latin typeface="Microsoft YaHei" panose="020B0503020204020204" pitchFamily="34" charset="-122"/>
              <a:ea typeface="Microsoft YaHei" panose="020B0503020204020204" pitchFamily="34" charset="-122"/>
            </a:endParaRPr>
          </a:p>
        </p:txBody>
      </p:sp>
      <p:pic>
        <p:nvPicPr>
          <p:cNvPr id="11" name="Picture 10">
            <a:extLst>
              <a:ext uri="{FF2B5EF4-FFF2-40B4-BE49-F238E27FC236}">
                <a16:creationId xmlns:a16="http://schemas.microsoft.com/office/drawing/2014/main" id="{2ACED7E2-9DF0-E462-FBFA-30A28A4F1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1906" y="2857679"/>
            <a:ext cx="4342899" cy="3565646"/>
          </a:xfrm>
          <a:prstGeom prst="rect">
            <a:avLst/>
          </a:prstGeom>
        </p:spPr>
      </p:pic>
    </p:spTree>
    <p:extLst>
      <p:ext uri="{BB962C8B-B14F-4D97-AF65-F5344CB8AC3E}">
        <p14:creationId xmlns:p14="http://schemas.microsoft.com/office/powerpoint/2010/main" val="302279676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基于句法树的语义角色标注方法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基于成分句法树的语义角色标注方法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80</a:t>
            </a:fld>
            <a:endParaRPr lang="zh-CN" altLang="en-US" dirty="0"/>
          </a:p>
        </p:txBody>
      </p:sp>
      <p:sp>
        <p:nvSpPr>
          <p:cNvPr id="6" name="TextBox 5">
            <a:extLst>
              <a:ext uri="{FF2B5EF4-FFF2-40B4-BE49-F238E27FC236}">
                <a16:creationId xmlns:a16="http://schemas.microsoft.com/office/drawing/2014/main" id="{1D1CE180-0FB3-A917-8822-E696A8C3579A}"/>
              </a:ext>
            </a:extLst>
          </p:cNvPr>
          <p:cNvSpPr txBox="1"/>
          <p:nvPr/>
        </p:nvSpPr>
        <p:spPr>
          <a:xfrm>
            <a:off x="342589" y="1052807"/>
            <a:ext cx="11235047" cy="1253613"/>
          </a:xfrm>
          <a:prstGeom prst="rect">
            <a:avLst/>
          </a:prstGeom>
          <a:noFill/>
        </p:spPr>
        <p:txBody>
          <a:bodyPr wrap="square">
            <a:spAutoFit/>
          </a:bodyPr>
          <a:lstStyle/>
          <a:p>
            <a:pPr>
              <a:lnSpc>
                <a:spcPct val="130000"/>
              </a:lnSpc>
            </a:pPr>
            <a:r>
              <a:rPr lang="zh-CN" altLang="en-US" sz="2000" dirty="0">
                <a:latin typeface="Microsoft YaHei" panose="020B0503020204020204" pitchFamily="34" charset="-122"/>
                <a:ea typeface="Microsoft YaHei" panose="020B0503020204020204" pitchFamily="34" charset="-122"/>
              </a:rPr>
              <a:t>句法结构主要有成分结构和依存结构两大类。因此，依赖句法结构的语义角色标注算法可以进一步细分为：</a:t>
            </a:r>
            <a:r>
              <a:rPr lang="zh-CN" altLang="en-US" sz="2000" b="1" dirty="0">
                <a:latin typeface="Microsoft YaHei" panose="020B0503020204020204" pitchFamily="34" charset="-122"/>
                <a:ea typeface="Microsoft YaHei" panose="020B0503020204020204" pitchFamily="34" charset="-122"/>
              </a:rPr>
              <a:t>基于成分结构的语义角色标注（</a:t>
            </a:r>
            <a:r>
              <a:rPr lang="en-US" sz="2000" b="1" dirty="0">
                <a:latin typeface="Microsoft YaHei" panose="020B0503020204020204" pitchFamily="34" charset="-122"/>
                <a:ea typeface="Microsoft YaHei" panose="020B0503020204020204" pitchFamily="34" charset="-122"/>
              </a:rPr>
              <a:t>Span-Based SRL）</a:t>
            </a:r>
            <a:r>
              <a:rPr lang="zh-CN" altLang="en-US" sz="2000" dirty="0">
                <a:latin typeface="Microsoft YaHei" panose="020B0503020204020204" pitchFamily="34" charset="-122"/>
                <a:ea typeface="Microsoft YaHei" panose="020B0503020204020204" pitchFamily="34" charset="-122"/>
              </a:rPr>
              <a:t>和</a:t>
            </a:r>
            <a:r>
              <a:rPr lang="zh-CN" altLang="en-US" sz="2000" b="1" dirty="0">
                <a:latin typeface="Microsoft YaHei" panose="020B0503020204020204" pitchFamily="34" charset="-122"/>
                <a:ea typeface="Microsoft YaHei" panose="020B0503020204020204" pitchFamily="34" charset="-122"/>
              </a:rPr>
              <a:t>基于依存形式的语义角色标注（</a:t>
            </a:r>
            <a:r>
              <a:rPr lang="en-US" sz="2000" b="1" dirty="0">
                <a:latin typeface="Microsoft YaHei" panose="020B0503020204020204" pitchFamily="34" charset="-122"/>
                <a:ea typeface="Microsoft YaHei" panose="020B0503020204020204" pitchFamily="34" charset="-122"/>
              </a:rPr>
              <a:t>Dependency-Based SRL）</a:t>
            </a:r>
            <a:endParaRPr lang="en-CN" sz="2000" b="1"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9BF7DB3D-C6A2-1A4F-70A6-AA80BD23D18D}"/>
              </a:ext>
            </a:extLst>
          </p:cNvPr>
          <p:cNvSpPr txBox="1"/>
          <p:nvPr/>
        </p:nvSpPr>
        <p:spPr>
          <a:xfrm>
            <a:off x="342589" y="2384021"/>
            <a:ext cx="11138211" cy="85350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在基于成分结构的语义角色标注中，模型基于句子的成分句法分析结果，对句中论元短语对应的跨度进行语义成分标注。</a:t>
            </a:r>
          </a:p>
        </p:txBody>
      </p:sp>
      <p:pic>
        <p:nvPicPr>
          <p:cNvPr id="7" name="Picture 6">
            <a:extLst>
              <a:ext uri="{FF2B5EF4-FFF2-40B4-BE49-F238E27FC236}">
                <a16:creationId xmlns:a16="http://schemas.microsoft.com/office/drawing/2014/main" id="{41C0FEAA-9372-6C59-C83A-C9A25BECC6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737" y="3110484"/>
            <a:ext cx="6195913" cy="3606800"/>
          </a:xfrm>
          <a:prstGeom prst="rect">
            <a:avLst/>
          </a:prstGeom>
        </p:spPr>
      </p:pic>
    </p:spTree>
    <p:extLst>
      <p:ext uri="{BB962C8B-B14F-4D97-AF65-F5344CB8AC3E}">
        <p14:creationId xmlns:p14="http://schemas.microsoft.com/office/powerpoint/2010/main" val="3219224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基于句法树的语义角色标注方法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基于成分句法树的语义角色标注方法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81</a:t>
            </a:fld>
            <a:endParaRPr lang="zh-CN" altLang="en-US" dirty="0"/>
          </a:p>
        </p:txBody>
      </p:sp>
      <p:pic>
        <p:nvPicPr>
          <p:cNvPr id="3" name="Picture 2">
            <a:extLst>
              <a:ext uri="{FF2B5EF4-FFF2-40B4-BE49-F238E27FC236}">
                <a16:creationId xmlns:a16="http://schemas.microsoft.com/office/drawing/2014/main" id="{951B2888-AA02-0F06-AFA8-45307B545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1739900"/>
            <a:ext cx="6685285" cy="3790950"/>
          </a:xfrm>
          <a:prstGeom prst="rect">
            <a:avLst/>
          </a:prstGeom>
        </p:spPr>
      </p:pic>
      <p:sp>
        <p:nvSpPr>
          <p:cNvPr id="8" name="TextBox 7">
            <a:extLst>
              <a:ext uri="{FF2B5EF4-FFF2-40B4-BE49-F238E27FC236}">
                <a16:creationId xmlns:a16="http://schemas.microsoft.com/office/drawing/2014/main" id="{53780CF0-132A-B0AC-AF18-0EB806D08226}"/>
              </a:ext>
            </a:extLst>
          </p:cNvPr>
          <p:cNvSpPr txBox="1"/>
          <p:nvPr/>
        </p:nvSpPr>
        <p:spPr>
          <a:xfrm>
            <a:off x="6970797" y="1407910"/>
            <a:ext cx="4510003" cy="4846840"/>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从成分句法树的谓词节点开始，考察该节点的每个兄弟节点；如果兄弟节点和该节点在句法结构上</a:t>
            </a:r>
            <a:r>
              <a:rPr lang="en-CN" sz="2400" b="1" dirty="0">
                <a:latin typeface="Microsoft YaHei" panose="020B0503020204020204" pitchFamily="34" charset="-122"/>
                <a:ea typeface="Microsoft YaHei" panose="020B0503020204020204" pitchFamily="34" charset="-122"/>
              </a:rPr>
              <a:t>不是并列关系</a:t>
            </a:r>
            <a:r>
              <a:rPr lang="en-CN" sz="2400" dirty="0">
                <a:latin typeface="Microsoft YaHei" panose="020B0503020204020204" pitchFamily="34" charset="-122"/>
                <a:ea typeface="Microsoft YaHei" panose="020B0503020204020204" pitchFamily="34" charset="-122"/>
              </a:rPr>
              <a:t>，则将兄弟节点加入候选论元集合；</a:t>
            </a:r>
            <a:r>
              <a:rPr lang="en-CN" sz="2400" b="1" dirty="0">
                <a:latin typeface="Microsoft YaHei" panose="020B0503020204020204" pitchFamily="34" charset="-122"/>
                <a:ea typeface="Microsoft YaHei" panose="020B0503020204020204" pitchFamily="34" charset="-122"/>
              </a:rPr>
              <a:t>如果兄弟节点是介词短语（PP），</a:t>
            </a:r>
            <a:r>
              <a:rPr lang="en-CN" sz="2400" dirty="0">
                <a:latin typeface="Microsoft YaHei" panose="020B0503020204020204" pitchFamily="34" charset="-122"/>
                <a:ea typeface="Microsoft YaHei" panose="020B0503020204020204" pitchFamily="34" charset="-122"/>
              </a:rPr>
              <a:t>则将兄弟节点的全体子节点加入候选论元集合。依次对谓词节点的父节点等每个祖先节点执行上述过程，直至到达根节点为止。</a:t>
            </a:r>
          </a:p>
        </p:txBody>
      </p:sp>
    </p:spTree>
    <p:extLst>
      <p:ext uri="{BB962C8B-B14F-4D97-AF65-F5344CB8AC3E}">
        <p14:creationId xmlns:p14="http://schemas.microsoft.com/office/powerpoint/2010/main" val="20397243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基于句法树的语义角色标注方法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基于成分句法树的语义角色标注方法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82</a:t>
            </a:fld>
            <a:endParaRPr lang="zh-CN" altLang="en-US" dirty="0"/>
          </a:p>
        </p:txBody>
      </p:sp>
      <p:sp>
        <p:nvSpPr>
          <p:cNvPr id="5" name="TextBox 4">
            <a:extLst>
              <a:ext uri="{FF2B5EF4-FFF2-40B4-BE49-F238E27FC236}">
                <a16:creationId xmlns:a16="http://schemas.microsoft.com/office/drawing/2014/main" id="{F0264349-D6E0-0736-00A0-8E1673B38EF8}"/>
              </a:ext>
            </a:extLst>
          </p:cNvPr>
          <p:cNvSpPr txBox="1"/>
          <p:nvPr/>
        </p:nvSpPr>
        <p:spPr>
          <a:xfrm>
            <a:off x="382588" y="1171486"/>
            <a:ext cx="11195048" cy="3406445"/>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在上述筛选过程后，训练分类模型从候选论元集合中识别真正的论元，并标注论元类型。在此过程中，通常需要为分类器构造有效的特征，常用特征可以分为以下类别</a:t>
            </a:r>
            <a:r>
              <a:rPr lang="zh-CN" altLang="en-US" sz="2400" dirty="0">
                <a:latin typeface="Microsoft YaHei" panose="020B0503020204020204" pitchFamily="34" charset="-122"/>
                <a:ea typeface="Microsoft YaHei" panose="020B0503020204020204" pitchFamily="34" charset="-122"/>
              </a:rPr>
              <a:t>：</a:t>
            </a:r>
            <a:endParaRPr lang="en-US" altLang="zh-CN" sz="2400" dirty="0">
              <a:latin typeface="Microsoft YaHei" panose="020B0503020204020204" pitchFamily="34" charset="-122"/>
              <a:ea typeface="Microsoft YaHei" panose="020B0503020204020204" pitchFamily="34" charset="-122"/>
            </a:endParaRPr>
          </a:p>
          <a:p>
            <a:pPr marL="800100" lvl="1" indent="-342900">
              <a:lnSpc>
                <a:spcPct val="130000"/>
              </a:lnSpc>
              <a:buFont typeface="Arial" panose="020B0604020202020204" pitchFamily="34" charset="0"/>
              <a:buChar char="•"/>
            </a:pPr>
            <a:r>
              <a:rPr lang="zh-CN" altLang="en-US" sz="2400" b="1" dirty="0">
                <a:latin typeface="Microsoft YaHei" panose="020B0503020204020204" pitchFamily="34" charset="-122"/>
                <a:ea typeface="Microsoft YaHei" panose="020B0503020204020204" pitchFamily="34" charset="-122"/>
              </a:rPr>
              <a:t>谓词及相关特征</a:t>
            </a:r>
            <a:r>
              <a:rPr lang="zh-CN" altLang="en-US" sz="2400" dirty="0">
                <a:latin typeface="Microsoft YaHei" panose="020B0503020204020204" pitchFamily="34" charset="-122"/>
                <a:ea typeface="Microsoft YaHei" panose="020B0503020204020204" pitchFamily="34" charset="-122"/>
              </a:rPr>
              <a:t>：谓词，谓词的语态，或论元和谓词出现的前后关系等。</a:t>
            </a:r>
          </a:p>
          <a:p>
            <a:pPr marL="800100" lvl="1" indent="-342900">
              <a:lnSpc>
                <a:spcPct val="130000"/>
              </a:lnSpc>
              <a:buFont typeface="Arial" panose="020B0604020202020204" pitchFamily="34" charset="0"/>
              <a:buChar char="•"/>
            </a:pPr>
            <a:r>
              <a:rPr lang="zh-CN" altLang="en-US" sz="2400" b="1" dirty="0">
                <a:latin typeface="Microsoft YaHei" panose="020B0503020204020204" pitchFamily="34" charset="-122"/>
                <a:ea typeface="Microsoft YaHei" panose="020B0503020204020204" pitchFamily="34" charset="-122"/>
              </a:rPr>
              <a:t>论元的词特征</a:t>
            </a:r>
            <a:r>
              <a:rPr lang="zh-CN" altLang="en-US" sz="2400" dirty="0">
                <a:latin typeface="Microsoft YaHei" panose="020B0503020204020204" pitchFamily="34" charset="-122"/>
                <a:ea typeface="Microsoft YaHei" panose="020B0503020204020204" pitchFamily="34" charset="-122"/>
              </a:rPr>
              <a:t>：论元的中心词及其词性，以及头尾单词等。</a:t>
            </a:r>
          </a:p>
          <a:p>
            <a:pPr marL="800100" lvl="1" indent="-342900">
              <a:lnSpc>
                <a:spcPct val="130000"/>
              </a:lnSpc>
              <a:buFont typeface="Arial" panose="020B0604020202020204" pitchFamily="34" charset="0"/>
              <a:buChar char="•"/>
            </a:pPr>
            <a:r>
              <a:rPr lang="zh-CN" altLang="en-US" sz="2400" b="1" dirty="0">
                <a:latin typeface="Microsoft YaHei" panose="020B0503020204020204" pitchFamily="34" charset="-122"/>
                <a:ea typeface="Microsoft YaHei" panose="020B0503020204020204" pitchFamily="34" charset="-122"/>
              </a:rPr>
              <a:t>基于成分句法标注的特征</a:t>
            </a:r>
            <a:r>
              <a:rPr lang="zh-CN" altLang="en-US" sz="2400" dirty="0">
                <a:latin typeface="Microsoft YaHei" panose="020B0503020204020204" pitchFamily="34" charset="-122"/>
                <a:ea typeface="Microsoft YaHei" panose="020B0503020204020204" pitchFamily="34" charset="-122"/>
              </a:rPr>
              <a:t>：论元的成分类型，树中论元到谓词的路径，成分的父亲、兄弟节点类型等。</a:t>
            </a:r>
            <a:endParaRPr lang="en-CN" sz="2400" dirty="0">
              <a:latin typeface="Microsoft YaHei" panose="020B0503020204020204" pitchFamily="34" charset="-122"/>
              <a:ea typeface="Microsoft YaHei" panose="020B0503020204020204" pitchFamily="34" charset="-122"/>
            </a:endParaRPr>
          </a:p>
        </p:txBody>
      </p:sp>
      <p:sp>
        <p:nvSpPr>
          <p:cNvPr id="7" name="TextBox 6">
            <a:extLst>
              <a:ext uri="{FF2B5EF4-FFF2-40B4-BE49-F238E27FC236}">
                <a16:creationId xmlns:a16="http://schemas.microsoft.com/office/drawing/2014/main" id="{E967D34E-2C7F-ABCF-0113-82F38284F9D3}"/>
              </a:ext>
            </a:extLst>
          </p:cNvPr>
          <p:cNvSpPr txBox="1"/>
          <p:nvPr/>
        </p:nvSpPr>
        <p:spPr>
          <a:xfrm>
            <a:off x="382587" y="4820809"/>
            <a:ext cx="11377611" cy="1005788"/>
          </a:xfrm>
          <a:prstGeom prst="rect">
            <a:avLst/>
          </a:prstGeom>
          <a:noFill/>
        </p:spPr>
        <p:txBody>
          <a:bodyPr wrap="square">
            <a:spAutoFit/>
          </a:bodyPr>
          <a:lstStyle/>
          <a:p>
            <a:pPr>
              <a:lnSpc>
                <a:spcPct val="130000"/>
              </a:lnSpc>
            </a:pPr>
            <a:r>
              <a:rPr lang="en-CN" sz="2400" dirty="0">
                <a:latin typeface="Microsoft YaHei" panose="020B0503020204020204" pitchFamily="34" charset="-122"/>
                <a:ea typeface="Microsoft YaHei" panose="020B0503020204020204" pitchFamily="34" charset="-122"/>
              </a:rPr>
              <a:t>在上述特征的基础上，可以利用最大熵分类器、SVM、感知机等有监督机器学习方法构建语义角色标注算法。</a:t>
            </a:r>
          </a:p>
        </p:txBody>
      </p:sp>
    </p:spTree>
    <p:extLst>
      <p:ext uri="{BB962C8B-B14F-4D97-AF65-F5344CB8AC3E}">
        <p14:creationId xmlns:p14="http://schemas.microsoft.com/office/powerpoint/2010/main" val="6616356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基于句法树的语义角色标注方法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基于依存关系树的语义角色标注方法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83</a:t>
            </a:fld>
            <a:endParaRPr lang="zh-CN" altLang="en-US" dirty="0"/>
          </a:p>
        </p:txBody>
      </p:sp>
      <p:sp>
        <p:nvSpPr>
          <p:cNvPr id="5" name="TextBox 4">
            <a:extLst>
              <a:ext uri="{FF2B5EF4-FFF2-40B4-BE49-F238E27FC236}">
                <a16:creationId xmlns:a16="http://schemas.microsoft.com/office/drawing/2014/main" id="{F0264349-D6E0-0736-00A0-8E1673B38EF8}"/>
              </a:ext>
            </a:extLst>
          </p:cNvPr>
          <p:cNvSpPr txBox="1"/>
          <p:nvPr/>
        </p:nvSpPr>
        <p:spPr>
          <a:xfrm>
            <a:off x="382588" y="1062938"/>
            <a:ext cx="11195048" cy="525657"/>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基于依存的语义角色标注算法根据句子依存树进行语义角色标注。</a:t>
            </a:r>
            <a:endParaRPr lang="en-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EB12051B-ACDD-6DF3-769E-CFE668FA2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6653" y="1737133"/>
            <a:ext cx="6738693" cy="2647950"/>
          </a:xfrm>
          <a:prstGeom prst="rect">
            <a:avLst/>
          </a:prstGeom>
        </p:spPr>
      </p:pic>
    </p:spTree>
    <p:extLst>
      <p:ext uri="{BB962C8B-B14F-4D97-AF65-F5344CB8AC3E}">
        <p14:creationId xmlns:p14="http://schemas.microsoft.com/office/powerpoint/2010/main" val="30643071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基于句法树的语义角色标注方法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基于依存关系树的语义角色标注方法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84</a:t>
            </a:fld>
            <a:endParaRPr lang="zh-CN" altLang="en-US" dirty="0"/>
          </a:p>
        </p:txBody>
      </p:sp>
      <p:sp>
        <p:nvSpPr>
          <p:cNvPr id="5" name="TextBox 4">
            <a:extLst>
              <a:ext uri="{FF2B5EF4-FFF2-40B4-BE49-F238E27FC236}">
                <a16:creationId xmlns:a16="http://schemas.microsoft.com/office/drawing/2014/main" id="{F0264349-D6E0-0736-00A0-8E1673B38EF8}"/>
              </a:ext>
            </a:extLst>
          </p:cNvPr>
          <p:cNvSpPr txBox="1"/>
          <p:nvPr/>
        </p:nvSpPr>
        <p:spPr>
          <a:xfrm>
            <a:off x="382588" y="1062938"/>
            <a:ext cx="11195048" cy="1966051"/>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基于依存句法树的语义角色标注方法将上节所述的候选论元筛选过程迁移到依存句法树上。首先，从谓词节点开始，</a:t>
            </a:r>
            <a:r>
              <a:rPr lang="zh-CN" altLang="en-US" sz="2400" b="1" dirty="0">
                <a:latin typeface="Microsoft YaHei" panose="020B0503020204020204" pitchFamily="34" charset="-122"/>
                <a:ea typeface="Microsoft YaHei" panose="020B0503020204020204" pitchFamily="34" charset="-122"/>
              </a:rPr>
              <a:t>将当前节点的全体子节点加入候选论元集合</a:t>
            </a:r>
            <a:r>
              <a:rPr lang="zh-CN" altLang="en-US" sz="2400" dirty="0">
                <a:latin typeface="Microsoft YaHei" panose="020B0503020204020204" pitchFamily="34" charset="-122"/>
                <a:ea typeface="Microsoft YaHei" panose="020B0503020204020204" pitchFamily="34" charset="-122"/>
              </a:rPr>
              <a:t>；然后将当前节点的父节点作为当前节点，重复上述过程，逐次考察谓词节点的祖先节点；至当前节点作为句子的根节点为止。</a:t>
            </a:r>
            <a:endParaRPr lang="en-CN" sz="2400" dirty="0">
              <a:latin typeface="Microsoft YaHei" panose="020B0503020204020204" pitchFamily="34" charset="-122"/>
              <a:ea typeface="Microsoft YaHei" panose="020B0503020204020204" pitchFamily="34" charset="-122"/>
            </a:endParaRPr>
          </a:p>
        </p:txBody>
      </p:sp>
      <p:pic>
        <p:nvPicPr>
          <p:cNvPr id="6" name="Picture 5">
            <a:extLst>
              <a:ext uri="{FF2B5EF4-FFF2-40B4-BE49-F238E27FC236}">
                <a16:creationId xmlns:a16="http://schemas.microsoft.com/office/drawing/2014/main" id="{9DE1BC61-D5BA-F605-579A-FD785FF4B9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916" y="3429000"/>
            <a:ext cx="6286167" cy="2470131"/>
          </a:xfrm>
          <a:prstGeom prst="rect">
            <a:avLst/>
          </a:prstGeom>
        </p:spPr>
      </p:pic>
    </p:spTree>
    <p:extLst>
      <p:ext uri="{BB962C8B-B14F-4D97-AF65-F5344CB8AC3E}">
        <p14:creationId xmlns:p14="http://schemas.microsoft.com/office/powerpoint/2010/main" val="7829705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6872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基于句法树的语义角色标注方法</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基于依存关系树的语义角色标注方法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85</a:t>
            </a:fld>
            <a:endParaRPr lang="zh-CN" altLang="en-US" dirty="0"/>
          </a:p>
        </p:txBody>
      </p:sp>
      <p:sp>
        <p:nvSpPr>
          <p:cNvPr id="5" name="TextBox 4">
            <a:extLst>
              <a:ext uri="{FF2B5EF4-FFF2-40B4-BE49-F238E27FC236}">
                <a16:creationId xmlns:a16="http://schemas.microsoft.com/office/drawing/2014/main" id="{F0264349-D6E0-0736-00A0-8E1673B38EF8}"/>
              </a:ext>
            </a:extLst>
          </p:cNvPr>
          <p:cNvSpPr txBox="1"/>
          <p:nvPr/>
        </p:nvSpPr>
        <p:spPr>
          <a:xfrm>
            <a:off x="382588" y="1062938"/>
            <a:ext cx="11195048" cy="1485920"/>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针对后续的论元识别、论元分类阶段，基于依存句法树的语义角色标注方法将其建模为判断谓词和论元中心词之间语义关系的任务，并建立分类模型来解决。</a:t>
            </a:r>
          </a:p>
          <a:p>
            <a:pPr>
              <a:lnSpc>
                <a:spcPct val="130000"/>
              </a:lnSpc>
            </a:pPr>
            <a:r>
              <a:rPr lang="zh-CN" altLang="en-US" sz="2400" dirty="0">
                <a:latin typeface="Microsoft YaHei" panose="020B0503020204020204" pitchFamily="34" charset="-122"/>
                <a:ea typeface="Microsoft YaHei" panose="020B0503020204020204" pitchFamily="34" charset="-122"/>
              </a:rPr>
              <a:t>在此过程中常用的分类特征包括以下几类：</a:t>
            </a:r>
            <a:endParaRPr lang="en-CN" sz="2400" dirty="0">
              <a:latin typeface="Microsoft YaHei" panose="020B0503020204020204" pitchFamily="34" charset="-122"/>
              <a:ea typeface="Microsoft YaHei" panose="020B0503020204020204" pitchFamily="34" charset="-122"/>
            </a:endParaRPr>
          </a:p>
        </p:txBody>
      </p:sp>
      <p:sp>
        <p:nvSpPr>
          <p:cNvPr id="4" name="TextBox 3">
            <a:extLst>
              <a:ext uri="{FF2B5EF4-FFF2-40B4-BE49-F238E27FC236}">
                <a16:creationId xmlns:a16="http://schemas.microsoft.com/office/drawing/2014/main" id="{5B245233-E58E-4D86-86D1-94FA25F68F1A}"/>
              </a:ext>
            </a:extLst>
          </p:cNvPr>
          <p:cNvSpPr txBox="1"/>
          <p:nvPr/>
        </p:nvSpPr>
        <p:spPr>
          <a:xfrm>
            <a:off x="382587" y="2697396"/>
            <a:ext cx="11195047" cy="2926314"/>
          </a:xfrm>
          <a:prstGeom prst="rect">
            <a:avLst/>
          </a:prstGeom>
          <a:noFill/>
        </p:spPr>
        <p:txBody>
          <a:bodyPr wrap="square">
            <a:spAutoFit/>
          </a:bodyPr>
          <a:lstStyle/>
          <a:p>
            <a:pPr marL="800100" lvl="1" indent="-342900">
              <a:lnSpc>
                <a:spcPct val="130000"/>
              </a:lnSpc>
              <a:buFont typeface="Arial" panose="020B0604020202020204" pitchFamily="34" charset="0"/>
              <a:buChar char="•"/>
            </a:pPr>
            <a:r>
              <a:rPr lang="en-CN" sz="2400" b="1" dirty="0">
                <a:latin typeface="Microsoft YaHei" panose="020B0503020204020204" pitchFamily="34" charset="-122"/>
                <a:ea typeface="Microsoft YaHei" panose="020B0503020204020204" pitchFamily="34" charset="-122"/>
              </a:rPr>
              <a:t>谓词及相关特征：</a:t>
            </a:r>
            <a:r>
              <a:rPr lang="en-CN" sz="2400" dirty="0">
                <a:latin typeface="Microsoft YaHei" panose="020B0503020204020204" pitchFamily="34" charset="-122"/>
                <a:ea typeface="Microsoft YaHei" panose="020B0503020204020204" pitchFamily="34" charset="-122"/>
              </a:rPr>
              <a:t>谓词，谓词的词根、词义、词性、语态，或论元和谓词出现的前后关系等</a:t>
            </a:r>
          </a:p>
          <a:p>
            <a:pPr marL="800100" lvl="1" indent="-342900">
              <a:lnSpc>
                <a:spcPct val="130000"/>
              </a:lnSpc>
              <a:buFont typeface="Arial" panose="020B0604020202020204" pitchFamily="34" charset="0"/>
              <a:buChar char="•"/>
            </a:pPr>
            <a:r>
              <a:rPr lang="en-CN" sz="2400" b="1" dirty="0">
                <a:latin typeface="Microsoft YaHei" panose="020B0503020204020204" pitchFamily="34" charset="-122"/>
                <a:ea typeface="Microsoft YaHei" panose="020B0503020204020204" pitchFamily="34" charset="-122"/>
              </a:rPr>
              <a:t>论元的词特征：</a:t>
            </a:r>
            <a:r>
              <a:rPr lang="en-CN" sz="2400" dirty="0">
                <a:latin typeface="Microsoft YaHei" panose="020B0503020204020204" pitchFamily="34" charset="-122"/>
                <a:ea typeface="Microsoft YaHei" panose="020B0503020204020204" pitchFamily="34" charset="-122"/>
              </a:rPr>
              <a:t>论元的中心词及其词性，以及头尾单词等</a:t>
            </a:r>
          </a:p>
          <a:p>
            <a:pPr marL="800100" lvl="1" indent="-342900">
              <a:lnSpc>
                <a:spcPct val="130000"/>
              </a:lnSpc>
              <a:buFont typeface="Arial" panose="020B0604020202020204" pitchFamily="34" charset="0"/>
              <a:buChar char="•"/>
            </a:pPr>
            <a:r>
              <a:rPr lang="en-CN" sz="2400" b="1" dirty="0">
                <a:latin typeface="Microsoft YaHei" panose="020B0503020204020204" pitchFamily="34" charset="-122"/>
                <a:ea typeface="Microsoft YaHei" panose="020B0503020204020204" pitchFamily="34" charset="-122"/>
              </a:rPr>
              <a:t>基于成分句法标注的特征：</a:t>
            </a:r>
            <a:r>
              <a:rPr lang="en-CN" sz="2400" dirty="0">
                <a:latin typeface="Microsoft YaHei" panose="020B0503020204020204" pitchFamily="34" charset="-122"/>
                <a:ea typeface="Microsoft YaHei" panose="020B0503020204020204" pitchFamily="34" charset="-122"/>
              </a:rPr>
              <a:t>树中论元中心词到谓词的路径，谓词与其父节点的依存关系，以及其父节点的相关信息；谓词与其子节点的依存关系；候选论元中心词的子节点、兄弟节点相关信息等</a:t>
            </a:r>
          </a:p>
        </p:txBody>
      </p:sp>
    </p:spTree>
    <p:extLst>
      <p:ext uri="{BB962C8B-B14F-4D97-AF65-F5344CB8AC3E}">
        <p14:creationId xmlns:p14="http://schemas.microsoft.com/office/powerpoint/2010/main" val="14806415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48013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基于深度神经网络的语义角色标注</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86</a:t>
            </a:fld>
            <a:endParaRPr lang="zh-CN" altLang="en-US" dirty="0"/>
          </a:p>
        </p:txBody>
      </p:sp>
      <p:sp>
        <p:nvSpPr>
          <p:cNvPr id="5" name="TextBox 4">
            <a:extLst>
              <a:ext uri="{FF2B5EF4-FFF2-40B4-BE49-F238E27FC236}">
                <a16:creationId xmlns:a16="http://schemas.microsoft.com/office/drawing/2014/main" id="{F0264349-D6E0-0736-00A0-8E1673B38EF8}"/>
              </a:ext>
            </a:extLst>
          </p:cNvPr>
          <p:cNvSpPr txBox="1"/>
          <p:nvPr/>
        </p:nvSpPr>
        <p:spPr>
          <a:xfrm>
            <a:off x="382588" y="1062938"/>
            <a:ext cx="11195048" cy="3714222"/>
          </a:xfrm>
          <a:prstGeom prst="rect">
            <a:avLst/>
          </a:prstGeom>
          <a:noFill/>
        </p:spPr>
        <p:txBody>
          <a:bodyPr wrap="square">
            <a:spAutoFit/>
          </a:bodyPr>
          <a:lstStyle/>
          <a:p>
            <a:pPr marL="342900" indent="-342900">
              <a:lnSpc>
                <a:spcPct val="130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基于深度神经网络的语义角色标注，可以用</a:t>
            </a:r>
            <a:r>
              <a:rPr lang="en-US" altLang="zh-CN" sz="2400" dirty="0">
                <a:latin typeface="Microsoft YaHei" panose="020B0503020204020204" pitchFamily="34" charset="-122"/>
                <a:ea typeface="Microsoft YaHei" panose="020B0503020204020204" pitchFamily="34" charset="-122"/>
              </a:rPr>
              <a:t>BIO</a:t>
            </a:r>
            <a:r>
              <a:rPr lang="zh-CN" altLang="en-US" sz="2400" dirty="0">
                <a:latin typeface="Microsoft YaHei" panose="020B0503020204020204" pitchFamily="34" charset="-122"/>
                <a:ea typeface="Microsoft YaHei" panose="020B0503020204020204" pitchFamily="34" charset="-122"/>
              </a:rPr>
              <a:t>标注方案表示论元标签，从而可以直接利用通用的序列标注模型来解决</a:t>
            </a:r>
            <a:endParaRPr lang="en-US" altLang="zh-CN" sz="2400" dirty="0">
              <a:latin typeface="Microsoft YaHei" panose="020B0503020204020204" pitchFamily="34" charset="-122"/>
              <a:ea typeface="Microsoft YaHei" panose="020B0503020204020204" pitchFamily="34" charset="-122"/>
            </a:endParaRPr>
          </a:p>
          <a:p>
            <a:pPr marL="342900" indent="-342900">
              <a:lnSpc>
                <a:spcPct val="130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也可以以跨度标注句子中的论元短语位置，采用基于跨度预测的方法。由于跨度预测模型显式地建模了句子中短语级别的语义，模型可以更好地学习论元短语的长程邻接关系。</a:t>
            </a:r>
            <a:endParaRPr lang="en-US" altLang="zh-CN" sz="2400" dirty="0">
              <a:latin typeface="Microsoft YaHei" panose="020B0503020204020204" pitchFamily="34" charset="-122"/>
              <a:ea typeface="Microsoft YaHei" panose="020B0503020204020204" pitchFamily="34" charset="-122"/>
            </a:endParaRPr>
          </a:p>
          <a:p>
            <a:pPr marL="342900" indent="-342900">
              <a:lnSpc>
                <a:spcPct val="130000"/>
              </a:lnSpc>
              <a:spcBef>
                <a:spcPts val="1200"/>
              </a:spcBef>
              <a:buFont typeface="Arial" panose="020B0604020202020204" pitchFamily="34" charset="0"/>
              <a:buChar char="•"/>
            </a:pPr>
            <a:r>
              <a:rPr lang="zh-CN" altLang="en-US" sz="2400" dirty="0">
                <a:latin typeface="Microsoft YaHei" panose="020B0503020204020204" pitchFamily="34" charset="-122"/>
                <a:ea typeface="Microsoft YaHei" panose="020B0503020204020204" pitchFamily="34" charset="-122"/>
              </a:rPr>
              <a:t>由于句法结构信息为语义角色标注任务提供了丰富的语言学信息，因此可有效利用句法树结构的图神经网络也在该任务上取得了不错的效果。</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492603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071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基于深度神经网络的语义角色标注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基于跨度的语义角色标注方法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87</a:t>
            </a:fld>
            <a:endParaRPr lang="zh-CN" altLang="en-US" dirty="0"/>
          </a:p>
        </p:txBody>
      </p:sp>
      <p:sp>
        <p:nvSpPr>
          <p:cNvPr id="5" name="TextBox 4">
            <a:extLst>
              <a:ext uri="{FF2B5EF4-FFF2-40B4-BE49-F238E27FC236}">
                <a16:creationId xmlns:a16="http://schemas.microsoft.com/office/drawing/2014/main" id="{F0264349-D6E0-0736-00A0-8E1673B38EF8}"/>
              </a:ext>
            </a:extLst>
          </p:cNvPr>
          <p:cNvSpPr txBox="1"/>
          <p:nvPr/>
        </p:nvSpPr>
        <p:spPr>
          <a:xfrm>
            <a:off x="382588" y="1062938"/>
            <a:ext cx="11195048" cy="1485920"/>
          </a:xfrm>
          <a:prstGeom prst="rect">
            <a:avLst/>
          </a:prstGeom>
          <a:noFill/>
        </p:spPr>
        <p:txBody>
          <a:bodyPr wrap="square">
            <a:spAutoFit/>
          </a:bodyPr>
          <a:lstStyle/>
          <a:p>
            <a:pPr>
              <a:lnSpc>
                <a:spcPct val="130000"/>
              </a:lnSpc>
              <a:spcBef>
                <a:spcPts val="1200"/>
              </a:spcBef>
            </a:pPr>
            <a:r>
              <a:rPr lang="zh-CN" altLang="en-US" sz="2400" dirty="0">
                <a:latin typeface="Microsoft YaHei" panose="020B0503020204020204" pitchFamily="34" charset="-122"/>
                <a:ea typeface="Microsoft YaHei" panose="020B0503020204020204" pitchFamily="34" charset="-122"/>
              </a:rPr>
              <a:t>文献</a:t>
            </a:r>
            <a:r>
              <a:rPr lang="en-US" altLang="zh-CN" sz="2400" dirty="0">
                <a:latin typeface="Microsoft YaHei" panose="020B0503020204020204" pitchFamily="34" charset="-122"/>
                <a:ea typeface="Microsoft YaHei" panose="020B0503020204020204" pitchFamily="34" charset="-122"/>
              </a:rPr>
              <a:t>[198]</a:t>
            </a:r>
            <a:r>
              <a:rPr lang="zh-CN" altLang="en-US" sz="2400" dirty="0">
                <a:latin typeface="Microsoft YaHei" panose="020B0503020204020204" pitchFamily="34" charset="-122"/>
                <a:ea typeface="Microsoft YaHei" panose="020B0503020204020204" pitchFamily="34" charset="-122"/>
              </a:rPr>
              <a:t>中通过端到端模型构建了跨度预测模型，为语句中的每个词和跨度构造表示，实现同时识别句子中的谓词和论元并判断它们之间关系的效果。该模型分为两个部分，</a:t>
            </a:r>
            <a:r>
              <a:rPr lang="zh-CN" altLang="en-US" sz="2400" b="1" dirty="0">
                <a:latin typeface="Microsoft YaHei" panose="020B0503020204020204" pitchFamily="34" charset="-122"/>
                <a:ea typeface="Microsoft YaHei" panose="020B0503020204020204" pitchFamily="34" charset="-122"/>
              </a:rPr>
              <a:t>词和跨度表示的构建</a:t>
            </a:r>
            <a:r>
              <a:rPr lang="zh-CN" altLang="en-US" sz="2400" dirty="0">
                <a:latin typeface="Microsoft YaHei" panose="020B0503020204020204" pitchFamily="34" charset="-122"/>
                <a:ea typeface="Microsoft YaHei" panose="020B0503020204020204" pitchFamily="34" charset="-122"/>
              </a:rPr>
              <a:t>以及</a:t>
            </a:r>
            <a:r>
              <a:rPr lang="zh-CN" altLang="en-US" sz="2400" b="1" dirty="0">
                <a:latin typeface="Microsoft YaHei" panose="020B0503020204020204" pitchFamily="34" charset="-122"/>
                <a:ea typeface="Microsoft YaHei" panose="020B0503020204020204" pitchFamily="34" charset="-122"/>
              </a:rPr>
              <a:t>谓词</a:t>
            </a:r>
            <a:r>
              <a:rPr lang="en-US" altLang="zh-CN" sz="2400" b="1" dirty="0">
                <a:latin typeface="Microsoft YaHei" panose="020B0503020204020204" pitchFamily="34" charset="-122"/>
                <a:ea typeface="Microsoft YaHei" panose="020B0503020204020204" pitchFamily="34" charset="-122"/>
              </a:rPr>
              <a:t>-</a:t>
            </a:r>
            <a:r>
              <a:rPr lang="zh-CN" altLang="en-US" sz="2400" b="1" dirty="0">
                <a:latin typeface="Microsoft YaHei" panose="020B0503020204020204" pitchFamily="34" charset="-122"/>
                <a:ea typeface="Microsoft YaHei" panose="020B0503020204020204" pitchFamily="34" charset="-122"/>
              </a:rPr>
              <a:t>论元的联合抽取</a:t>
            </a:r>
            <a:r>
              <a:rPr lang="zh-CN" altLang="en-US" sz="2400" dirty="0">
                <a:latin typeface="Microsoft YaHei" panose="020B0503020204020204" pitchFamily="34" charset="-122"/>
                <a:ea typeface="Microsoft YaHei" panose="020B0503020204020204" pitchFamily="34" charset="-122"/>
              </a:rPr>
              <a:t>。</a:t>
            </a:r>
            <a:endParaRPr lang="en-CN" sz="2400" dirty="0">
              <a:latin typeface="Microsoft YaHei" panose="020B0503020204020204" pitchFamily="34" charset="-122"/>
              <a:ea typeface="Microsoft YaHei" panose="020B0503020204020204" pitchFamily="34" charset="-122"/>
            </a:endParaRPr>
          </a:p>
        </p:txBody>
      </p:sp>
      <p:pic>
        <p:nvPicPr>
          <p:cNvPr id="4" name="Picture 3">
            <a:extLst>
              <a:ext uri="{FF2B5EF4-FFF2-40B4-BE49-F238E27FC236}">
                <a16:creationId xmlns:a16="http://schemas.microsoft.com/office/drawing/2014/main" id="{0A5CC76E-6156-A291-E9DC-AFF1A93736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5585" y="2874647"/>
            <a:ext cx="8575535" cy="3119625"/>
          </a:xfrm>
          <a:prstGeom prst="rect">
            <a:avLst/>
          </a:prstGeom>
        </p:spPr>
      </p:pic>
      <p:sp>
        <p:nvSpPr>
          <p:cNvPr id="7" name="TextBox 6">
            <a:extLst>
              <a:ext uri="{FF2B5EF4-FFF2-40B4-BE49-F238E27FC236}">
                <a16:creationId xmlns:a16="http://schemas.microsoft.com/office/drawing/2014/main" id="{B0801C96-C326-BBFC-94A3-58300DEBF89B}"/>
              </a:ext>
            </a:extLst>
          </p:cNvPr>
          <p:cNvSpPr txBox="1"/>
          <p:nvPr/>
        </p:nvSpPr>
        <p:spPr>
          <a:xfrm>
            <a:off x="2240161" y="6266934"/>
            <a:ext cx="7711678" cy="369332"/>
          </a:xfrm>
          <a:prstGeom prst="rect">
            <a:avLst/>
          </a:prstGeom>
          <a:noFill/>
        </p:spPr>
        <p:txBody>
          <a:bodyPr wrap="square">
            <a:spAutoFit/>
          </a:bodyPr>
          <a:lstStyle/>
          <a:p>
            <a:pPr algn="ctr"/>
            <a:r>
              <a:rPr lang="en-US" dirty="0">
                <a:latin typeface="Microsoft YaHei" panose="020B0503020204020204" pitchFamily="34" charset="-122"/>
                <a:ea typeface="Microsoft YaHei" panose="020B0503020204020204" pitchFamily="34" charset="-122"/>
              </a:rPr>
              <a:t>图</a:t>
            </a:r>
            <a:r>
              <a:rPr lang="en-US" altLang="zh-CN" dirty="0">
                <a:latin typeface="Microsoft YaHei" panose="020B0503020204020204" pitchFamily="34" charset="-122"/>
                <a:ea typeface="Microsoft YaHei" panose="020B0503020204020204" pitchFamily="34" charset="-122"/>
              </a:rPr>
              <a:t>4.18</a:t>
            </a:r>
            <a:r>
              <a:rPr lang="zh-CN" altLang="en-US" dirty="0">
                <a:latin typeface="Microsoft YaHei" panose="020B0503020204020204" pitchFamily="34" charset="-122"/>
                <a:ea typeface="Microsoft YaHei" panose="020B0503020204020204" pitchFamily="34" charset="-122"/>
              </a:rPr>
              <a:t> </a:t>
            </a:r>
            <a:r>
              <a:rPr lang="en-CN" dirty="0">
                <a:latin typeface="Microsoft YaHei" panose="020B0503020204020204" pitchFamily="34" charset="-122"/>
                <a:ea typeface="Microsoft YaHei" panose="020B0503020204020204" pitchFamily="34" charset="-122"/>
              </a:rPr>
              <a:t>基于跨度预测的语义角色标注模型中跨度表示神经网络架构</a:t>
            </a:r>
          </a:p>
        </p:txBody>
      </p:sp>
    </p:spTree>
    <p:extLst>
      <p:ext uri="{BB962C8B-B14F-4D97-AF65-F5344CB8AC3E}">
        <p14:creationId xmlns:p14="http://schemas.microsoft.com/office/powerpoint/2010/main" val="28718347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071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基于深度神经网络的语义角色标注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基于跨度的语义角色标注方法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88</a:t>
            </a:fld>
            <a:endParaRPr lang="zh-CN" altLang="en-US" dirty="0"/>
          </a:p>
        </p:txBody>
      </p:sp>
      <p:sp>
        <p:nvSpPr>
          <p:cNvPr id="6" name="TextBox 5">
            <a:extLst>
              <a:ext uri="{FF2B5EF4-FFF2-40B4-BE49-F238E27FC236}">
                <a16:creationId xmlns:a16="http://schemas.microsoft.com/office/drawing/2014/main" id="{926A68D1-2234-B36D-5F4C-CC763D5F3A00}"/>
              </a:ext>
            </a:extLst>
          </p:cNvPr>
          <p:cNvSpPr txBox="1"/>
          <p:nvPr/>
        </p:nvSpPr>
        <p:spPr>
          <a:xfrm>
            <a:off x="441723" y="1133000"/>
            <a:ext cx="11039077" cy="1485920"/>
          </a:xfrm>
          <a:prstGeom prst="rect">
            <a:avLst/>
          </a:prstGeom>
          <a:noFill/>
        </p:spPr>
        <p:txBody>
          <a:bodyPr wrap="square">
            <a:spAutoFit/>
          </a:bodyPr>
          <a:lstStyle/>
          <a:p>
            <a:pPr>
              <a:lnSpc>
                <a:spcPct val="130000"/>
              </a:lnSpc>
            </a:pPr>
            <a:r>
              <a:rPr lang="zh-CN" altLang="en-US" sz="2400" dirty="0">
                <a:latin typeface="Microsoft YaHei" panose="020B0503020204020204" pitchFamily="34" charset="-122"/>
                <a:ea typeface="Microsoft YaHei" panose="020B0503020204020204" pitchFamily="34" charset="-122"/>
              </a:rPr>
              <a:t>编码器</a:t>
            </a:r>
            <a:r>
              <a:rPr lang="zh-CN" altLang="en-US" sz="2400" dirty="0">
                <a:effectLst/>
                <a:latin typeface="Microsoft YaHei" panose="020B0503020204020204" pitchFamily="34" charset="-122"/>
                <a:ea typeface="Microsoft YaHei" panose="020B0503020204020204" pitchFamily="34" charset="-122"/>
              </a:rPr>
              <a:t>使用双向</a:t>
            </a:r>
            <a:r>
              <a:rPr lang="en-US" sz="2400" dirty="0">
                <a:effectLst/>
                <a:latin typeface="Microsoft YaHei" panose="020B0503020204020204" pitchFamily="34" charset="-122"/>
                <a:ea typeface="Microsoft YaHei" panose="020B0503020204020204" pitchFamily="34" charset="-122"/>
              </a:rPr>
              <a:t>LSTM </a:t>
            </a:r>
            <a:r>
              <a:rPr lang="zh-CN" altLang="en-US" sz="2400" dirty="0">
                <a:effectLst/>
                <a:latin typeface="Microsoft YaHei" panose="020B0503020204020204" pitchFamily="34" charset="-122"/>
                <a:ea typeface="Microsoft YaHei" panose="020B0503020204020204" pitchFamily="34" charset="-122"/>
              </a:rPr>
              <a:t>作为文本序列的编码器，编码器在每个位置的输入是单词的</a:t>
            </a:r>
            <a:r>
              <a:rPr lang="en-US" sz="2400" dirty="0" err="1">
                <a:effectLst/>
                <a:latin typeface="Microsoft YaHei" panose="020B0503020204020204" pitchFamily="34" charset="-122"/>
                <a:ea typeface="Microsoft YaHei" panose="020B0503020204020204" pitchFamily="34" charset="-122"/>
              </a:rPr>
              <a:t>GloVe</a:t>
            </a:r>
            <a:r>
              <a:rPr lang="en-US"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向量，以及通过</a:t>
            </a:r>
            <a:r>
              <a:rPr lang="en-US" sz="2400" dirty="0" err="1">
                <a:effectLst/>
                <a:latin typeface="Microsoft YaHei" panose="020B0503020204020204" pitchFamily="34" charset="-122"/>
                <a:ea typeface="Microsoft YaHei" panose="020B0503020204020204" pitchFamily="34" charset="-122"/>
              </a:rPr>
              <a:t>CharCNN</a:t>
            </a:r>
            <a:r>
              <a:rPr lang="zh-CN" altLang="en-US" sz="2400" dirty="0">
                <a:effectLst/>
                <a:latin typeface="Microsoft YaHei" panose="020B0503020204020204" pitchFamily="34" charset="-122"/>
                <a:ea typeface="Microsoft YaHei" panose="020B0503020204020204" pitchFamily="34" charset="-122"/>
              </a:rPr>
              <a:t>提取的字符级特征。针对每个单词</a:t>
            </a:r>
            <a:r>
              <a:rPr lang="en-US" sz="2400" dirty="0" err="1">
                <a:effectLst/>
                <a:latin typeface="Microsoft YaHei" panose="020B0503020204020204" pitchFamily="34" charset="-122"/>
                <a:ea typeface="Microsoft YaHei" panose="020B0503020204020204" pitchFamily="34" charset="-122"/>
              </a:rPr>
              <a:t>w</a:t>
            </a:r>
            <a:r>
              <a:rPr lang="en-US" sz="2400" baseline="-25000" dirty="0" err="1">
                <a:effectLst/>
                <a:latin typeface="Microsoft YaHei" panose="020B0503020204020204" pitchFamily="34" charset="-122"/>
                <a:ea typeface="Microsoft YaHei" panose="020B0503020204020204" pitchFamily="34" charset="-122"/>
              </a:rPr>
              <a:t>i</a:t>
            </a:r>
            <a:r>
              <a:rPr lang="en-US"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其嵌入表示为</a:t>
            </a:r>
            <a:r>
              <a:rPr lang="en-US" sz="2400" dirty="0">
                <a:effectLst/>
                <a:latin typeface="Microsoft YaHei" panose="020B0503020204020204" pitchFamily="34" charset="-122"/>
                <a:ea typeface="Microsoft YaHei" panose="020B0503020204020204" pitchFamily="34" charset="-122"/>
              </a:rPr>
              <a:t>xi=[WORDEMB(</a:t>
            </a:r>
            <a:r>
              <a:rPr lang="en-US" sz="2400" dirty="0" err="1">
                <a:effectLst/>
                <a:latin typeface="Microsoft YaHei" panose="020B0503020204020204" pitchFamily="34" charset="-122"/>
                <a:ea typeface="Microsoft YaHei" panose="020B0503020204020204" pitchFamily="34" charset="-122"/>
              </a:rPr>
              <a:t>w</a:t>
            </a:r>
            <a:r>
              <a:rPr lang="en-US" sz="2400" baseline="-25000" dirty="0" err="1">
                <a:effectLst/>
                <a:latin typeface="Microsoft YaHei" panose="020B0503020204020204" pitchFamily="34" charset="-122"/>
                <a:ea typeface="Microsoft YaHei" panose="020B0503020204020204" pitchFamily="34" charset="-122"/>
              </a:rPr>
              <a:t>i</a:t>
            </a:r>
            <a:r>
              <a:rPr lang="en-US" sz="2400" dirty="0">
                <a:effectLst/>
                <a:latin typeface="Microsoft YaHei" panose="020B0503020204020204" pitchFamily="34" charset="-122"/>
                <a:ea typeface="Microsoft YaHei" panose="020B0503020204020204" pitchFamily="34" charset="-122"/>
              </a:rPr>
              <a:t>); CHARCNN(</a:t>
            </a:r>
            <a:r>
              <a:rPr lang="en-US" sz="2400" dirty="0" err="1">
                <a:effectLst/>
                <a:latin typeface="Microsoft YaHei" panose="020B0503020204020204" pitchFamily="34" charset="-122"/>
                <a:ea typeface="Microsoft YaHei" panose="020B0503020204020204" pitchFamily="34" charset="-122"/>
              </a:rPr>
              <a:t>w</a:t>
            </a:r>
            <a:r>
              <a:rPr lang="en-US" sz="2400" baseline="-25000" dirty="0" err="1">
                <a:effectLst/>
                <a:latin typeface="Microsoft YaHei" panose="020B0503020204020204" pitchFamily="34" charset="-122"/>
                <a:ea typeface="Microsoft YaHei" panose="020B0503020204020204" pitchFamily="34" charset="-122"/>
              </a:rPr>
              <a:t>i</a:t>
            </a:r>
            <a:r>
              <a:rPr lang="en-US" sz="2400" dirty="0">
                <a:effectLst/>
                <a:latin typeface="Microsoft YaHei" panose="020B0503020204020204" pitchFamily="34" charset="-122"/>
                <a:ea typeface="Microsoft YaHei" panose="020B0503020204020204" pitchFamily="34" charset="-122"/>
              </a:rPr>
              <a:t>)]</a:t>
            </a:r>
          </a:p>
        </p:txBody>
      </p:sp>
      <p:pic>
        <p:nvPicPr>
          <p:cNvPr id="9" name="Picture 8">
            <a:extLst>
              <a:ext uri="{FF2B5EF4-FFF2-40B4-BE49-F238E27FC236}">
                <a16:creationId xmlns:a16="http://schemas.microsoft.com/office/drawing/2014/main" id="{131938F5-CC79-361A-B375-93500CDBA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2848" y="2618920"/>
            <a:ext cx="5076825" cy="755480"/>
          </a:xfrm>
          <a:prstGeom prst="rect">
            <a:avLst/>
          </a:prstGeom>
        </p:spPr>
      </p:pic>
      <p:sp>
        <p:nvSpPr>
          <p:cNvPr id="11" name="TextBox 10">
            <a:extLst>
              <a:ext uri="{FF2B5EF4-FFF2-40B4-BE49-F238E27FC236}">
                <a16:creationId xmlns:a16="http://schemas.microsoft.com/office/drawing/2014/main" id="{6A82EBEA-3E31-5657-89A0-032FDCE65446}"/>
              </a:ext>
            </a:extLst>
          </p:cNvPr>
          <p:cNvSpPr txBox="1"/>
          <p:nvPr/>
        </p:nvSpPr>
        <p:spPr>
          <a:xfrm>
            <a:off x="579128" y="3529012"/>
            <a:ext cx="9550710" cy="461665"/>
          </a:xfrm>
          <a:prstGeom prst="rect">
            <a:avLst/>
          </a:prstGeom>
          <a:noFill/>
        </p:spPr>
        <p:txBody>
          <a:bodyPr wrap="square">
            <a:spAutoFit/>
          </a:bodyPr>
          <a:lstStyle/>
          <a:p>
            <a:r>
              <a:rPr lang="zh-CN" altLang="en-US" sz="2400" dirty="0">
                <a:effectLst/>
                <a:latin typeface="Microsoft YaHei" panose="020B0503020204020204" pitchFamily="34" charset="-122"/>
                <a:ea typeface="Microsoft YaHei" panose="020B0503020204020204" pitchFamily="34" charset="-122"/>
              </a:rPr>
              <a:t>其中</a:t>
            </a:r>
            <a:r>
              <a:rPr lang="en-US" sz="2400" dirty="0">
                <a:effectLst/>
                <a:latin typeface="Microsoft YaHei" panose="020B0503020204020204" pitchFamily="34" charset="-122"/>
                <a:ea typeface="Microsoft YaHei" panose="020B0503020204020204" pitchFamily="34" charset="-122"/>
              </a:rPr>
              <a:t>s = w</a:t>
            </a:r>
            <a:r>
              <a:rPr lang="en-US" sz="2400" baseline="-25000" dirty="0">
                <a:effectLst/>
                <a:latin typeface="Microsoft YaHei" panose="020B0503020204020204" pitchFamily="34" charset="-122"/>
                <a:ea typeface="Microsoft YaHei" panose="020B0503020204020204" pitchFamily="34" charset="-122"/>
              </a:rPr>
              <a:t>1</a:t>
            </a:r>
            <a:r>
              <a:rPr lang="en-US" sz="2400" dirty="0">
                <a:effectLst/>
                <a:latin typeface="Microsoft YaHei" panose="020B0503020204020204" pitchFamily="34" charset="-122"/>
                <a:ea typeface="Microsoft YaHei" panose="020B0503020204020204" pitchFamily="34" charset="-122"/>
              </a:rPr>
              <a:t>, . . . ,</a:t>
            </a:r>
            <a:r>
              <a:rPr lang="en-US" sz="2400" dirty="0" err="1">
                <a:effectLst/>
                <a:latin typeface="Microsoft YaHei" panose="020B0503020204020204" pitchFamily="34" charset="-122"/>
                <a:ea typeface="Microsoft YaHei" panose="020B0503020204020204" pitchFamily="34" charset="-122"/>
              </a:rPr>
              <a:t>w</a:t>
            </a:r>
            <a:r>
              <a:rPr lang="en-US" sz="2400" baseline="-25000" dirty="0" err="1">
                <a:effectLst/>
                <a:latin typeface="Microsoft YaHei" panose="020B0503020204020204" pitchFamily="34" charset="-122"/>
                <a:ea typeface="Microsoft YaHei" panose="020B0503020204020204" pitchFamily="34" charset="-122"/>
              </a:rPr>
              <a:t>n</a:t>
            </a:r>
            <a:r>
              <a:rPr lang="en-US"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是输入序列，</a:t>
            </a:r>
            <a:r>
              <a:rPr lang="en-US" sz="2400" dirty="0">
                <a:effectLst/>
                <a:latin typeface="Microsoft YaHei" panose="020B0503020204020204" pitchFamily="34" charset="-122"/>
                <a:ea typeface="Microsoft YaHei" panose="020B0503020204020204" pitchFamily="34" charset="-122"/>
              </a:rPr>
              <a:t>v</a:t>
            </a:r>
            <a:r>
              <a:rPr lang="en-US" sz="2400" baseline="-25000" dirty="0">
                <a:effectLst/>
                <a:latin typeface="Microsoft YaHei" panose="020B0503020204020204" pitchFamily="34" charset="-122"/>
                <a:ea typeface="Microsoft YaHei" panose="020B0503020204020204" pitchFamily="34" charset="-122"/>
              </a:rPr>
              <a:t>1</a:t>
            </a:r>
            <a:r>
              <a:rPr lang="en-US" sz="2400" dirty="0">
                <a:effectLst/>
                <a:latin typeface="Microsoft YaHei" panose="020B0503020204020204" pitchFamily="34" charset="-122"/>
                <a:ea typeface="Microsoft YaHei" panose="020B0503020204020204" pitchFamily="34" charset="-122"/>
              </a:rPr>
              <a:t>, . . . , </a:t>
            </a:r>
            <a:r>
              <a:rPr lang="en-US" sz="2400" dirty="0" err="1">
                <a:effectLst/>
                <a:latin typeface="Microsoft YaHei" panose="020B0503020204020204" pitchFamily="34" charset="-122"/>
                <a:ea typeface="Microsoft YaHei" panose="020B0503020204020204" pitchFamily="34" charset="-122"/>
              </a:rPr>
              <a:t>v</a:t>
            </a:r>
            <a:r>
              <a:rPr lang="en-US" sz="2400" baseline="-25000" dirty="0" err="1">
                <a:effectLst/>
                <a:latin typeface="Microsoft YaHei" panose="020B0503020204020204" pitchFamily="34" charset="-122"/>
                <a:ea typeface="Microsoft YaHei" panose="020B0503020204020204" pitchFamily="34" charset="-122"/>
              </a:rPr>
              <a:t>n</a:t>
            </a:r>
            <a:r>
              <a:rPr lang="en-US" sz="2400" dirty="0">
                <a:effectLst/>
                <a:latin typeface="Microsoft YaHei" panose="020B0503020204020204" pitchFamily="34" charset="-122"/>
                <a:ea typeface="Microsoft YaHei" panose="020B0503020204020204" pitchFamily="34" charset="-122"/>
              </a:rPr>
              <a:t> </a:t>
            </a:r>
            <a:r>
              <a:rPr lang="zh-CN" altLang="en-US" sz="2400" dirty="0">
                <a:effectLst/>
                <a:latin typeface="Microsoft YaHei" panose="020B0503020204020204" pitchFamily="34" charset="-122"/>
                <a:ea typeface="Microsoft YaHei" panose="020B0503020204020204" pitchFamily="34" charset="-122"/>
              </a:rPr>
              <a:t>是对应位置的表示</a:t>
            </a:r>
          </a:p>
        </p:txBody>
      </p:sp>
      <p:sp>
        <p:nvSpPr>
          <p:cNvPr id="13" name="TextBox 12">
            <a:extLst>
              <a:ext uri="{FF2B5EF4-FFF2-40B4-BE49-F238E27FC236}">
                <a16:creationId xmlns:a16="http://schemas.microsoft.com/office/drawing/2014/main" id="{BAD2B041-DD21-9317-AE45-FBB90182BD26}"/>
              </a:ext>
            </a:extLst>
          </p:cNvPr>
          <p:cNvSpPr txBox="1"/>
          <p:nvPr/>
        </p:nvSpPr>
        <p:spPr>
          <a:xfrm>
            <a:off x="493713" y="4141738"/>
            <a:ext cx="11083923" cy="830997"/>
          </a:xfrm>
          <a:prstGeom prst="rect">
            <a:avLst/>
          </a:prstGeom>
          <a:noFill/>
        </p:spPr>
        <p:txBody>
          <a:bodyPr wrap="square">
            <a:spAutoFit/>
          </a:bodyPr>
          <a:lstStyle/>
          <a:p>
            <a:r>
              <a:rPr lang="zh-CN" altLang="en-US" sz="2400" dirty="0">
                <a:latin typeface="Microsoft YaHei" panose="020B0503020204020204" pitchFamily="34" charset="-122"/>
                <a:ea typeface="Microsoft YaHei" panose="020B0503020204020204" pitchFamily="34" charset="-122"/>
              </a:rPr>
              <a:t>模型的词表示直接使用编码器在对应单词位置的输出，若潜在的谓词</a:t>
            </a:r>
            <a:r>
              <a:rPr lang="en-US" sz="2400" dirty="0">
                <a:latin typeface="Microsoft YaHei" panose="020B0503020204020204" pitchFamily="34" charset="-122"/>
                <a:ea typeface="Microsoft YaHei" panose="020B0503020204020204" pitchFamily="34" charset="-122"/>
              </a:rPr>
              <a:t>p = </a:t>
            </a:r>
            <a:r>
              <a:rPr lang="en-US" sz="2400" dirty="0" err="1">
                <a:latin typeface="Microsoft YaHei" panose="020B0503020204020204" pitchFamily="34" charset="-122"/>
                <a:ea typeface="Microsoft YaHei" panose="020B0503020204020204" pitchFamily="34" charset="-122"/>
              </a:rPr>
              <a:t>wi</a:t>
            </a:r>
            <a:r>
              <a:rPr lang="en-US" sz="2400" dirty="0">
                <a:latin typeface="Microsoft YaHei" panose="020B0503020204020204" pitchFamily="34" charset="-122"/>
                <a:ea typeface="Microsoft YaHei" panose="020B0503020204020204" pitchFamily="34" charset="-122"/>
              </a:rPr>
              <a:t> </a:t>
            </a:r>
            <a:r>
              <a:rPr lang="zh-CN" altLang="en-US" sz="2400" dirty="0">
                <a:latin typeface="Microsoft YaHei" panose="020B0503020204020204" pitchFamily="34" charset="-122"/>
                <a:ea typeface="Microsoft YaHei" panose="020B0503020204020204" pitchFamily="34" charset="-122"/>
              </a:rPr>
              <a:t>是句子中的第</a:t>
            </a:r>
            <a:r>
              <a:rPr lang="en-US" sz="2400" dirty="0" err="1">
                <a:latin typeface="Microsoft YaHei" panose="020B0503020204020204" pitchFamily="34" charset="-122"/>
                <a:ea typeface="Microsoft YaHei" panose="020B0503020204020204" pitchFamily="34" charset="-122"/>
              </a:rPr>
              <a:t>i</a:t>
            </a:r>
            <a:r>
              <a:rPr lang="zh-CN" altLang="en-US" sz="2400" dirty="0">
                <a:latin typeface="Microsoft YaHei" panose="020B0503020204020204" pitchFamily="34" charset="-122"/>
                <a:ea typeface="Microsoft YaHei" panose="020B0503020204020204" pitchFamily="34" charset="-122"/>
              </a:rPr>
              <a:t>个单词，则</a:t>
            </a:r>
            <a:r>
              <a:rPr lang="en-US" sz="2400" dirty="0">
                <a:latin typeface="Microsoft YaHei" panose="020B0503020204020204" pitchFamily="34" charset="-122"/>
                <a:ea typeface="Microsoft YaHei" panose="020B0503020204020204" pitchFamily="34" charset="-122"/>
              </a:rPr>
              <a:t>g(p) = v</a:t>
            </a:r>
            <a:r>
              <a:rPr lang="en-US" sz="2400" baseline="-25000" dirty="0">
                <a:latin typeface="Microsoft YaHei" panose="020B0503020204020204" pitchFamily="34" charset="-122"/>
                <a:ea typeface="Microsoft YaHei" panose="020B0503020204020204" pitchFamily="34" charset="-122"/>
              </a:rPr>
              <a:t>i</a:t>
            </a:r>
            <a:endParaRPr lang="en-US"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9671610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071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基于深度神经网络的语义角色标注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基于跨度的语义角色标注方法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89</a:t>
            </a:fld>
            <a:endParaRPr lang="zh-CN" altLang="en-US" dirty="0"/>
          </a:p>
        </p:txBody>
      </p:sp>
      <p:sp>
        <p:nvSpPr>
          <p:cNvPr id="4" name="TextBox 3">
            <a:extLst>
              <a:ext uri="{FF2B5EF4-FFF2-40B4-BE49-F238E27FC236}">
                <a16:creationId xmlns:a16="http://schemas.microsoft.com/office/drawing/2014/main" id="{12E275C1-0573-1525-3CF8-68DF5AF41CF5}"/>
              </a:ext>
            </a:extLst>
          </p:cNvPr>
          <p:cNvSpPr txBox="1"/>
          <p:nvPr/>
        </p:nvSpPr>
        <p:spPr>
          <a:xfrm>
            <a:off x="579128" y="1074969"/>
            <a:ext cx="8031472" cy="2807885"/>
          </a:xfrm>
          <a:prstGeom prst="rect">
            <a:avLst/>
          </a:prstGeom>
          <a:noFill/>
        </p:spPr>
        <p:txBody>
          <a:bodyPr wrap="square">
            <a:spAutoFit/>
          </a:bodyPr>
          <a:lstStyle/>
          <a:p>
            <a:pPr>
              <a:lnSpc>
                <a:spcPct val="150000"/>
              </a:lnSpc>
            </a:pPr>
            <a:r>
              <a:rPr lang="zh-CN" altLang="en-US" sz="2000" dirty="0">
                <a:effectLst/>
                <a:latin typeface="Microsoft YaHei" panose="020B0503020204020204" pitchFamily="34" charset="-122"/>
                <a:ea typeface="Microsoft YaHei" panose="020B0503020204020204" pitchFamily="34" charset="-122"/>
              </a:rPr>
              <a:t>跨度表示通过四部分构成，以</a:t>
            </a:r>
            <a:r>
              <a:rPr lang="en-US" sz="2000" dirty="0">
                <a:effectLst/>
                <a:latin typeface="Microsoft YaHei" panose="020B0503020204020204" pitchFamily="34" charset="-122"/>
                <a:ea typeface="Microsoft YaHei" panose="020B0503020204020204" pitchFamily="34" charset="-122"/>
              </a:rPr>
              <a:t>a = (</a:t>
            </a:r>
            <a:r>
              <a:rPr lang="en-US" sz="2000" dirty="0" err="1">
                <a:effectLst/>
                <a:latin typeface="Microsoft YaHei" panose="020B0503020204020204" pitchFamily="34" charset="-122"/>
                <a:ea typeface="Microsoft YaHei" panose="020B0503020204020204" pitchFamily="34" charset="-122"/>
              </a:rPr>
              <a:t>w</a:t>
            </a:r>
            <a:r>
              <a:rPr lang="en-US" sz="2000" baseline="-25000" dirty="0" err="1">
                <a:effectLst/>
                <a:latin typeface="Microsoft YaHei" panose="020B0503020204020204" pitchFamily="34" charset="-122"/>
                <a:ea typeface="Microsoft YaHei" panose="020B0503020204020204" pitchFamily="34" charset="-122"/>
              </a:rPr>
              <a:t>i</a:t>
            </a:r>
            <a:r>
              <a:rPr lang="en-US" sz="2000" dirty="0">
                <a:effectLst/>
                <a:latin typeface="Microsoft YaHei" panose="020B0503020204020204" pitchFamily="34" charset="-122"/>
                <a:ea typeface="Microsoft YaHei" panose="020B0503020204020204" pitchFamily="34" charset="-122"/>
              </a:rPr>
              <a:t>, . . . ,</a:t>
            </a:r>
            <a:r>
              <a:rPr lang="en-US" sz="2000" dirty="0" err="1">
                <a:effectLst/>
                <a:latin typeface="Microsoft YaHei" panose="020B0503020204020204" pitchFamily="34" charset="-122"/>
                <a:ea typeface="Microsoft YaHei" panose="020B0503020204020204" pitchFamily="34" charset="-122"/>
              </a:rPr>
              <a:t>w</a:t>
            </a:r>
            <a:r>
              <a:rPr lang="en-US" sz="2000" baseline="-25000" dirty="0" err="1">
                <a:effectLst/>
                <a:latin typeface="Microsoft YaHei" panose="020B0503020204020204" pitchFamily="34" charset="-122"/>
                <a:ea typeface="Microsoft YaHei" panose="020B0503020204020204" pitchFamily="34" charset="-122"/>
              </a:rPr>
              <a:t>j</a:t>
            </a:r>
            <a:r>
              <a:rPr lang="en-US" sz="2000" dirty="0">
                <a:effectLst/>
                <a:latin typeface="Microsoft YaHei" panose="020B0503020204020204" pitchFamily="34" charset="-122"/>
                <a:ea typeface="Microsoft YaHei" panose="020B0503020204020204" pitchFamily="34" charset="-122"/>
              </a:rPr>
              <a:t>) </a:t>
            </a:r>
            <a:r>
              <a:rPr lang="zh-CN" altLang="en-US" sz="2000" dirty="0">
                <a:effectLst/>
                <a:latin typeface="Microsoft YaHei" panose="020B0503020204020204" pitchFamily="34" charset="-122"/>
                <a:ea typeface="Microsoft YaHei" panose="020B0503020204020204" pitchFamily="34" charset="-122"/>
              </a:rPr>
              <a:t>为例，</a:t>
            </a:r>
            <a:r>
              <a:rPr lang="zh-CN" altLang="en-CN" sz="2000" dirty="0">
                <a:effectLst/>
                <a:latin typeface="Microsoft YaHei" panose="020B0503020204020204" pitchFamily="34" charset="-122"/>
                <a:ea typeface="Microsoft YaHei" panose="020B0503020204020204" pitchFamily="34" charset="-122"/>
              </a:rPr>
              <a:t>分别是</a:t>
            </a:r>
            <a:r>
              <a:rPr lang="zh-CN" altLang="en-US" sz="2000" dirty="0">
                <a:effectLst/>
                <a:latin typeface="Microsoft YaHei" panose="020B0503020204020204" pitchFamily="34" charset="-122"/>
                <a:ea typeface="Microsoft YaHei" panose="020B0503020204020204" pitchFamily="34" charset="-122"/>
              </a:rPr>
              <a:t>：</a:t>
            </a:r>
            <a:endParaRPr lang="en-US" altLang="zh-CN" sz="2000" dirty="0">
              <a:effectLst/>
              <a:latin typeface="Microsoft YaHei" panose="020B0503020204020204" pitchFamily="34" charset="-122"/>
              <a:ea typeface="Microsoft YaHei" panose="020B0503020204020204" pitchFamily="34" charset="-122"/>
            </a:endParaRPr>
          </a:p>
          <a:p>
            <a:pPr marL="800100" lvl="1" indent="-342900">
              <a:lnSpc>
                <a:spcPct val="150000"/>
              </a:lnSpc>
              <a:buFont typeface="Arial" panose="020B0604020202020204" pitchFamily="34" charset="0"/>
              <a:buChar char="•"/>
            </a:pPr>
            <a:r>
              <a:rPr lang="zh-CN" altLang="en-CN" sz="2000" dirty="0">
                <a:latin typeface="Microsoft YaHei" panose="020B0503020204020204" pitchFamily="34" charset="-122"/>
                <a:ea typeface="Microsoft YaHei" panose="020B0503020204020204" pitchFamily="34" charset="-122"/>
              </a:rPr>
              <a:t>跨度头</a:t>
            </a:r>
            <a:r>
              <a:rPr lang="zh-CN" altLang="en-US" sz="2000" dirty="0">
                <a:latin typeface="Microsoft YaHei" panose="020B0503020204020204" pitchFamily="34" charset="-122"/>
                <a:ea typeface="Microsoft YaHei" panose="020B0503020204020204" pitchFamily="34" charset="-122"/>
              </a:rPr>
              <a:t> </a:t>
            </a:r>
            <a:r>
              <a:rPr lang="en-US" sz="2000" dirty="0">
                <a:effectLst/>
                <a:latin typeface="Helvetica" pitchFamily="2" charset="0"/>
              </a:rPr>
              <a:t>v</a:t>
            </a:r>
            <a:r>
              <a:rPr lang="en-US" sz="2000" baseline="-25000" dirty="0">
                <a:effectLst/>
                <a:latin typeface="Helvetica" pitchFamily="2" charset="0"/>
              </a:rPr>
              <a:t>i</a:t>
            </a:r>
            <a:endParaRPr lang="en-US" altLang="zh-CN" sz="2000" baseline="-25000" dirty="0">
              <a:latin typeface="Microsoft YaHei" panose="020B0503020204020204" pitchFamily="34" charset="-122"/>
              <a:ea typeface="Microsoft YaHei" panose="020B0503020204020204" pitchFamily="34" charset="-122"/>
            </a:endParaRPr>
          </a:p>
          <a:p>
            <a:pPr marL="800100" lvl="1" indent="-342900">
              <a:lnSpc>
                <a:spcPct val="150000"/>
              </a:lnSpc>
              <a:buFont typeface="Arial" panose="020B0604020202020204" pitchFamily="34" charset="0"/>
              <a:buChar char="•"/>
            </a:pPr>
            <a:r>
              <a:rPr lang="zh-CN" altLang="en-CN" sz="2000" dirty="0">
                <a:latin typeface="Microsoft YaHei" panose="020B0503020204020204" pitchFamily="34" charset="-122"/>
                <a:ea typeface="Microsoft YaHei" panose="020B0503020204020204" pitchFamily="34" charset="-122"/>
              </a:rPr>
              <a:t>跨度</a:t>
            </a:r>
            <a:r>
              <a:rPr lang="zh-CN" altLang="en-US" sz="2000" dirty="0">
                <a:latin typeface="Microsoft YaHei" panose="020B0503020204020204" pitchFamily="34" charset="-122"/>
                <a:ea typeface="Microsoft YaHei" panose="020B0503020204020204" pitchFamily="34" charset="-122"/>
              </a:rPr>
              <a:t>尾  </a:t>
            </a:r>
            <a:r>
              <a:rPr lang="en-US" sz="2000" dirty="0" err="1">
                <a:effectLst/>
                <a:latin typeface="Helvetica" pitchFamily="2" charset="0"/>
              </a:rPr>
              <a:t>v</a:t>
            </a:r>
            <a:r>
              <a:rPr lang="en-US" sz="2000" baseline="-25000" dirty="0" err="1">
                <a:effectLst/>
                <a:latin typeface="Helvetica" pitchFamily="2" charset="0"/>
              </a:rPr>
              <a:t>j</a:t>
            </a:r>
            <a:endParaRPr lang="en-US" altLang="zh-CN" sz="2000" dirty="0">
              <a:latin typeface="Microsoft YaHei" panose="020B0503020204020204" pitchFamily="34" charset="-122"/>
              <a:ea typeface="Microsoft YaHei"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中心词特征  </a:t>
            </a:r>
            <a:r>
              <a:rPr lang="en-US" sz="2000" dirty="0" err="1">
                <a:effectLst/>
                <a:latin typeface="Helvetica" pitchFamily="2" charset="0"/>
              </a:rPr>
              <a:t>x</a:t>
            </a:r>
            <a:r>
              <a:rPr lang="en-US" sz="2000" baseline="30000" dirty="0" err="1">
                <a:effectLst/>
                <a:latin typeface="Helvetica" pitchFamily="2" charset="0"/>
              </a:rPr>
              <a:t>h</a:t>
            </a:r>
            <a:r>
              <a:rPr lang="en-US" sz="2000" dirty="0">
                <a:effectLst/>
                <a:latin typeface="Helvetica" pitchFamily="2" charset="0"/>
              </a:rPr>
              <a:t>(a)</a:t>
            </a:r>
            <a:endParaRPr lang="zh-CN" altLang="en-US" sz="2000" dirty="0">
              <a:latin typeface="Microsoft YaHei" panose="020B0503020204020204" pitchFamily="34" charset="-122"/>
              <a:ea typeface="Microsoft YaHei" panose="020B0503020204020204" pitchFamily="34" charset="-122"/>
            </a:endParaRPr>
          </a:p>
          <a:p>
            <a:pPr marL="800100" lvl="1" indent="-342900">
              <a:lnSpc>
                <a:spcPct val="150000"/>
              </a:lnSpc>
              <a:buFont typeface="Arial" panose="020B0604020202020204" pitchFamily="34" charset="0"/>
              <a:buChar char="•"/>
            </a:pPr>
            <a:r>
              <a:rPr lang="zh-CN" altLang="en-US" sz="2000" dirty="0">
                <a:latin typeface="Microsoft YaHei" panose="020B0503020204020204" pitchFamily="34" charset="-122"/>
                <a:ea typeface="Microsoft YaHei" panose="020B0503020204020204" pitchFamily="34" charset="-122"/>
              </a:rPr>
              <a:t>跨度范围特征  </a:t>
            </a:r>
            <a:r>
              <a:rPr lang="el-GR" sz="2000" dirty="0" err="1">
                <a:effectLst/>
                <a:latin typeface="Helvetica" pitchFamily="2" charset="0"/>
              </a:rPr>
              <a:t>ϕ</a:t>
            </a:r>
            <a:r>
              <a:rPr lang="el-GR" sz="2000" dirty="0">
                <a:effectLst/>
                <a:latin typeface="Helvetica" pitchFamily="2" charset="0"/>
              </a:rPr>
              <a:t>(</a:t>
            </a:r>
            <a:r>
              <a:rPr lang="en-US" sz="2000" dirty="0">
                <a:effectLst/>
                <a:latin typeface="Helvetica" pitchFamily="2" charset="0"/>
              </a:rPr>
              <a:t>a)</a:t>
            </a:r>
            <a:endParaRPr lang="zh-CN" altLang="en-US" sz="2000" dirty="0">
              <a:latin typeface="Microsoft YaHei" panose="020B0503020204020204" pitchFamily="34" charset="-122"/>
              <a:ea typeface="Microsoft YaHei" panose="020B0503020204020204" pitchFamily="34" charset="-122"/>
            </a:endParaRPr>
          </a:p>
          <a:p>
            <a:pPr>
              <a:lnSpc>
                <a:spcPct val="150000"/>
              </a:lnSpc>
            </a:pPr>
            <a:endParaRPr lang="en-US" altLang="zh-CN" sz="2000" dirty="0">
              <a:effectLst/>
              <a:latin typeface="Microsoft YaHei" panose="020B0503020204020204" pitchFamily="34" charset="-122"/>
              <a:ea typeface="Microsoft YaHei" panose="020B0503020204020204" pitchFamily="34" charset="-122"/>
            </a:endParaRPr>
          </a:p>
        </p:txBody>
      </p:sp>
      <p:pic>
        <p:nvPicPr>
          <p:cNvPr id="7" name="Picture 6">
            <a:extLst>
              <a:ext uri="{FF2B5EF4-FFF2-40B4-BE49-F238E27FC236}">
                <a16:creationId xmlns:a16="http://schemas.microsoft.com/office/drawing/2014/main" id="{D3B3CAFC-6302-2483-36AF-12FB6CB0C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5875" y="1056578"/>
            <a:ext cx="3308350" cy="698823"/>
          </a:xfrm>
          <a:prstGeom prst="rect">
            <a:avLst/>
          </a:prstGeom>
        </p:spPr>
      </p:pic>
      <p:pic>
        <p:nvPicPr>
          <p:cNvPr id="10" name="Picture 9">
            <a:extLst>
              <a:ext uri="{FF2B5EF4-FFF2-40B4-BE49-F238E27FC236}">
                <a16:creationId xmlns:a16="http://schemas.microsoft.com/office/drawing/2014/main" id="{953F45CC-4C4D-C641-6674-37C0D52C4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3975" y="4192203"/>
            <a:ext cx="3463286" cy="1069400"/>
          </a:xfrm>
          <a:prstGeom prst="rect">
            <a:avLst/>
          </a:prstGeom>
        </p:spPr>
      </p:pic>
      <p:sp>
        <p:nvSpPr>
          <p:cNvPr id="14" name="TextBox 13">
            <a:extLst>
              <a:ext uri="{FF2B5EF4-FFF2-40B4-BE49-F238E27FC236}">
                <a16:creationId xmlns:a16="http://schemas.microsoft.com/office/drawing/2014/main" id="{50F04B3C-1646-6743-C9B1-42FFCE7417B8}"/>
              </a:ext>
            </a:extLst>
          </p:cNvPr>
          <p:cNvSpPr txBox="1"/>
          <p:nvPr/>
        </p:nvSpPr>
        <p:spPr>
          <a:xfrm>
            <a:off x="1151905" y="3702070"/>
            <a:ext cx="10425731" cy="369332"/>
          </a:xfrm>
          <a:prstGeom prst="rect">
            <a:avLst/>
          </a:prstGeom>
          <a:noFill/>
        </p:spPr>
        <p:txBody>
          <a:bodyPr wrap="square">
            <a:spAutoFit/>
          </a:bodyPr>
          <a:lstStyle/>
          <a:p>
            <a:pPr algn="just"/>
            <a:r>
              <a:rPr lang="zh-CN" altLang="en-US" dirty="0">
                <a:effectLst/>
                <a:latin typeface="Microsoft YaHei" panose="020B0503020204020204" pitchFamily="34" charset="-122"/>
                <a:ea typeface="Microsoft YaHei" panose="020B0503020204020204" pitchFamily="34" charset="-122"/>
              </a:rPr>
              <a:t>中心词特征使用注意力机制建模了跨度内词语的重要程度，捕获句子中重要词在跨度内出现的信息</a:t>
            </a:r>
          </a:p>
        </p:txBody>
      </p:sp>
      <p:sp>
        <p:nvSpPr>
          <p:cNvPr id="16" name="TextBox 15">
            <a:extLst>
              <a:ext uri="{FF2B5EF4-FFF2-40B4-BE49-F238E27FC236}">
                <a16:creationId xmlns:a16="http://schemas.microsoft.com/office/drawing/2014/main" id="{C26E6F43-B110-D0C4-FDAE-D7377093DEE7}"/>
              </a:ext>
            </a:extLst>
          </p:cNvPr>
          <p:cNvSpPr txBox="1"/>
          <p:nvPr/>
        </p:nvSpPr>
        <p:spPr>
          <a:xfrm>
            <a:off x="7527287" y="4297014"/>
            <a:ext cx="4232912" cy="369332"/>
          </a:xfrm>
          <a:prstGeom prst="rect">
            <a:avLst/>
          </a:prstGeom>
          <a:noFill/>
        </p:spPr>
        <p:txBody>
          <a:bodyPr wrap="square">
            <a:spAutoFit/>
          </a:bodyPr>
          <a:lstStyle/>
          <a:p>
            <a:r>
              <a:rPr lang="en-US" dirty="0">
                <a:effectLst/>
                <a:latin typeface="Microsoft YaHei" panose="020B0503020204020204" pitchFamily="34" charset="-122"/>
                <a:ea typeface="Microsoft YaHei" panose="020B0503020204020204" pitchFamily="34" charset="-122"/>
              </a:rPr>
              <a:t>e(s) </a:t>
            </a:r>
            <a:r>
              <a:rPr lang="zh-CN" altLang="en-US" dirty="0">
                <a:effectLst/>
                <a:latin typeface="Microsoft YaHei" panose="020B0503020204020204" pitchFamily="34" charset="-122"/>
                <a:ea typeface="Microsoft YaHei" panose="020B0503020204020204" pitchFamily="34" charset="-122"/>
              </a:rPr>
              <a:t>是句子</a:t>
            </a:r>
            <a:r>
              <a:rPr lang="en-US" dirty="0">
                <a:effectLst/>
                <a:latin typeface="Microsoft YaHei" panose="020B0503020204020204" pitchFamily="34" charset="-122"/>
                <a:ea typeface="Microsoft YaHei" panose="020B0503020204020204" pitchFamily="34" charset="-122"/>
              </a:rPr>
              <a:t>s </a:t>
            </a:r>
            <a:r>
              <a:rPr lang="zh-CN" altLang="en-US" dirty="0">
                <a:effectLst/>
                <a:latin typeface="Microsoft YaHei" panose="020B0503020204020204" pitchFamily="34" charset="-122"/>
                <a:ea typeface="Microsoft YaHei" panose="020B0503020204020204" pitchFamily="34" charset="-122"/>
              </a:rPr>
              <a:t>中每个词的注意力分数</a:t>
            </a:r>
          </a:p>
        </p:txBody>
      </p:sp>
      <p:sp>
        <p:nvSpPr>
          <p:cNvPr id="18" name="TextBox 17">
            <a:extLst>
              <a:ext uri="{FF2B5EF4-FFF2-40B4-BE49-F238E27FC236}">
                <a16:creationId xmlns:a16="http://schemas.microsoft.com/office/drawing/2014/main" id="{7C104EC3-40FA-6BF0-5610-E90255FB4BBB}"/>
              </a:ext>
            </a:extLst>
          </p:cNvPr>
          <p:cNvSpPr txBox="1"/>
          <p:nvPr/>
        </p:nvSpPr>
        <p:spPr>
          <a:xfrm>
            <a:off x="1024905" y="5487215"/>
            <a:ext cx="10328895" cy="646331"/>
          </a:xfrm>
          <a:prstGeom prst="rect">
            <a:avLst/>
          </a:prstGeom>
          <a:noFill/>
        </p:spPr>
        <p:txBody>
          <a:bodyPr wrap="square">
            <a:spAutoFit/>
          </a:bodyPr>
          <a:lstStyle/>
          <a:p>
            <a:r>
              <a:rPr lang="zh-CN" altLang="en-US" dirty="0">
                <a:effectLst/>
                <a:latin typeface="Microsoft YaHei" panose="020B0503020204020204" pitchFamily="34" charset="-122"/>
                <a:ea typeface="Microsoft YaHei" panose="020B0503020204020204" pitchFamily="34" charset="-122"/>
              </a:rPr>
              <a:t>跨度范围特征</a:t>
            </a:r>
            <a:r>
              <a:rPr lang="el-GR" dirty="0" err="1">
                <a:effectLst/>
                <a:latin typeface="Microsoft YaHei" panose="020B0503020204020204" pitchFamily="34" charset="-122"/>
                <a:ea typeface="Microsoft YaHei" panose="020B0503020204020204" pitchFamily="34" charset="-122"/>
              </a:rPr>
              <a:t>ϕ</a:t>
            </a:r>
            <a:r>
              <a:rPr lang="el-GR" dirty="0">
                <a:effectLst/>
                <a:latin typeface="Microsoft YaHei" panose="020B0503020204020204" pitchFamily="34" charset="-122"/>
                <a:ea typeface="Microsoft YaHei" panose="020B0503020204020204" pitchFamily="34" charset="-122"/>
              </a:rPr>
              <a:t>(</a:t>
            </a:r>
            <a:r>
              <a:rPr lang="en-US" dirty="0">
                <a:effectLst/>
                <a:latin typeface="Microsoft YaHei" panose="020B0503020204020204" pitchFamily="34" charset="-122"/>
                <a:ea typeface="Microsoft YaHei" panose="020B0503020204020204" pitchFamily="34" charset="-122"/>
              </a:rPr>
              <a:t>a) </a:t>
            </a:r>
            <a:r>
              <a:rPr lang="zh-CN" altLang="en-US" dirty="0">
                <a:effectLst/>
                <a:latin typeface="Microsoft YaHei" panose="020B0503020204020204" pitchFamily="34" charset="-122"/>
                <a:ea typeface="Microsoft YaHei" panose="020B0503020204020204" pitchFamily="34" charset="-122"/>
              </a:rPr>
              <a:t>仅和跨度的长度有关，通常按照跨度的出现频率将跨度长度分为若干个范围，为每个范围训练一个表示向量作为范围特征</a:t>
            </a:r>
          </a:p>
        </p:txBody>
      </p:sp>
    </p:spTree>
    <p:extLst>
      <p:ext uri="{BB962C8B-B14F-4D97-AF65-F5344CB8AC3E}">
        <p14:creationId xmlns:p14="http://schemas.microsoft.com/office/powerpoint/2010/main" val="3577642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4.1.1</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词汇语义学</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a:t>
            </a:fld>
            <a:endParaRPr lang="zh-CN" altLang="en-US" dirty="0"/>
          </a:p>
        </p:txBody>
      </p:sp>
      <p:sp>
        <p:nvSpPr>
          <p:cNvPr id="5" name="TextBox 4">
            <a:extLst>
              <a:ext uri="{FF2B5EF4-FFF2-40B4-BE49-F238E27FC236}">
                <a16:creationId xmlns:a16="http://schemas.microsoft.com/office/drawing/2014/main" id="{ACD7C5B4-1DC6-1357-887A-635C9A4F8D30}"/>
              </a:ext>
            </a:extLst>
          </p:cNvPr>
          <p:cNvSpPr txBox="1"/>
          <p:nvPr/>
        </p:nvSpPr>
        <p:spPr>
          <a:xfrm>
            <a:off x="338054" y="1034533"/>
            <a:ext cx="6096000" cy="523220"/>
          </a:xfrm>
          <a:prstGeom prst="rect">
            <a:avLst/>
          </a:prstGeom>
          <a:noFill/>
        </p:spPr>
        <p:txBody>
          <a:bodyPr wrap="square">
            <a:spAutoFit/>
          </a:bodyPr>
          <a:lstStyle/>
          <a:p>
            <a:r>
              <a:rPr lang="en-US" altLang="zh-CN" sz="2800" dirty="0">
                <a:latin typeface="Microsoft YaHei" panose="020B0503020204020204" pitchFamily="34" charset="-122"/>
                <a:ea typeface="Microsoft YaHei" panose="020B0503020204020204" pitchFamily="34" charset="-122"/>
              </a:rPr>
              <a:t>1.</a:t>
            </a:r>
            <a:r>
              <a:rPr lang="zh-CN" altLang="en-US" sz="2800" dirty="0">
                <a:latin typeface="Microsoft YaHei" panose="020B0503020204020204" pitchFamily="34" charset="-122"/>
                <a:ea typeface="Microsoft YaHei" panose="020B0503020204020204" pitchFamily="34" charset="-122"/>
              </a:rPr>
              <a:t> </a:t>
            </a:r>
            <a:r>
              <a:rPr lang="en-CN" sz="2800" dirty="0">
                <a:latin typeface="Microsoft YaHei" panose="020B0503020204020204" pitchFamily="34" charset="-122"/>
                <a:ea typeface="Microsoft YaHei" panose="020B0503020204020204" pitchFamily="34" charset="-122"/>
              </a:rPr>
              <a:t>词汇语义理论</a:t>
            </a:r>
          </a:p>
        </p:txBody>
      </p:sp>
      <p:sp>
        <p:nvSpPr>
          <p:cNvPr id="7" name="TextBox 6">
            <a:extLst>
              <a:ext uri="{FF2B5EF4-FFF2-40B4-BE49-F238E27FC236}">
                <a16:creationId xmlns:a16="http://schemas.microsoft.com/office/drawing/2014/main" id="{ED5D47D7-E2E9-397B-C506-4878C2927D36}"/>
              </a:ext>
            </a:extLst>
          </p:cNvPr>
          <p:cNvSpPr txBox="1"/>
          <p:nvPr/>
        </p:nvSpPr>
        <p:spPr>
          <a:xfrm>
            <a:off x="579128" y="1677886"/>
            <a:ext cx="11181071" cy="1005788"/>
          </a:xfrm>
          <a:prstGeom prst="rect">
            <a:avLst/>
          </a:prstGeom>
          <a:noFill/>
        </p:spPr>
        <p:txBody>
          <a:bodyPr wrap="square">
            <a:spAutoFit/>
          </a:bodyPr>
          <a:lstStyle/>
          <a:p>
            <a:pPr>
              <a:lnSpc>
                <a:spcPct val="130000"/>
              </a:lnSpc>
            </a:pPr>
            <a:r>
              <a:rPr lang="zh-CN" altLang="en-US" sz="2400" b="1" dirty="0">
                <a:latin typeface="Microsoft YaHei" panose="020B0503020204020204" pitchFamily="34" charset="-122"/>
                <a:ea typeface="Microsoft YaHei" panose="020B0503020204020204" pitchFamily="34" charset="-122"/>
              </a:rPr>
              <a:t>语义成分分析（</a:t>
            </a:r>
            <a:r>
              <a:rPr lang="en-US" altLang="zh-CN" sz="2400" b="1" dirty="0">
                <a:latin typeface="Microsoft YaHei" panose="020B0503020204020204" pitchFamily="34" charset="-122"/>
                <a:ea typeface="Microsoft YaHei" panose="020B0503020204020204" pitchFamily="34" charset="-122"/>
              </a:rPr>
              <a:t>Componential Analysis</a:t>
            </a:r>
            <a:r>
              <a:rPr lang="zh-CN" altLang="en-US" sz="2400" b="1" dirty="0">
                <a:latin typeface="Microsoft YaHei" panose="020B0503020204020204" pitchFamily="34" charset="-122"/>
                <a:ea typeface="Microsoft YaHei" panose="020B0503020204020204" pitchFamily="34" charset="-122"/>
              </a:rPr>
              <a:t>）</a:t>
            </a:r>
            <a:r>
              <a:rPr lang="zh-CN" altLang="en-US" sz="2400" dirty="0">
                <a:latin typeface="Microsoft YaHei" panose="020B0503020204020204" pitchFamily="34" charset="-122"/>
                <a:ea typeface="Microsoft YaHei" panose="020B0503020204020204" pitchFamily="34" charset="-122"/>
              </a:rPr>
              <a:t>理论认为词义可以由最小的语义成分组合而成。这种最小的语义成分又被成为语义特征。</a:t>
            </a:r>
            <a:endParaRPr lang="en-CN" sz="2400" dirty="0">
              <a:latin typeface="Microsoft YaHei" panose="020B0503020204020204" pitchFamily="34" charset="-122"/>
              <a:ea typeface="Microsoft YaHei" panose="020B0503020204020204" pitchFamily="34" charset="-122"/>
            </a:endParaRPr>
          </a:p>
        </p:txBody>
      </p:sp>
      <p:sp>
        <p:nvSpPr>
          <p:cNvPr id="13" name="TextBox 12">
            <a:extLst>
              <a:ext uri="{FF2B5EF4-FFF2-40B4-BE49-F238E27FC236}">
                <a16:creationId xmlns:a16="http://schemas.microsoft.com/office/drawing/2014/main" id="{D535942C-1718-D08C-CA8E-CF8A547541E5}"/>
              </a:ext>
            </a:extLst>
          </p:cNvPr>
          <p:cNvSpPr txBox="1"/>
          <p:nvPr/>
        </p:nvSpPr>
        <p:spPr>
          <a:xfrm>
            <a:off x="850231" y="2944358"/>
            <a:ext cx="10630569" cy="2790187"/>
          </a:xfrm>
          <a:prstGeom prst="rect">
            <a:avLst/>
          </a:prstGeom>
          <a:noFill/>
        </p:spPr>
        <p:txBody>
          <a:bodyPr wrap="square">
            <a:spAutoFit/>
          </a:bodyPr>
          <a:lstStyle/>
          <a:p>
            <a:pPr>
              <a:lnSpc>
                <a:spcPct val="150000"/>
              </a:lnSpc>
            </a:pPr>
            <a:r>
              <a:rPr lang="zh-CN" altLang="en-US" sz="2000" b="0" i="0" dirty="0">
                <a:effectLst/>
                <a:latin typeface="Times New Roman" panose="02020603050405020304" pitchFamily="18" charset="0"/>
              </a:rPr>
              <a:t>例如：</a:t>
            </a:r>
            <a:endParaRPr lang="en-US" altLang="zh-CN" sz="2000" b="0" i="0" dirty="0">
              <a:effectLst/>
              <a:latin typeface="Times New Roman" panose="02020603050405020304" pitchFamily="18" charset="0"/>
            </a:endParaRPr>
          </a:p>
          <a:p>
            <a:pPr lvl="1">
              <a:lnSpc>
                <a:spcPct val="150000"/>
              </a:lnSpc>
            </a:pPr>
            <a:r>
              <a:rPr lang="zh-CN" altLang="en-US" sz="2000" b="0" i="0" dirty="0">
                <a:effectLst/>
                <a:latin typeface="KaiTi_GB2312" panose="02010609030101010101" pitchFamily="49" charset="-122"/>
                <a:ea typeface="KaiTi_GB2312" panose="02010609030101010101" pitchFamily="49" charset="-122"/>
              </a:rPr>
              <a:t>可以定义 </a:t>
            </a:r>
            <a:r>
              <a:rPr lang="en-US" sz="2000" b="0" i="0" dirty="0">
                <a:effectLst/>
                <a:latin typeface="KaiTi_GB2312" panose="02010609030101010101" pitchFamily="49" charset="-122"/>
                <a:ea typeface="KaiTi_GB2312" panose="02010609030101010101" pitchFamily="49" charset="-122"/>
              </a:rPr>
              <a:t>ADULT、YOUNG、MALE、FEMALE </a:t>
            </a:r>
            <a:r>
              <a:rPr lang="zh-CN" altLang="en-US" sz="2000" b="0" i="0" dirty="0">
                <a:effectLst/>
                <a:latin typeface="KaiTi_GB2312" panose="02010609030101010101" pitchFamily="49" charset="-122"/>
                <a:ea typeface="KaiTi_GB2312" panose="02010609030101010101" pitchFamily="49" charset="-122"/>
              </a:rPr>
              <a:t>为语义特征，根据这些特征可以表达词汇的意义：</a:t>
            </a:r>
            <a:br>
              <a:rPr lang="zh-CN" altLang="en-US" sz="2000" dirty="0">
                <a:latin typeface="KaiTi_GB2312" panose="02010609030101010101" pitchFamily="49" charset="-122"/>
                <a:ea typeface="KaiTi_GB2312" panose="02010609030101010101" pitchFamily="49" charset="-122"/>
              </a:rPr>
            </a:br>
            <a:r>
              <a:rPr lang="en-US" sz="2000" b="0" i="0" dirty="0">
                <a:effectLst/>
                <a:latin typeface="KaiTi_GB2312" panose="02010609030101010101" pitchFamily="49" charset="-122"/>
                <a:ea typeface="KaiTi_GB2312" panose="02010609030101010101" pitchFamily="49" charset="-122"/>
              </a:rPr>
              <a:t>man: ADULT + MALE</a:t>
            </a:r>
            <a:br>
              <a:rPr lang="en-US" sz="2000" dirty="0">
                <a:latin typeface="KaiTi_GB2312" panose="02010609030101010101" pitchFamily="49" charset="-122"/>
                <a:ea typeface="KaiTi_GB2312" panose="02010609030101010101" pitchFamily="49" charset="-122"/>
              </a:rPr>
            </a:br>
            <a:r>
              <a:rPr lang="en-US" sz="2000" b="0" i="0" dirty="0">
                <a:effectLst/>
                <a:latin typeface="KaiTi_GB2312" panose="02010609030101010101" pitchFamily="49" charset="-122"/>
                <a:ea typeface="KaiTi_GB2312" panose="02010609030101010101" pitchFamily="49" charset="-122"/>
              </a:rPr>
              <a:t>woman: ADULT +FEMALE</a:t>
            </a:r>
            <a:br>
              <a:rPr lang="en-US" sz="2000" dirty="0">
                <a:latin typeface="KaiTi_GB2312" panose="02010609030101010101" pitchFamily="49" charset="-122"/>
                <a:ea typeface="KaiTi_GB2312" panose="02010609030101010101" pitchFamily="49" charset="-122"/>
              </a:rPr>
            </a:br>
            <a:r>
              <a:rPr lang="en-US" sz="2000" b="0" i="0" dirty="0">
                <a:effectLst/>
                <a:latin typeface="KaiTi_GB2312" panose="02010609030101010101" pitchFamily="49" charset="-122"/>
                <a:ea typeface="KaiTi_GB2312" panose="02010609030101010101" pitchFamily="49" charset="-122"/>
              </a:rPr>
              <a:t>boy: YOUNG + MALE</a:t>
            </a:r>
            <a:br>
              <a:rPr lang="en-US" sz="2000" dirty="0">
                <a:latin typeface="KaiTi_GB2312" panose="02010609030101010101" pitchFamily="49" charset="-122"/>
                <a:ea typeface="KaiTi_GB2312" panose="02010609030101010101" pitchFamily="49" charset="-122"/>
              </a:rPr>
            </a:br>
            <a:r>
              <a:rPr lang="en-US" sz="2000" b="0" i="0" dirty="0">
                <a:effectLst/>
                <a:latin typeface="KaiTi_GB2312" panose="02010609030101010101" pitchFamily="49" charset="-122"/>
                <a:ea typeface="KaiTi_GB2312" panose="02010609030101010101" pitchFamily="49" charset="-122"/>
              </a:rPr>
              <a:t>girl: YOUNG +FEMALE</a:t>
            </a:r>
            <a:endParaRPr lang="en-CN" sz="2000" dirty="0">
              <a:latin typeface="KaiTi_GB2312" panose="02010609030101010101" pitchFamily="49" charset="-122"/>
              <a:ea typeface="KaiTi_GB2312" panose="02010609030101010101" pitchFamily="49" charset="-122"/>
            </a:endParaRPr>
          </a:p>
        </p:txBody>
      </p:sp>
    </p:spTree>
    <p:extLst>
      <p:ext uri="{BB962C8B-B14F-4D97-AF65-F5344CB8AC3E}">
        <p14:creationId xmlns:p14="http://schemas.microsoft.com/office/powerpoint/2010/main" val="11390038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071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基于深度神经网络的语义角色标注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基于跨度的语义角色标注方法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90</a:t>
            </a:fld>
            <a:endParaRPr lang="zh-CN" altLang="en-US" dirty="0"/>
          </a:p>
        </p:txBody>
      </p:sp>
      <p:sp>
        <p:nvSpPr>
          <p:cNvPr id="5" name="TextBox 4">
            <a:extLst>
              <a:ext uri="{FF2B5EF4-FFF2-40B4-BE49-F238E27FC236}">
                <a16:creationId xmlns:a16="http://schemas.microsoft.com/office/drawing/2014/main" id="{FDA72BCA-F346-A4D2-1FAF-10A6D0988DBF}"/>
              </a:ext>
            </a:extLst>
          </p:cNvPr>
          <p:cNvSpPr txBox="1"/>
          <p:nvPr/>
        </p:nvSpPr>
        <p:spPr>
          <a:xfrm>
            <a:off x="433870" y="1152822"/>
            <a:ext cx="11235047" cy="707886"/>
          </a:xfrm>
          <a:prstGeom prst="rect">
            <a:avLst/>
          </a:prstGeom>
          <a:noFill/>
        </p:spPr>
        <p:txBody>
          <a:bodyPr wrap="square">
            <a:spAutoFit/>
          </a:bodyPr>
          <a:lstStyle/>
          <a:p>
            <a:r>
              <a:rPr lang="zh-CN" altLang="en-US" sz="2000" dirty="0">
                <a:effectLst/>
                <a:latin typeface="Microsoft YaHei" panose="020B0503020204020204" pitchFamily="34" charset="-122"/>
                <a:ea typeface="Microsoft YaHei" panose="020B0503020204020204" pitchFamily="34" charset="-122"/>
              </a:rPr>
              <a:t>在谓词</a:t>
            </a:r>
            <a:r>
              <a:rPr lang="en-US" altLang="zh-CN" sz="2000" dirty="0">
                <a:effectLst/>
                <a:latin typeface="Microsoft YaHei" panose="020B0503020204020204" pitchFamily="34" charset="-122"/>
                <a:ea typeface="Microsoft YaHei" panose="020B0503020204020204" pitchFamily="34" charset="-122"/>
              </a:rPr>
              <a:t>-</a:t>
            </a:r>
            <a:r>
              <a:rPr lang="zh-CN" altLang="en-US" sz="2000" dirty="0">
                <a:effectLst/>
                <a:latin typeface="Microsoft YaHei" panose="020B0503020204020204" pitchFamily="34" charset="-122"/>
                <a:ea typeface="Microsoft YaHei" panose="020B0503020204020204" pitchFamily="34" charset="-122"/>
              </a:rPr>
              <a:t>论元联合抽取部分，通过计算谓词</a:t>
            </a:r>
            <a:r>
              <a:rPr lang="en-US" altLang="zh-CN" sz="2000" dirty="0">
                <a:effectLst/>
                <a:latin typeface="Microsoft YaHei" panose="020B0503020204020204" pitchFamily="34" charset="-122"/>
                <a:ea typeface="Microsoft YaHei" panose="020B0503020204020204" pitchFamily="34" charset="-122"/>
              </a:rPr>
              <a:t>-</a:t>
            </a:r>
            <a:r>
              <a:rPr lang="zh-CN" altLang="en-US" sz="2000" dirty="0">
                <a:effectLst/>
                <a:latin typeface="Microsoft YaHei" panose="020B0503020204020204" pitchFamily="34" charset="-122"/>
                <a:ea typeface="Microsoft YaHei" panose="020B0503020204020204" pitchFamily="34" charset="-122"/>
              </a:rPr>
              <a:t>论元匹配分数</a:t>
            </a:r>
            <a:r>
              <a:rPr lang="el-GR" sz="2000" dirty="0">
                <a:effectLst/>
                <a:latin typeface="Microsoft YaHei" panose="020B0503020204020204" pitchFamily="34" charset="-122"/>
                <a:ea typeface="Microsoft YaHei" panose="020B0503020204020204" pitchFamily="34" charset="-122"/>
              </a:rPr>
              <a:t>Φ(</a:t>
            </a:r>
            <a:r>
              <a:rPr lang="en-US" sz="2000" dirty="0">
                <a:effectLst/>
                <a:latin typeface="Microsoft YaHei" panose="020B0503020204020204" pitchFamily="34" charset="-122"/>
                <a:ea typeface="Microsoft YaHei" panose="020B0503020204020204" pitchFamily="34" charset="-122"/>
              </a:rPr>
              <a:t>l, a, p) </a:t>
            </a:r>
            <a:r>
              <a:rPr lang="zh-CN" altLang="en-US" sz="2000" dirty="0">
                <a:effectLst/>
                <a:latin typeface="Microsoft YaHei" panose="020B0503020204020204" pitchFamily="34" charset="-122"/>
                <a:ea typeface="Microsoft YaHei" panose="020B0503020204020204" pitchFamily="34" charset="-122"/>
              </a:rPr>
              <a:t>来识别谓词和论元，以及论元相对谓词的语义角色</a:t>
            </a:r>
          </a:p>
        </p:txBody>
      </p:sp>
      <p:pic>
        <p:nvPicPr>
          <p:cNvPr id="8" name="Picture 7">
            <a:extLst>
              <a:ext uri="{FF2B5EF4-FFF2-40B4-BE49-F238E27FC236}">
                <a16:creationId xmlns:a16="http://schemas.microsoft.com/office/drawing/2014/main" id="{BC70E05D-9BC3-27BF-D1A6-8495DE9BC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506" y="2362200"/>
            <a:ext cx="4709581" cy="3571578"/>
          </a:xfrm>
          <a:prstGeom prst="rect">
            <a:avLst/>
          </a:prstGeom>
        </p:spPr>
      </p:pic>
      <p:pic>
        <p:nvPicPr>
          <p:cNvPr id="11" name="Picture 10">
            <a:extLst>
              <a:ext uri="{FF2B5EF4-FFF2-40B4-BE49-F238E27FC236}">
                <a16:creationId xmlns:a16="http://schemas.microsoft.com/office/drawing/2014/main" id="{F1BD9267-E07B-C8A9-9D68-1C62347B59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6059" y="2362200"/>
            <a:ext cx="5014435" cy="2184400"/>
          </a:xfrm>
          <a:prstGeom prst="rect">
            <a:avLst/>
          </a:prstGeom>
        </p:spPr>
      </p:pic>
    </p:spTree>
    <p:extLst>
      <p:ext uri="{BB962C8B-B14F-4D97-AF65-F5344CB8AC3E}">
        <p14:creationId xmlns:p14="http://schemas.microsoft.com/office/powerpoint/2010/main" val="12660628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90717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基于深度神经网络的语义角色标注</a:t>
            </a:r>
            <a:r>
              <a:rPr lang="en-US" altLang="zh-CN" sz="2400" b="1" dirty="0">
                <a:solidFill>
                  <a:schemeClr val="bg1"/>
                </a:solidFill>
                <a:latin typeface="微软雅黑" panose="020B0503020204020204" pitchFamily="34" charset="-122"/>
                <a:ea typeface="微软雅黑" panose="020B0503020204020204" pitchFamily="34" charset="-122"/>
              </a:rPr>
              <a:t>--</a:t>
            </a:r>
            <a:r>
              <a:rPr lang="zh-CN" altLang="en-US" sz="2400" b="1" dirty="0">
                <a:solidFill>
                  <a:schemeClr val="bg1"/>
                </a:solidFill>
                <a:latin typeface="微软雅黑" panose="020B0503020204020204" pitchFamily="34" charset="-122"/>
                <a:ea typeface="微软雅黑" panose="020B0503020204020204" pitchFamily="34" charset="-122"/>
              </a:rPr>
              <a:t>基于跨度的语义角色标注方法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91</a:t>
            </a:fld>
            <a:endParaRPr lang="zh-CN" altLang="en-US" dirty="0"/>
          </a:p>
        </p:txBody>
      </p:sp>
      <p:sp>
        <p:nvSpPr>
          <p:cNvPr id="5" name="TextBox 4">
            <a:extLst>
              <a:ext uri="{FF2B5EF4-FFF2-40B4-BE49-F238E27FC236}">
                <a16:creationId xmlns:a16="http://schemas.microsoft.com/office/drawing/2014/main" id="{FDA72BCA-F346-A4D2-1FAF-10A6D0988DBF}"/>
              </a:ext>
            </a:extLst>
          </p:cNvPr>
          <p:cNvSpPr txBox="1"/>
          <p:nvPr/>
        </p:nvSpPr>
        <p:spPr>
          <a:xfrm>
            <a:off x="433870" y="1152822"/>
            <a:ext cx="11235047" cy="1653722"/>
          </a:xfrm>
          <a:prstGeom prst="rect">
            <a:avLst/>
          </a:prstGeom>
          <a:noFill/>
        </p:spPr>
        <p:txBody>
          <a:bodyPr wrap="square">
            <a:spAutoFit/>
          </a:bodyPr>
          <a:lstStyle/>
          <a:p>
            <a:pPr algn="just">
              <a:lnSpc>
                <a:spcPct val="130000"/>
              </a:lnSpc>
            </a:pPr>
            <a:r>
              <a:rPr lang="zh-CN" altLang="en-US" sz="2000" dirty="0">
                <a:effectLst/>
                <a:latin typeface="Microsoft YaHei" panose="020B0503020204020204" pitchFamily="34" charset="-122"/>
                <a:ea typeface="Microsoft YaHei" panose="020B0503020204020204" pitchFamily="34" charset="-122"/>
              </a:rPr>
              <a:t>在句子长度为</a:t>
            </a:r>
            <a:r>
              <a:rPr lang="en-US" sz="2000" dirty="0">
                <a:effectLst/>
                <a:latin typeface="Microsoft YaHei" panose="020B0503020204020204" pitchFamily="34" charset="-122"/>
                <a:ea typeface="Microsoft YaHei" panose="020B0503020204020204" pitchFamily="34" charset="-122"/>
              </a:rPr>
              <a:t>n </a:t>
            </a:r>
            <a:r>
              <a:rPr lang="zh-CN" altLang="en-US" sz="2000" dirty="0">
                <a:effectLst/>
                <a:latin typeface="Microsoft YaHei" panose="020B0503020204020204" pitchFamily="34" charset="-122"/>
                <a:ea typeface="Microsoft YaHei" panose="020B0503020204020204" pitchFamily="34" charset="-122"/>
              </a:rPr>
              <a:t>时，潜在谓词和论元的个数分别为</a:t>
            </a:r>
            <a:r>
              <a:rPr lang="en-US" sz="2000" dirty="0">
                <a:effectLst/>
                <a:latin typeface="Microsoft YaHei" panose="020B0503020204020204" pitchFamily="34" charset="-122"/>
                <a:ea typeface="Microsoft YaHei" panose="020B0503020204020204" pitchFamily="34" charset="-122"/>
              </a:rPr>
              <a:t>O(n) </a:t>
            </a:r>
            <a:r>
              <a:rPr lang="zh-CN" altLang="en-US" sz="2000" dirty="0">
                <a:effectLst/>
                <a:latin typeface="Microsoft YaHei" panose="020B0503020204020204" pitchFamily="34" charset="-122"/>
                <a:ea typeface="Microsoft YaHei" panose="020B0503020204020204" pitchFamily="34" charset="-122"/>
              </a:rPr>
              <a:t>和</a:t>
            </a:r>
            <a:r>
              <a:rPr lang="en-US" sz="2000" dirty="0">
                <a:effectLst/>
                <a:latin typeface="Microsoft YaHei" panose="020B0503020204020204" pitchFamily="34" charset="-122"/>
                <a:ea typeface="Microsoft YaHei" panose="020B0503020204020204" pitchFamily="34" charset="-122"/>
              </a:rPr>
              <a:t>O(n</a:t>
            </a:r>
            <a:r>
              <a:rPr lang="en-US" sz="2000" baseline="30000" dirty="0">
                <a:effectLst/>
                <a:latin typeface="Microsoft YaHei" panose="020B0503020204020204" pitchFamily="34" charset="-122"/>
                <a:ea typeface="Microsoft YaHei" panose="020B0503020204020204" pitchFamily="34" charset="-122"/>
              </a:rPr>
              <a:t>2</a:t>
            </a:r>
            <a:r>
              <a:rPr lang="en-US" sz="2000" dirty="0">
                <a:effectLst/>
                <a:latin typeface="Microsoft YaHei" panose="020B0503020204020204" pitchFamily="34" charset="-122"/>
                <a:ea typeface="Microsoft YaHei" panose="020B0503020204020204" pitchFamily="34" charset="-122"/>
              </a:rPr>
              <a:t>) </a:t>
            </a:r>
            <a:r>
              <a:rPr lang="zh-CN" altLang="en-US" sz="2000" dirty="0">
                <a:effectLst/>
                <a:latin typeface="Microsoft YaHei" panose="020B0503020204020204" pitchFamily="34" charset="-122"/>
                <a:ea typeface="Microsoft YaHei" panose="020B0503020204020204" pitchFamily="34" charset="-122"/>
              </a:rPr>
              <a:t>个，如果要确定每个候选谓</a:t>
            </a:r>
          </a:p>
          <a:p>
            <a:pPr algn="just">
              <a:lnSpc>
                <a:spcPct val="130000"/>
              </a:lnSpc>
            </a:pPr>
            <a:r>
              <a:rPr lang="zh-CN" altLang="en-US" sz="2000" dirty="0">
                <a:effectLst/>
                <a:latin typeface="Microsoft YaHei" panose="020B0503020204020204" pitchFamily="34" charset="-122"/>
                <a:ea typeface="Microsoft YaHei" panose="020B0503020204020204" pitchFamily="34" charset="-122"/>
              </a:rPr>
              <a:t>词和候选论元之间的语义角色关系，涉及的计算量为</a:t>
            </a:r>
            <a:r>
              <a:rPr lang="en-US" sz="2000" dirty="0">
                <a:effectLst/>
                <a:latin typeface="Microsoft YaHei" panose="020B0503020204020204" pitchFamily="34" charset="-122"/>
                <a:ea typeface="Microsoft YaHei" panose="020B0503020204020204" pitchFamily="34" charset="-122"/>
              </a:rPr>
              <a:t>O(n</a:t>
            </a:r>
            <a:r>
              <a:rPr lang="en-US" sz="2000" baseline="30000" dirty="0">
                <a:effectLst/>
                <a:latin typeface="Microsoft YaHei" panose="020B0503020204020204" pitchFamily="34" charset="-122"/>
                <a:ea typeface="Microsoft YaHei" panose="020B0503020204020204" pitchFamily="34" charset="-122"/>
              </a:rPr>
              <a:t>3</a:t>
            </a:r>
            <a:r>
              <a:rPr lang="en-US" sz="2000" dirty="0">
                <a:effectLst/>
                <a:latin typeface="Microsoft YaHei" panose="020B0503020204020204" pitchFamily="34" charset="-122"/>
                <a:ea typeface="Microsoft YaHei" panose="020B0503020204020204" pitchFamily="34" charset="-122"/>
              </a:rPr>
              <a:t>|L|)，</a:t>
            </a:r>
            <a:r>
              <a:rPr lang="zh-CN" altLang="en-US" sz="2000" dirty="0">
                <a:effectLst/>
                <a:latin typeface="Microsoft YaHei" panose="020B0503020204020204" pitchFamily="34" charset="-122"/>
                <a:ea typeface="Microsoft YaHei" panose="020B0503020204020204" pitchFamily="34" charset="-122"/>
              </a:rPr>
              <a:t>其中</a:t>
            </a:r>
            <a:r>
              <a:rPr lang="en-US" sz="2000" dirty="0">
                <a:effectLst/>
                <a:latin typeface="Microsoft YaHei" panose="020B0503020204020204" pitchFamily="34" charset="-122"/>
                <a:ea typeface="Microsoft YaHei" panose="020B0503020204020204" pitchFamily="34" charset="-122"/>
              </a:rPr>
              <a:t>L </a:t>
            </a:r>
            <a:r>
              <a:rPr lang="zh-CN" altLang="en-US" sz="2000" dirty="0">
                <a:effectLst/>
                <a:latin typeface="Microsoft YaHei" panose="020B0503020204020204" pitchFamily="34" charset="-122"/>
                <a:ea typeface="Microsoft YaHei" panose="020B0503020204020204" pitchFamily="34" charset="-122"/>
              </a:rPr>
              <a:t>是标签集合。因此，使用束</a:t>
            </a:r>
          </a:p>
          <a:p>
            <a:pPr algn="just">
              <a:lnSpc>
                <a:spcPct val="130000"/>
              </a:lnSpc>
            </a:pPr>
            <a:r>
              <a:rPr lang="zh-CN" altLang="en-US" sz="2000" dirty="0">
                <a:effectLst/>
                <a:latin typeface="Microsoft YaHei" panose="020B0503020204020204" pitchFamily="34" charset="-122"/>
                <a:ea typeface="Microsoft YaHei" panose="020B0503020204020204" pitchFamily="34" charset="-122"/>
              </a:rPr>
              <a:t>剪枝（</a:t>
            </a:r>
            <a:r>
              <a:rPr lang="en-US" sz="2000" dirty="0">
                <a:effectLst/>
                <a:latin typeface="Microsoft YaHei" panose="020B0503020204020204" pitchFamily="34" charset="-122"/>
                <a:ea typeface="Microsoft YaHei" panose="020B0503020204020204" pitchFamily="34" charset="-122"/>
              </a:rPr>
              <a:t>Beam pruning）</a:t>
            </a:r>
            <a:r>
              <a:rPr lang="zh-CN" altLang="en-US" sz="2000" dirty="0">
                <a:effectLst/>
                <a:latin typeface="Microsoft YaHei" panose="020B0503020204020204" pitchFamily="34" charset="-122"/>
                <a:ea typeface="Microsoft YaHei" panose="020B0503020204020204" pitchFamily="34" charset="-122"/>
              </a:rPr>
              <a:t>方法降低计算量，在计算谓词</a:t>
            </a:r>
            <a:r>
              <a:rPr lang="en-US" altLang="zh-CN" sz="2000" dirty="0">
                <a:effectLst/>
                <a:latin typeface="Microsoft YaHei" panose="020B0503020204020204" pitchFamily="34" charset="-122"/>
                <a:ea typeface="Microsoft YaHei" panose="020B0503020204020204" pitchFamily="34" charset="-122"/>
              </a:rPr>
              <a:t>-</a:t>
            </a:r>
            <a:r>
              <a:rPr lang="zh-CN" altLang="en-US" sz="2000" dirty="0">
                <a:effectLst/>
                <a:latin typeface="Microsoft YaHei" panose="020B0503020204020204" pitchFamily="34" charset="-122"/>
                <a:ea typeface="Microsoft YaHei" panose="020B0503020204020204" pitchFamily="34" charset="-122"/>
              </a:rPr>
              <a:t>论元匹配分数时，首先考察</a:t>
            </a:r>
            <a:r>
              <a:rPr lang="el-GR" sz="2000" dirty="0">
                <a:effectLst/>
                <a:latin typeface="Microsoft YaHei" panose="020B0503020204020204" pitchFamily="34" charset="-122"/>
                <a:ea typeface="Microsoft YaHei" panose="020B0503020204020204" pitchFamily="34" charset="-122"/>
              </a:rPr>
              <a:t>Φ</a:t>
            </a:r>
            <a:r>
              <a:rPr lang="en-US" sz="2000" baseline="-25000" dirty="0">
                <a:effectLst/>
                <a:latin typeface="Microsoft YaHei" panose="020B0503020204020204" pitchFamily="34" charset="-122"/>
                <a:ea typeface="Microsoft YaHei" panose="020B0503020204020204" pitchFamily="34" charset="-122"/>
              </a:rPr>
              <a:t>a</a:t>
            </a:r>
            <a:r>
              <a:rPr lang="en-US" sz="2000" dirty="0">
                <a:effectLst/>
                <a:latin typeface="Microsoft YaHei" panose="020B0503020204020204" pitchFamily="34" charset="-122"/>
                <a:ea typeface="Microsoft YaHei" panose="020B0503020204020204" pitchFamily="34" charset="-122"/>
              </a:rPr>
              <a:t>(a) </a:t>
            </a:r>
            <a:r>
              <a:rPr lang="zh-CN" altLang="en-US" sz="2000" dirty="0">
                <a:effectLst/>
                <a:latin typeface="Microsoft YaHei" panose="020B0503020204020204" pitchFamily="34" charset="-122"/>
                <a:ea typeface="Microsoft YaHei" panose="020B0503020204020204" pitchFamily="34" charset="-122"/>
              </a:rPr>
              <a:t>和</a:t>
            </a:r>
            <a:r>
              <a:rPr lang="el-GR" sz="2000" dirty="0">
                <a:effectLst/>
                <a:latin typeface="Microsoft YaHei" panose="020B0503020204020204" pitchFamily="34" charset="-122"/>
                <a:ea typeface="Microsoft YaHei" panose="020B0503020204020204" pitchFamily="34" charset="-122"/>
              </a:rPr>
              <a:t>Φ</a:t>
            </a:r>
            <a:r>
              <a:rPr lang="en-US" sz="2000" baseline="-25000" dirty="0">
                <a:effectLst/>
                <a:latin typeface="Microsoft YaHei" panose="020B0503020204020204" pitchFamily="34" charset="-122"/>
                <a:ea typeface="Microsoft YaHei" panose="020B0503020204020204" pitchFamily="34" charset="-122"/>
              </a:rPr>
              <a:t>p</a:t>
            </a:r>
            <a:r>
              <a:rPr lang="en-US" sz="2000" dirty="0">
                <a:effectLst/>
                <a:latin typeface="Microsoft YaHei" panose="020B0503020204020204" pitchFamily="34" charset="-122"/>
                <a:ea typeface="Microsoft YaHei" panose="020B0503020204020204" pitchFamily="34" charset="-122"/>
              </a:rPr>
              <a:t>(p)，</a:t>
            </a:r>
            <a:r>
              <a:rPr lang="zh-CN" altLang="en-US" sz="2000" dirty="0">
                <a:effectLst/>
                <a:latin typeface="Microsoft YaHei" panose="020B0503020204020204" pitchFamily="34" charset="-122"/>
                <a:ea typeface="Microsoft YaHei" panose="020B0503020204020204" pitchFamily="34" charset="-122"/>
              </a:rPr>
              <a:t>只保留分数较高的</a:t>
            </a:r>
            <a:r>
              <a:rPr lang="el-GR" sz="2000" dirty="0">
                <a:effectLst/>
                <a:latin typeface="Microsoft YaHei" panose="020B0503020204020204" pitchFamily="34" charset="-122"/>
                <a:ea typeface="Microsoft YaHei" panose="020B0503020204020204" pitchFamily="34" charset="-122"/>
              </a:rPr>
              <a:t>λ</a:t>
            </a:r>
            <a:r>
              <a:rPr lang="en-US" sz="2000" baseline="-25000" dirty="0">
                <a:effectLst/>
                <a:latin typeface="Microsoft YaHei" panose="020B0503020204020204" pitchFamily="34" charset="-122"/>
                <a:ea typeface="Microsoft YaHei" panose="020B0503020204020204" pitchFamily="34" charset="-122"/>
              </a:rPr>
              <a:t>a</a:t>
            </a:r>
            <a:r>
              <a:rPr lang="en-US" sz="2000" dirty="0">
                <a:effectLst/>
                <a:latin typeface="Microsoft YaHei" panose="020B0503020204020204" pitchFamily="34" charset="-122"/>
                <a:ea typeface="Microsoft YaHei" panose="020B0503020204020204" pitchFamily="34" charset="-122"/>
              </a:rPr>
              <a:t>n</a:t>
            </a:r>
            <a:r>
              <a:rPr lang="zh-CN" altLang="en-US" sz="2000" dirty="0">
                <a:effectLst/>
                <a:latin typeface="Microsoft YaHei" panose="020B0503020204020204" pitchFamily="34" charset="-122"/>
                <a:ea typeface="Microsoft YaHei" panose="020B0503020204020204" pitchFamily="34" charset="-122"/>
              </a:rPr>
              <a:t>个论元和</a:t>
            </a:r>
            <a:r>
              <a:rPr lang="el-GR" sz="2000" dirty="0">
                <a:effectLst/>
                <a:latin typeface="Microsoft YaHei" panose="020B0503020204020204" pitchFamily="34" charset="-122"/>
                <a:ea typeface="Microsoft YaHei" panose="020B0503020204020204" pitchFamily="34" charset="-122"/>
              </a:rPr>
              <a:t>λ</a:t>
            </a:r>
            <a:r>
              <a:rPr lang="en-US" sz="2000" baseline="-25000" dirty="0" err="1">
                <a:effectLst/>
                <a:latin typeface="Microsoft YaHei" panose="020B0503020204020204" pitchFamily="34" charset="-122"/>
                <a:ea typeface="Microsoft YaHei" panose="020B0503020204020204" pitchFamily="34" charset="-122"/>
              </a:rPr>
              <a:t>p</a:t>
            </a:r>
            <a:r>
              <a:rPr lang="en-US" sz="2000" dirty="0" err="1">
                <a:effectLst/>
                <a:latin typeface="Microsoft YaHei" panose="020B0503020204020204" pitchFamily="34" charset="-122"/>
                <a:ea typeface="Microsoft YaHei" panose="020B0503020204020204" pitchFamily="34" charset="-122"/>
              </a:rPr>
              <a:t>n</a:t>
            </a:r>
            <a:r>
              <a:rPr lang="zh-CN" altLang="en-US" sz="2000" dirty="0">
                <a:effectLst/>
                <a:latin typeface="Microsoft YaHei" panose="020B0503020204020204" pitchFamily="34" charset="-122"/>
                <a:ea typeface="Microsoft YaHei" panose="020B0503020204020204" pitchFamily="34" charset="-122"/>
              </a:rPr>
              <a:t>个谓词进行语义关系标签的计算，从而将计算量降至</a:t>
            </a:r>
            <a:r>
              <a:rPr lang="en-US" sz="2000" dirty="0">
                <a:effectLst/>
                <a:latin typeface="Microsoft YaHei" panose="020B0503020204020204" pitchFamily="34" charset="-122"/>
                <a:ea typeface="Microsoft YaHei" panose="020B0503020204020204" pitchFamily="34" charset="-122"/>
              </a:rPr>
              <a:t>O(n</a:t>
            </a:r>
            <a:r>
              <a:rPr lang="en-US" sz="2000" baseline="30000" dirty="0">
                <a:effectLst/>
                <a:latin typeface="Microsoft YaHei" panose="020B0503020204020204" pitchFamily="34" charset="-122"/>
                <a:ea typeface="Microsoft YaHei" panose="020B0503020204020204" pitchFamily="34" charset="-122"/>
              </a:rPr>
              <a:t>2</a:t>
            </a:r>
            <a:r>
              <a:rPr lang="en-US" sz="2000" dirty="0">
                <a:effectLst/>
                <a:latin typeface="Microsoft YaHei" panose="020B0503020204020204" pitchFamily="34" charset="-122"/>
                <a:ea typeface="Microsoft YaHei" panose="020B0503020204020204" pitchFamily="34" charset="-122"/>
              </a:rPr>
              <a:t>|L|)。</a:t>
            </a:r>
          </a:p>
        </p:txBody>
      </p:sp>
      <p:pic>
        <p:nvPicPr>
          <p:cNvPr id="4" name="Picture 3">
            <a:extLst>
              <a:ext uri="{FF2B5EF4-FFF2-40B4-BE49-F238E27FC236}">
                <a16:creationId xmlns:a16="http://schemas.microsoft.com/office/drawing/2014/main" id="{860B7413-8266-4501-D5FD-6CD7981CCC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442" y="4401469"/>
            <a:ext cx="4052887" cy="1954584"/>
          </a:xfrm>
          <a:prstGeom prst="rect">
            <a:avLst/>
          </a:prstGeom>
        </p:spPr>
      </p:pic>
      <p:sp>
        <p:nvSpPr>
          <p:cNvPr id="7" name="TextBox 6">
            <a:extLst>
              <a:ext uri="{FF2B5EF4-FFF2-40B4-BE49-F238E27FC236}">
                <a16:creationId xmlns:a16="http://schemas.microsoft.com/office/drawing/2014/main" id="{598E99E0-33E1-7F45-B664-2BECAB12AC95}"/>
              </a:ext>
            </a:extLst>
          </p:cNvPr>
          <p:cNvSpPr txBox="1"/>
          <p:nvPr/>
        </p:nvSpPr>
        <p:spPr>
          <a:xfrm>
            <a:off x="433870" y="3177403"/>
            <a:ext cx="11344032" cy="853503"/>
          </a:xfrm>
          <a:prstGeom prst="rect">
            <a:avLst/>
          </a:prstGeom>
          <a:noFill/>
        </p:spPr>
        <p:txBody>
          <a:bodyPr wrap="square">
            <a:spAutoFit/>
          </a:bodyPr>
          <a:lstStyle/>
          <a:p>
            <a:pPr algn="just">
              <a:lnSpc>
                <a:spcPct val="130000"/>
              </a:lnSpc>
            </a:pPr>
            <a:r>
              <a:rPr lang="en-CN" sz="2000" dirty="0">
                <a:latin typeface="Microsoft YaHei" panose="020B0503020204020204" pitchFamily="34" charset="-122"/>
                <a:ea typeface="Microsoft YaHei" panose="020B0503020204020204" pitchFamily="34" charset="-122"/>
              </a:rPr>
              <a:t>对于在剪枝中保留下来的谓词-论元对，计算匹配分数后，根据匹配分数的Softmax预测语义标签。在训练时，以负对数概率作为目标函数，最大化标准答案的出现概率。</a:t>
            </a:r>
          </a:p>
        </p:txBody>
      </p:sp>
    </p:spTree>
    <p:extLst>
      <p:ext uri="{BB962C8B-B14F-4D97-AF65-F5344CB8AC3E}">
        <p14:creationId xmlns:p14="http://schemas.microsoft.com/office/powerpoint/2010/main" val="2735274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4.5.2</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72635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基于图卷积神经网络融合句法树的语义角色标注方法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92</a:t>
            </a:fld>
            <a:endParaRPr lang="zh-CN" altLang="en-US" dirty="0"/>
          </a:p>
        </p:txBody>
      </p:sp>
      <p:sp>
        <p:nvSpPr>
          <p:cNvPr id="6" name="TextBox 5">
            <a:extLst>
              <a:ext uri="{FF2B5EF4-FFF2-40B4-BE49-F238E27FC236}">
                <a16:creationId xmlns:a16="http://schemas.microsoft.com/office/drawing/2014/main" id="{F10382EA-EE44-8138-7E0B-8C70F523B2D0}"/>
              </a:ext>
            </a:extLst>
          </p:cNvPr>
          <p:cNvSpPr txBox="1"/>
          <p:nvPr/>
        </p:nvSpPr>
        <p:spPr>
          <a:xfrm>
            <a:off x="392906" y="950584"/>
            <a:ext cx="11184730" cy="1253613"/>
          </a:xfrm>
          <a:prstGeom prst="rect">
            <a:avLst/>
          </a:prstGeom>
          <a:noFill/>
        </p:spPr>
        <p:txBody>
          <a:bodyPr wrap="square">
            <a:spAutoFit/>
          </a:bodyPr>
          <a:lstStyle/>
          <a:p>
            <a:pPr>
              <a:lnSpc>
                <a:spcPct val="130000"/>
              </a:lnSpc>
            </a:pPr>
            <a:r>
              <a:rPr lang="en-CN" sz="2000" dirty="0">
                <a:latin typeface="Microsoft YaHei" panose="020B0503020204020204" pitchFamily="34" charset="-122"/>
                <a:ea typeface="Microsoft YaHei" panose="020B0503020204020204" pitchFamily="34" charset="-122"/>
              </a:rPr>
              <a:t>语义角色标注与语法树有紧密的联系，如果能够在深度学习模型中融入语法树结构，可以提供更丰富的信息。文献</a:t>
            </a:r>
            <a:r>
              <a:rPr lang="en-US" altLang="zh-CN" sz="2000" dirty="0">
                <a:latin typeface="Microsoft YaHei" panose="020B0503020204020204" pitchFamily="34" charset="-122"/>
                <a:ea typeface="Microsoft YaHei" panose="020B0503020204020204" pitchFamily="34" charset="-122"/>
              </a:rPr>
              <a:t>[199]</a:t>
            </a:r>
            <a:r>
              <a:rPr lang="en-CN" sz="2000" dirty="0">
                <a:latin typeface="Microsoft YaHei" panose="020B0503020204020204" pitchFamily="34" charset="-122"/>
                <a:ea typeface="Microsoft YaHei" panose="020B0503020204020204" pitchFamily="34" charset="-122"/>
              </a:rPr>
              <a:t>提出了一种基于图网络的方法，可以有效融入依存句法树信息。该方法设计了一种结合门控机制的图网络，用于输入语句和句法树的编码。</a:t>
            </a:r>
          </a:p>
        </p:txBody>
      </p:sp>
      <p:pic>
        <p:nvPicPr>
          <p:cNvPr id="9" name="Picture 8">
            <a:extLst>
              <a:ext uri="{FF2B5EF4-FFF2-40B4-BE49-F238E27FC236}">
                <a16:creationId xmlns:a16="http://schemas.microsoft.com/office/drawing/2014/main" id="{7A14EE67-DF0E-9B1D-865E-6CFDC242CC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567144"/>
            <a:ext cx="3000375" cy="3789206"/>
          </a:xfrm>
          <a:prstGeom prst="rect">
            <a:avLst/>
          </a:prstGeom>
        </p:spPr>
      </p:pic>
      <p:sp>
        <p:nvSpPr>
          <p:cNvPr id="11" name="TextBox 10">
            <a:extLst>
              <a:ext uri="{FF2B5EF4-FFF2-40B4-BE49-F238E27FC236}">
                <a16:creationId xmlns:a16="http://schemas.microsoft.com/office/drawing/2014/main" id="{C91327B2-BD09-E448-A134-30D213789945}"/>
              </a:ext>
            </a:extLst>
          </p:cNvPr>
          <p:cNvSpPr txBox="1"/>
          <p:nvPr/>
        </p:nvSpPr>
        <p:spPr>
          <a:xfrm>
            <a:off x="4229100" y="2667311"/>
            <a:ext cx="7858125" cy="369332"/>
          </a:xfrm>
          <a:prstGeom prst="rect">
            <a:avLst/>
          </a:prstGeom>
          <a:noFill/>
        </p:spPr>
        <p:txBody>
          <a:bodyPr wrap="square">
            <a:spAutoFit/>
          </a:bodyPr>
          <a:lstStyle/>
          <a:p>
            <a:r>
              <a:rPr lang="zh-CN" altLang="en-US" dirty="0">
                <a:effectLst/>
                <a:latin typeface="Microsoft YaHei" panose="020B0503020204020204" pitchFamily="34" charset="-122"/>
                <a:ea typeface="Microsoft YaHei" panose="020B0503020204020204" pitchFamily="34" charset="-122"/>
              </a:rPr>
              <a:t>在图网络的第</a:t>
            </a:r>
            <a:r>
              <a:rPr lang="en-US" dirty="0">
                <a:effectLst/>
                <a:latin typeface="Microsoft YaHei" panose="020B0503020204020204" pitchFamily="34" charset="-122"/>
                <a:ea typeface="Microsoft YaHei" panose="020B0503020204020204" pitchFamily="34" charset="-122"/>
              </a:rPr>
              <a:t>k </a:t>
            </a:r>
            <a:r>
              <a:rPr lang="zh-CN" altLang="en-US" dirty="0">
                <a:effectLst/>
                <a:latin typeface="Microsoft YaHei" panose="020B0503020204020204" pitchFamily="34" charset="-122"/>
                <a:ea typeface="Microsoft YaHei" panose="020B0503020204020204" pitchFamily="34" charset="-122"/>
              </a:rPr>
              <a:t>层，对于每个节点</a:t>
            </a:r>
            <a:r>
              <a:rPr lang="en-US" dirty="0">
                <a:effectLst/>
                <a:latin typeface="Microsoft YaHei" panose="020B0503020204020204" pitchFamily="34" charset="-122"/>
                <a:ea typeface="Microsoft YaHei" panose="020B0503020204020204" pitchFamily="34" charset="-122"/>
              </a:rPr>
              <a:t>v，</a:t>
            </a:r>
            <a:r>
              <a:rPr lang="zh-CN" altLang="en-US" dirty="0">
                <a:effectLst/>
                <a:latin typeface="Microsoft YaHei" panose="020B0503020204020204" pitchFamily="34" charset="-122"/>
                <a:ea typeface="Microsoft YaHei" panose="020B0503020204020204" pitchFamily="34" charset="-122"/>
              </a:rPr>
              <a:t>通过</a:t>
            </a:r>
            <a:r>
              <a:rPr lang="en-US" dirty="0">
                <a:effectLst/>
                <a:latin typeface="Microsoft YaHei" panose="020B0503020204020204" pitchFamily="34" charset="-122"/>
                <a:ea typeface="Microsoft YaHei" panose="020B0503020204020204" pitchFamily="34" charset="-122"/>
              </a:rPr>
              <a:t>v </a:t>
            </a:r>
            <a:r>
              <a:rPr lang="zh-CN" altLang="en-US" dirty="0">
                <a:effectLst/>
                <a:latin typeface="Microsoft YaHei" panose="020B0503020204020204" pitchFamily="34" charset="-122"/>
                <a:ea typeface="Microsoft YaHei" panose="020B0503020204020204" pitchFamily="34" charset="-122"/>
              </a:rPr>
              <a:t>的邻接节点来更新</a:t>
            </a:r>
            <a:r>
              <a:rPr lang="en-US" dirty="0">
                <a:effectLst/>
                <a:latin typeface="Microsoft YaHei" panose="020B0503020204020204" pitchFamily="34" charset="-122"/>
                <a:ea typeface="Microsoft YaHei" panose="020B0503020204020204" pitchFamily="34" charset="-122"/>
              </a:rPr>
              <a:t>v </a:t>
            </a:r>
            <a:r>
              <a:rPr lang="zh-CN" altLang="en-US" dirty="0">
                <a:effectLst/>
                <a:latin typeface="Microsoft YaHei" panose="020B0503020204020204" pitchFamily="34" charset="-122"/>
                <a:ea typeface="Microsoft YaHei" panose="020B0503020204020204" pitchFamily="34" charset="-122"/>
              </a:rPr>
              <a:t>的表示向量</a:t>
            </a:r>
          </a:p>
        </p:txBody>
      </p:sp>
      <p:pic>
        <p:nvPicPr>
          <p:cNvPr id="13" name="Picture 12">
            <a:extLst>
              <a:ext uri="{FF2B5EF4-FFF2-40B4-BE49-F238E27FC236}">
                <a16:creationId xmlns:a16="http://schemas.microsoft.com/office/drawing/2014/main" id="{C4DA24C0-9087-9599-A884-6867BB53CF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3512" y="3201492"/>
            <a:ext cx="5316537" cy="947148"/>
          </a:xfrm>
          <a:prstGeom prst="rect">
            <a:avLst/>
          </a:prstGeom>
        </p:spPr>
      </p:pic>
      <p:sp>
        <p:nvSpPr>
          <p:cNvPr id="15" name="TextBox 14">
            <a:extLst>
              <a:ext uri="{FF2B5EF4-FFF2-40B4-BE49-F238E27FC236}">
                <a16:creationId xmlns:a16="http://schemas.microsoft.com/office/drawing/2014/main" id="{ED2172FD-57F0-1559-F548-CB0CABEB328B}"/>
              </a:ext>
            </a:extLst>
          </p:cNvPr>
          <p:cNvSpPr txBox="1"/>
          <p:nvPr/>
        </p:nvSpPr>
        <p:spPr>
          <a:xfrm>
            <a:off x="4229101" y="4202795"/>
            <a:ext cx="7858124" cy="646331"/>
          </a:xfrm>
          <a:prstGeom prst="rect">
            <a:avLst/>
          </a:prstGeom>
          <a:noFill/>
        </p:spPr>
        <p:txBody>
          <a:bodyPr wrap="square">
            <a:spAutoFit/>
          </a:bodyPr>
          <a:lstStyle>
            <a:defPPr>
              <a:defRPr lang="zh-CN"/>
            </a:defPPr>
            <a:lvl1pPr>
              <a:defRPr>
                <a:effectLst/>
                <a:latin typeface="Microsoft YaHei" panose="020B0503020204020204" pitchFamily="34" charset="-122"/>
                <a:ea typeface="Microsoft YaHei" panose="020B0503020204020204" pitchFamily="34" charset="-122"/>
              </a:defRPr>
            </a:lvl1pPr>
          </a:lstStyle>
          <a:p>
            <a:r>
              <a:rPr lang="zh-CN" altLang="en-US" dirty="0"/>
              <a:t>门控机制通过为节点</a:t>
            </a:r>
            <a:r>
              <a:rPr lang="en-US" dirty="0"/>
              <a:t>v </a:t>
            </a:r>
            <a:r>
              <a:rPr lang="zh-CN" altLang="en-US" dirty="0"/>
              <a:t>的每个邻接节点</a:t>
            </a:r>
            <a:r>
              <a:rPr lang="en-US" dirty="0"/>
              <a:t>u </a:t>
            </a:r>
            <a:r>
              <a:rPr lang="zh-CN" altLang="en-US" dirty="0"/>
              <a:t>赋予权重，用来排除句法树中和谓词</a:t>
            </a:r>
            <a:r>
              <a:rPr lang="en-US" altLang="zh-CN" dirty="0"/>
              <a:t>-</a:t>
            </a:r>
            <a:r>
              <a:rPr lang="zh-CN" altLang="en-US" dirty="0"/>
              <a:t>论元关系无关的依存弧，也起到对依存句法分析结果进行去噪的效果。</a:t>
            </a:r>
          </a:p>
        </p:txBody>
      </p:sp>
      <p:pic>
        <p:nvPicPr>
          <p:cNvPr id="17" name="Picture 16">
            <a:extLst>
              <a:ext uri="{FF2B5EF4-FFF2-40B4-BE49-F238E27FC236}">
                <a16:creationId xmlns:a16="http://schemas.microsoft.com/office/drawing/2014/main" id="{AA692F17-01D9-BDF9-6EDE-D2A99EDFE3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7724" y="5035315"/>
            <a:ext cx="3702051" cy="652674"/>
          </a:xfrm>
          <a:prstGeom prst="rect">
            <a:avLst/>
          </a:prstGeom>
        </p:spPr>
      </p:pic>
    </p:spTree>
    <p:extLst>
      <p:ext uri="{BB962C8B-B14F-4D97-AF65-F5344CB8AC3E}">
        <p14:creationId xmlns:p14="http://schemas.microsoft.com/office/powerpoint/2010/main" val="27054430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4.5.3</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语义角色标注评价方法</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93</a:t>
            </a:fld>
            <a:endParaRPr lang="zh-CN" altLang="en-US" dirty="0"/>
          </a:p>
        </p:txBody>
      </p:sp>
      <p:sp>
        <p:nvSpPr>
          <p:cNvPr id="4" name="TextBox 3">
            <a:extLst>
              <a:ext uri="{FF2B5EF4-FFF2-40B4-BE49-F238E27FC236}">
                <a16:creationId xmlns:a16="http://schemas.microsoft.com/office/drawing/2014/main" id="{A11801EF-2718-4727-A97E-C0082B875F6C}"/>
              </a:ext>
            </a:extLst>
          </p:cNvPr>
          <p:cNvSpPr txBox="1"/>
          <p:nvPr/>
        </p:nvSpPr>
        <p:spPr>
          <a:xfrm>
            <a:off x="657226" y="1424285"/>
            <a:ext cx="10696574" cy="830997"/>
          </a:xfrm>
          <a:prstGeom prst="rect">
            <a:avLst/>
          </a:prstGeom>
          <a:noFill/>
        </p:spPr>
        <p:txBody>
          <a:bodyPr wrap="square">
            <a:spAutoFit/>
          </a:bodyPr>
          <a:lstStyle/>
          <a:p>
            <a:r>
              <a:rPr lang="zh-CN" altLang="en-US" sz="2400" dirty="0">
                <a:effectLst/>
                <a:latin typeface="Microsoft YaHei" panose="020B0503020204020204" pitchFamily="34" charset="-122"/>
                <a:ea typeface="Microsoft YaHei" panose="020B0503020204020204" pitchFamily="34" charset="-122"/>
              </a:rPr>
              <a:t>语义角色标注的评价指标包括精确率（</a:t>
            </a:r>
            <a:r>
              <a:rPr lang="en-US" sz="2400" dirty="0" err="1">
                <a:effectLst/>
                <a:latin typeface="Microsoft YaHei" panose="020B0503020204020204" pitchFamily="34" charset="-122"/>
                <a:ea typeface="Microsoft YaHei" panose="020B0503020204020204" pitchFamily="34" charset="-122"/>
              </a:rPr>
              <a:t>Precision，P</a:t>
            </a:r>
            <a:r>
              <a:rPr lang="en-US"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召回率（</a:t>
            </a:r>
            <a:r>
              <a:rPr lang="en-US" sz="2400" dirty="0" err="1">
                <a:effectLst/>
                <a:latin typeface="Microsoft YaHei" panose="020B0503020204020204" pitchFamily="34" charset="-122"/>
                <a:ea typeface="Microsoft YaHei" panose="020B0503020204020204" pitchFamily="34" charset="-122"/>
              </a:rPr>
              <a:t>Recall，R</a:t>
            </a:r>
            <a:r>
              <a:rPr lang="en-US" sz="2400" dirty="0">
                <a:effectLst/>
                <a:latin typeface="Microsoft YaHei" panose="020B0503020204020204" pitchFamily="34" charset="-122"/>
                <a:ea typeface="Microsoft YaHei" panose="020B0503020204020204" pitchFamily="34" charset="-122"/>
              </a:rPr>
              <a:t>）</a:t>
            </a:r>
            <a:r>
              <a:rPr lang="zh-CN" altLang="en-US" sz="2400" dirty="0">
                <a:effectLst/>
                <a:latin typeface="Microsoft YaHei" panose="020B0503020204020204" pitchFamily="34" charset="-122"/>
                <a:ea typeface="Microsoft YaHei" panose="020B0503020204020204" pitchFamily="34" charset="-122"/>
              </a:rPr>
              <a:t>和</a:t>
            </a:r>
            <a:r>
              <a:rPr lang="en-US" sz="2400" dirty="0">
                <a:effectLst/>
                <a:latin typeface="Microsoft YaHei" panose="020B0503020204020204" pitchFamily="34" charset="-122"/>
                <a:ea typeface="Microsoft YaHei" panose="020B0503020204020204" pitchFamily="34" charset="-122"/>
              </a:rPr>
              <a:t>F </a:t>
            </a:r>
            <a:r>
              <a:rPr lang="zh-CN" altLang="en-US" sz="2400" dirty="0">
                <a:effectLst/>
                <a:latin typeface="Microsoft YaHei" panose="020B0503020204020204" pitchFamily="34" charset="-122"/>
                <a:ea typeface="Microsoft YaHei" panose="020B0503020204020204" pitchFamily="34" charset="-122"/>
              </a:rPr>
              <a:t>值（</a:t>
            </a:r>
            <a:r>
              <a:rPr lang="en-US" sz="2400" dirty="0">
                <a:effectLst/>
                <a:latin typeface="Microsoft YaHei" panose="020B0503020204020204" pitchFamily="34" charset="-122"/>
                <a:ea typeface="Microsoft YaHei" panose="020B0503020204020204" pitchFamily="34" charset="-122"/>
              </a:rPr>
              <a:t>F-Score）</a:t>
            </a:r>
            <a:r>
              <a:rPr lang="zh-CN" altLang="en-US" sz="2400" dirty="0">
                <a:effectLst/>
                <a:latin typeface="Microsoft YaHei" panose="020B0503020204020204" pitchFamily="34" charset="-122"/>
                <a:ea typeface="Microsoft YaHei" panose="020B0503020204020204" pitchFamily="34" charset="-122"/>
              </a:rPr>
              <a:t>得分。</a:t>
            </a:r>
          </a:p>
        </p:txBody>
      </p:sp>
      <p:sp>
        <p:nvSpPr>
          <p:cNvPr id="7" name="TextBox 6">
            <a:extLst>
              <a:ext uri="{FF2B5EF4-FFF2-40B4-BE49-F238E27FC236}">
                <a16:creationId xmlns:a16="http://schemas.microsoft.com/office/drawing/2014/main" id="{C2CDAE38-B335-8875-B52B-CCE6E8D3A1F4}"/>
              </a:ext>
            </a:extLst>
          </p:cNvPr>
          <p:cNvSpPr txBox="1"/>
          <p:nvPr/>
        </p:nvSpPr>
        <p:spPr>
          <a:xfrm>
            <a:off x="657226" y="2804377"/>
            <a:ext cx="10696574" cy="830997"/>
          </a:xfrm>
          <a:prstGeom prst="rect">
            <a:avLst/>
          </a:prstGeom>
          <a:noFill/>
        </p:spPr>
        <p:txBody>
          <a:bodyPr wrap="square">
            <a:spAutoFit/>
          </a:bodyPr>
          <a:lstStyle/>
          <a:p>
            <a:r>
              <a:rPr lang="en-CN" sz="2400" dirty="0">
                <a:latin typeface="Microsoft YaHei" panose="020B0503020204020204" pitchFamily="34" charset="-122"/>
                <a:ea typeface="Microsoft YaHei" panose="020B0503020204020204" pitchFamily="34" charset="-122"/>
              </a:rPr>
              <a:t>在预测结果中，仅当论元范围和类型均预测正确时，才视为该论元预测正确，计为真正例（True-Positives, TP）。</a:t>
            </a:r>
          </a:p>
        </p:txBody>
      </p:sp>
    </p:spTree>
    <p:extLst>
      <p:ext uri="{BB962C8B-B14F-4D97-AF65-F5344CB8AC3E}">
        <p14:creationId xmlns:p14="http://schemas.microsoft.com/office/powerpoint/2010/main" val="13421585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语义角色标注语料库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94</a:t>
            </a:fld>
            <a:endParaRPr lang="zh-CN" altLang="en-US" dirty="0"/>
          </a:p>
        </p:txBody>
      </p:sp>
      <p:sp>
        <p:nvSpPr>
          <p:cNvPr id="5" name="TextBox 4">
            <a:extLst>
              <a:ext uri="{FF2B5EF4-FFF2-40B4-BE49-F238E27FC236}">
                <a16:creationId xmlns:a16="http://schemas.microsoft.com/office/drawing/2014/main" id="{31210724-4363-7D62-5D0D-44A8155D30F9}"/>
              </a:ext>
            </a:extLst>
          </p:cNvPr>
          <p:cNvSpPr txBox="1"/>
          <p:nvPr/>
        </p:nvSpPr>
        <p:spPr>
          <a:xfrm>
            <a:off x="371476" y="1386959"/>
            <a:ext cx="11388723" cy="1253613"/>
          </a:xfrm>
          <a:prstGeom prst="rect">
            <a:avLst/>
          </a:prstGeom>
          <a:noFill/>
        </p:spPr>
        <p:txBody>
          <a:bodyPr wrap="square">
            <a:spAutoFit/>
          </a:bodyPr>
          <a:lstStyle/>
          <a:p>
            <a:pPr>
              <a:lnSpc>
                <a:spcPct val="130000"/>
              </a:lnSpc>
            </a:pPr>
            <a:r>
              <a:rPr lang="zh-CN" altLang="en-US" sz="2000" b="1" dirty="0">
                <a:latin typeface="Microsoft YaHei" panose="020B0503020204020204" pitchFamily="34" charset="-122"/>
                <a:ea typeface="Microsoft YaHei" panose="020B0503020204020204" pitchFamily="34" charset="-122"/>
              </a:rPr>
              <a:t>框架网络（</a:t>
            </a:r>
            <a:r>
              <a:rPr lang="en-US" sz="2000" b="1" dirty="0" err="1">
                <a:latin typeface="Microsoft YaHei" panose="020B0503020204020204" pitchFamily="34" charset="-122"/>
                <a:ea typeface="Microsoft YaHei" panose="020B0503020204020204" pitchFamily="34" charset="-122"/>
              </a:rPr>
              <a:t>FrameNet</a:t>
            </a:r>
            <a:r>
              <a:rPr 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根据框架语义学理论，对英国国家语料库进行标注。</a:t>
            </a:r>
            <a:r>
              <a:rPr lang="en-US" altLang="zh-CN" sz="2000" dirty="0" err="1">
                <a:latin typeface="Microsoft YaHei" panose="020B0503020204020204" pitchFamily="34" charset="-122"/>
                <a:ea typeface="Microsoft YaHei" panose="020B0503020204020204" pitchFamily="34" charset="-122"/>
              </a:rPr>
              <a:t>FrameNet</a:t>
            </a:r>
            <a:r>
              <a:rPr lang="zh-CN" altLang="en-US" sz="2000" dirty="0">
                <a:latin typeface="Microsoft YaHei" panose="020B0503020204020204" pitchFamily="34" charset="-122"/>
                <a:ea typeface="Microsoft YaHei" panose="020B0503020204020204" pitchFamily="34" charset="-122"/>
              </a:rPr>
              <a:t>目前包括超过</a:t>
            </a:r>
            <a:r>
              <a:rPr lang="en-US" altLang="zh-CN" sz="2000" dirty="0">
                <a:latin typeface="Microsoft YaHei" panose="020B0503020204020204" pitchFamily="34" charset="-122"/>
                <a:ea typeface="Microsoft YaHei" panose="020B0503020204020204" pitchFamily="34" charset="-122"/>
              </a:rPr>
              <a:t>200,000</a:t>
            </a:r>
            <a:r>
              <a:rPr lang="zh-CN" altLang="en-US" sz="2000" dirty="0">
                <a:latin typeface="Microsoft YaHei" panose="020B0503020204020204" pitchFamily="34" charset="-122"/>
                <a:ea typeface="Microsoft YaHei" panose="020B0503020204020204" pitchFamily="34" charset="-122"/>
              </a:rPr>
              <a:t>个人工标注的句子，在句子中标注目标谓词的语义框架、语义角色，以及每个语义角色在句法层面的短语类型和句法功能。</a:t>
            </a:r>
            <a:endParaRPr lang="en-CN" sz="2000" dirty="0">
              <a:latin typeface="Microsoft YaHei" panose="020B0503020204020204" pitchFamily="34" charset="-122"/>
              <a:ea typeface="Microsoft YaHei" panose="020B0503020204020204" pitchFamily="34" charset="-122"/>
            </a:endParaRPr>
          </a:p>
        </p:txBody>
      </p:sp>
      <p:sp>
        <p:nvSpPr>
          <p:cNvPr id="8" name="TextBox 7">
            <a:extLst>
              <a:ext uri="{FF2B5EF4-FFF2-40B4-BE49-F238E27FC236}">
                <a16:creationId xmlns:a16="http://schemas.microsoft.com/office/drawing/2014/main" id="{D78B3AD1-8FF6-94C6-EAA5-E00F8CE2BCCF}"/>
              </a:ext>
            </a:extLst>
          </p:cNvPr>
          <p:cNvSpPr txBox="1"/>
          <p:nvPr/>
        </p:nvSpPr>
        <p:spPr>
          <a:xfrm>
            <a:off x="371476" y="2967335"/>
            <a:ext cx="11388723" cy="1253613"/>
          </a:xfrm>
          <a:prstGeom prst="rect">
            <a:avLst/>
          </a:prstGeom>
          <a:noFill/>
        </p:spPr>
        <p:txBody>
          <a:bodyPr wrap="square">
            <a:spAutoFit/>
          </a:bodyPr>
          <a:lstStyle/>
          <a:p>
            <a:pPr>
              <a:lnSpc>
                <a:spcPct val="130000"/>
              </a:lnSpc>
            </a:pPr>
            <a:r>
              <a:rPr lang="en-CN" sz="2000" b="1" dirty="0">
                <a:latin typeface="Microsoft YaHei" panose="020B0503020204020204" pitchFamily="34" charset="-122"/>
                <a:ea typeface="Microsoft YaHei" panose="020B0503020204020204" pitchFamily="34" charset="-122"/>
              </a:rPr>
              <a:t>命题库（Propositional Bank，PropBank）</a:t>
            </a:r>
            <a:r>
              <a:rPr lang="en-CN" sz="2000" dirty="0">
                <a:latin typeface="Microsoft YaHei" panose="020B0503020204020204" pitchFamily="34" charset="-122"/>
                <a:ea typeface="Microsoft YaHei" panose="020B0503020204020204" pitchFamily="34" charset="-122"/>
              </a:rPr>
              <a:t>是论元角色语义知识库，针对动词性谓词，在语料中标注所在句的谓词-论元（predicate-argument）信息。</a:t>
            </a:r>
            <a:r>
              <a:rPr lang="en-US" sz="2000" dirty="0" err="1">
                <a:latin typeface="Microsoft YaHei" panose="020B0503020204020204" pitchFamily="34" charset="-122"/>
                <a:ea typeface="Microsoft YaHei" panose="020B0503020204020204" pitchFamily="34" charset="-122"/>
              </a:rPr>
              <a:t>PropBank</a:t>
            </a:r>
            <a:r>
              <a:rPr lang="zh-CN" altLang="en-US" sz="2000" dirty="0">
                <a:latin typeface="Microsoft YaHei" panose="020B0503020204020204" pitchFamily="34" charset="-122"/>
                <a:ea typeface="Microsoft YaHei" panose="020B0503020204020204" pitchFamily="34" charset="-122"/>
              </a:rPr>
              <a:t>对英文宾州树库中的</a:t>
            </a:r>
            <a:r>
              <a:rPr lang="en-US" sz="2000" dirty="0">
                <a:latin typeface="Microsoft YaHei" panose="020B0503020204020204" pitchFamily="34" charset="-122"/>
                <a:ea typeface="Microsoft YaHei" panose="020B0503020204020204" pitchFamily="34" charset="-122"/>
              </a:rPr>
              <a:t>WSJ（</a:t>
            </a:r>
            <a:r>
              <a:rPr lang="zh-CN" altLang="en-US" sz="2000" dirty="0">
                <a:latin typeface="Microsoft YaHei" panose="020B0503020204020204" pitchFamily="34" charset="-122"/>
                <a:ea typeface="Microsoft YaHei" panose="020B0503020204020204" pitchFamily="34" charset="-122"/>
              </a:rPr>
              <a:t>华尔街日报标注）语料和一部分</a:t>
            </a:r>
            <a:r>
              <a:rPr lang="en-US" sz="2000" dirty="0">
                <a:latin typeface="Microsoft YaHei" panose="020B0503020204020204" pitchFamily="34" charset="-122"/>
                <a:ea typeface="Microsoft YaHei" panose="020B0503020204020204" pitchFamily="34" charset="-122"/>
              </a:rPr>
              <a:t>BROWN（</a:t>
            </a:r>
            <a:r>
              <a:rPr lang="zh-CN" altLang="en-US" sz="2000" dirty="0">
                <a:latin typeface="Microsoft YaHei" panose="020B0503020204020204" pitchFamily="34" charset="-122"/>
                <a:ea typeface="Microsoft YaHei" panose="020B0503020204020204" pitchFamily="34" charset="-122"/>
              </a:rPr>
              <a:t>布朗语料库标注）语料进行了标注。</a:t>
            </a:r>
            <a:endParaRPr lang="en-CN" sz="2000" dirty="0">
              <a:latin typeface="Microsoft YaHei" panose="020B0503020204020204" pitchFamily="34" charset="-122"/>
              <a:ea typeface="Microsoft YaHei" panose="020B0503020204020204" pitchFamily="34" charset="-122"/>
            </a:endParaRPr>
          </a:p>
        </p:txBody>
      </p:sp>
      <p:sp>
        <p:nvSpPr>
          <p:cNvPr id="9" name="TextBox 8">
            <a:extLst>
              <a:ext uri="{FF2B5EF4-FFF2-40B4-BE49-F238E27FC236}">
                <a16:creationId xmlns:a16="http://schemas.microsoft.com/office/drawing/2014/main" id="{FB561CDC-E257-114D-9295-5A1F90EE052E}"/>
              </a:ext>
            </a:extLst>
          </p:cNvPr>
          <p:cNvSpPr txBox="1"/>
          <p:nvPr/>
        </p:nvSpPr>
        <p:spPr>
          <a:xfrm>
            <a:off x="371475" y="4661842"/>
            <a:ext cx="11388723" cy="1253613"/>
          </a:xfrm>
          <a:prstGeom prst="rect">
            <a:avLst/>
          </a:prstGeom>
          <a:noFill/>
        </p:spPr>
        <p:txBody>
          <a:bodyPr wrap="square">
            <a:spAutoFit/>
          </a:bodyPr>
          <a:lstStyle/>
          <a:p>
            <a:pPr>
              <a:lnSpc>
                <a:spcPct val="130000"/>
              </a:lnSpc>
            </a:pPr>
            <a:r>
              <a:rPr lang="zh-CN" altLang="en-US" sz="2000" b="1" dirty="0">
                <a:latin typeface="Microsoft YaHei" panose="020B0503020204020204" pitchFamily="34" charset="-122"/>
                <a:ea typeface="Microsoft YaHei" panose="020B0503020204020204" pitchFamily="34" charset="-122"/>
              </a:rPr>
              <a:t>名词命题库（</a:t>
            </a:r>
            <a:r>
              <a:rPr lang="en-US" sz="2000" b="1" dirty="0" err="1">
                <a:latin typeface="Microsoft YaHei" panose="020B0503020204020204" pitchFamily="34" charset="-122"/>
                <a:ea typeface="Microsoft YaHei" panose="020B0503020204020204" pitchFamily="34" charset="-122"/>
              </a:rPr>
              <a:t>NomBank</a:t>
            </a:r>
            <a:r>
              <a:rPr lang="en-US" sz="2000" b="1"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关注并侧重名词性谓词的语义角色标注，对</a:t>
            </a:r>
            <a:r>
              <a:rPr lang="en-US" sz="2000" dirty="0" err="1">
                <a:latin typeface="Microsoft YaHei" panose="020B0503020204020204" pitchFamily="34" charset="-122"/>
                <a:ea typeface="Microsoft YaHei" panose="020B0503020204020204" pitchFamily="34" charset="-122"/>
              </a:rPr>
              <a:t>PropBank</a:t>
            </a:r>
            <a:r>
              <a:rPr lang="zh-CN" altLang="en-US" sz="2000" dirty="0">
                <a:latin typeface="Microsoft YaHei" panose="020B0503020204020204" pitchFamily="34" charset="-122"/>
                <a:ea typeface="Microsoft YaHei" panose="020B0503020204020204" pitchFamily="34" charset="-122"/>
              </a:rPr>
              <a:t>的涵盖范围进行了补充。</a:t>
            </a:r>
            <a:r>
              <a:rPr lang="en-US" altLang="zh-CN" sz="2000" dirty="0" err="1">
                <a:latin typeface="Microsoft YaHei" panose="020B0503020204020204" pitchFamily="34" charset="-122"/>
                <a:ea typeface="Microsoft YaHei" panose="020B0503020204020204" pitchFamily="34" charset="-122"/>
              </a:rPr>
              <a:t>NomBank</a:t>
            </a:r>
            <a:r>
              <a:rPr lang="zh-CN" altLang="en-US" sz="2000" dirty="0">
                <a:latin typeface="Microsoft YaHei" panose="020B0503020204020204" pitchFamily="34" charset="-122"/>
                <a:ea typeface="Microsoft YaHei" panose="020B0503020204020204" pitchFamily="34" charset="-122"/>
              </a:rPr>
              <a:t>对语料中的名词性谓词进行语义角色标注。其主要语料资源同样来自</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华尔街日报</a:t>
            </a:r>
            <a:r>
              <a:rPr lang="en-US" altLang="zh-CN" sz="2000" dirty="0">
                <a:latin typeface="Microsoft YaHei" panose="020B0503020204020204" pitchFamily="34" charset="-122"/>
                <a:ea typeface="Microsoft YaHei" panose="020B0503020204020204" pitchFamily="34" charset="-122"/>
              </a:rPr>
              <a:t>》</a:t>
            </a:r>
            <a:r>
              <a:rPr lang="zh-CN" altLang="en-US" sz="2000" dirty="0">
                <a:latin typeface="Microsoft YaHei" panose="020B0503020204020204" pitchFamily="34" charset="-122"/>
                <a:ea typeface="Microsoft YaHei" panose="020B0503020204020204" pitchFamily="34" charset="-122"/>
              </a:rPr>
              <a:t>，研究人员对其中名词性的谓词对应的论元角色进行人工标注。</a:t>
            </a:r>
            <a:endParaRPr lang="en-CN" sz="20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0741251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平行四边形 6">
            <a:extLst>
              <a:ext uri="{FF2B5EF4-FFF2-40B4-BE49-F238E27FC236}">
                <a16:creationId xmlns:a16="http://schemas.microsoft.com/office/drawing/2014/main" id="{E28C2311-8D2C-F54D-B35E-E5E9C2C8DC49}"/>
              </a:ext>
            </a:extLst>
          </p:cNvPr>
          <p:cNvSpPr>
            <a:spLocks noChangeArrowheads="1"/>
          </p:cNvSpPr>
          <p:nvPr/>
        </p:nvSpPr>
        <p:spPr bwMode="auto">
          <a:xfrm>
            <a:off x="996951" y="363538"/>
            <a:ext cx="11195049" cy="550862"/>
          </a:xfrm>
          <a:prstGeom prst="parallelogram">
            <a:avLst>
              <a:gd name="adj" fmla="val 41491"/>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5" name="平行四边形 7">
            <a:extLst>
              <a:ext uri="{FF2B5EF4-FFF2-40B4-BE49-F238E27FC236}">
                <a16:creationId xmlns:a16="http://schemas.microsoft.com/office/drawing/2014/main" id="{688D35D0-0B45-1943-B345-4F04E332083F}"/>
              </a:ext>
            </a:extLst>
          </p:cNvPr>
          <p:cNvSpPr>
            <a:spLocks noChangeArrowheads="1"/>
          </p:cNvSpPr>
          <p:nvPr/>
        </p:nvSpPr>
        <p:spPr bwMode="auto">
          <a:xfrm>
            <a:off x="6350" y="363538"/>
            <a:ext cx="1145556" cy="550862"/>
          </a:xfrm>
          <a:prstGeom prst="parallelogram">
            <a:avLst>
              <a:gd name="adj" fmla="val 41517"/>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36" name="文本框 5">
            <a:extLst>
              <a:ext uri="{FF2B5EF4-FFF2-40B4-BE49-F238E27FC236}">
                <a16:creationId xmlns:a16="http://schemas.microsoft.com/office/drawing/2014/main" id="{A8F70AF4-0A96-CB42-BEA8-875E484BDCBC}"/>
              </a:ext>
            </a:extLst>
          </p:cNvPr>
          <p:cNvSpPr txBox="1">
            <a:spLocks noChangeArrowheads="1"/>
          </p:cNvSpPr>
          <p:nvPr/>
        </p:nvSpPr>
        <p:spPr bwMode="auto">
          <a:xfrm>
            <a:off x="163596" y="446057"/>
            <a:ext cx="83554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en-US" altLang="zh-CN" sz="2000" b="1" dirty="0">
                <a:solidFill>
                  <a:srgbClr val="FFFFFF"/>
                </a:solidFill>
                <a:latin typeface="微软雅黑" panose="020B0503020204020204" pitchFamily="34" charset="-122"/>
                <a:ea typeface="微软雅黑" panose="020B0503020204020204" pitchFamily="34" charset="-122"/>
              </a:rPr>
              <a:t>4.5.4</a:t>
            </a:r>
            <a:endParaRPr lang="zh-CN" altLang="en-US" sz="2000" b="1" dirty="0">
              <a:solidFill>
                <a:srgbClr val="FFFFFF"/>
              </a:solidFill>
              <a:latin typeface="微软雅黑" panose="020B0503020204020204" pitchFamily="34" charset="-122"/>
              <a:ea typeface="微软雅黑" panose="020B0503020204020204" pitchFamily="34" charset="-122"/>
            </a:endParaRPr>
          </a:p>
        </p:txBody>
      </p:sp>
      <p:sp>
        <p:nvSpPr>
          <p:cNvPr id="18437" name="矩形 8">
            <a:extLst>
              <a:ext uri="{FF2B5EF4-FFF2-40B4-BE49-F238E27FC236}">
                <a16:creationId xmlns:a16="http://schemas.microsoft.com/office/drawing/2014/main" id="{08664048-C4DF-AE43-AB29-FBF12A934D10}"/>
              </a:ext>
            </a:extLst>
          </p:cNvPr>
          <p:cNvSpPr>
            <a:spLocks noChangeArrowheads="1"/>
          </p:cNvSpPr>
          <p:nvPr/>
        </p:nvSpPr>
        <p:spPr bwMode="auto">
          <a:xfrm>
            <a:off x="1199406" y="406400"/>
            <a:ext cx="29546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buFont typeface="Arial" panose="020B0604020202020204" pitchFamily="34" charset="0"/>
              <a:buNone/>
            </a:pPr>
            <a:r>
              <a:rPr lang="zh-CN" altLang="en-US" sz="2400" b="1" dirty="0">
                <a:solidFill>
                  <a:schemeClr val="bg1"/>
                </a:solidFill>
                <a:latin typeface="微软雅黑" panose="020B0503020204020204" pitchFamily="34" charset="-122"/>
                <a:ea typeface="微软雅黑" panose="020B0503020204020204" pitchFamily="34" charset="-122"/>
              </a:rPr>
              <a:t>语义角色标注语料库</a:t>
            </a:r>
            <a:endParaRPr lang="zh-CN" altLang="en-CN" sz="2400" b="1" dirty="0">
              <a:solidFill>
                <a:schemeClr val="bg1"/>
              </a:solidFill>
              <a:latin typeface="微软雅黑" panose="020B0503020204020204" pitchFamily="34" charset="-122"/>
              <a:ea typeface="微软雅黑" panose="020B0503020204020204" pitchFamily="34" charset="-122"/>
            </a:endParaRPr>
          </a:p>
        </p:txBody>
      </p:sp>
      <p:grpSp>
        <p:nvGrpSpPr>
          <p:cNvPr id="18438" name="组合 11">
            <a:extLst>
              <a:ext uri="{FF2B5EF4-FFF2-40B4-BE49-F238E27FC236}">
                <a16:creationId xmlns:a16="http://schemas.microsoft.com/office/drawing/2014/main" id="{C5DF95A9-3BDA-694C-B63D-73116E129D54}"/>
              </a:ext>
            </a:extLst>
          </p:cNvPr>
          <p:cNvGrpSpPr>
            <a:grpSpLocks/>
          </p:cNvGrpSpPr>
          <p:nvPr/>
        </p:nvGrpSpPr>
        <p:grpSpPr bwMode="auto">
          <a:xfrm>
            <a:off x="11480800" y="479425"/>
            <a:ext cx="333375" cy="333375"/>
            <a:chOff x="0" y="0"/>
            <a:chExt cx="449943" cy="449943"/>
          </a:xfrm>
        </p:grpSpPr>
        <p:sp>
          <p:nvSpPr>
            <p:cNvPr id="18463" name="椭圆 9">
              <a:extLst>
                <a:ext uri="{FF2B5EF4-FFF2-40B4-BE49-F238E27FC236}">
                  <a16:creationId xmlns:a16="http://schemas.microsoft.com/office/drawing/2014/main" id="{F8819C9C-A714-3446-A4B0-CA9C0CCD4BCD}"/>
                </a:ext>
              </a:extLst>
            </p:cNvPr>
            <p:cNvSpPr>
              <a:spLocks noChangeArrowheads="1"/>
            </p:cNvSpPr>
            <p:nvPr/>
          </p:nvSpPr>
          <p:spPr bwMode="auto">
            <a:xfrm>
              <a:off x="0" y="0"/>
              <a:ext cx="449943" cy="449943"/>
            </a:xfrm>
            <a:prstGeom prst="ellipse">
              <a:avLst/>
            </a:prstGeom>
            <a:noFill/>
            <a:ln w="28575">
              <a:solidFill>
                <a:schemeClr val="bg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sp>
          <p:nvSpPr>
            <p:cNvPr id="18464" name="等腰三角形 10">
              <a:extLst>
                <a:ext uri="{FF2B5EF4-FFF2-40B4-BE49-F238E27FC236}">
                  <a16:creationId xmlns:a16="http://schemas.microsoft.com/office/drawing/2014/main" id="{56792B4F-8F5C-FE4F-80EA-90FA25FA18C3}"/>
                </a:ext>
              </a:extLst>
            </p:cNvPr>
            <p:cNvSpPr>
              <a:spLocks noChangeArrowheads="1"/>
            </p:cNvSpPr>
            <p:nvPr/>
          </p:nvSpPr>
          <p:spPr bwMode="auto">
            <a:xfrm rot="5400000">
              <a:off x="110342" y="110343"/>
              <a:ext cx="287106" cy="246397"/>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endParaRPr lang="zh-CN" altLang="en-US">
                <a:solidFill>
                  <a:srgbClr val="FFFFFF"/>
                </a:solidFill>
              </a:endParaRPr>
            </a:p>
          </p:txBody>
        </p:sp>
      </p:grpSp>
      <p:sp>
        <p:nvSpPr>
          <p:cNvPr id="2" name="Slide Number Placeholder 1">
            <a:extLst>
              <a:ext uri="{FF2B5EF4-FFF2-40B4-BE49-F238E27FC236}">
                <a16:creationId xmlns:a16="http://schemas.microsoft.com/office/drawing/2014/main" id="{73FC4F25-29A0-034E-9DC1-5AD8757A856D}"/>
              </a:ext>
            </a:extLst>
          </p:cNvPr>
          <p:cNvSpPr>
            <a:spLocks noGrp="1"/>
          </p:cNvSpPr>
          <p:nvPr>
            <p:ph type="sldNum" sz="quarter" idx="12"/>
          </p:nvPr>
        </p:nvSpPr>
        <p:spPr/>
        <p:txBody>
          <a:bodyPr/>
          <a:lstStyle/>
          <a:p>
            <a:fld id="{465717F2-DE62-A445-9F03-50055757659A}" type="slidenum">
              <a:rPr lang="zh-CN" altLang="en-US" smtClean="0"/>
              <a:pPr/>
              <a:t>95</a:t>
            </a:fld>
            <a:endParaRPr lang="zh-CN" altLang="en-US" dirty="0"/>
          </a:p>
        </p:txBody>
      </p:sp>
      <p:sp>
        <p:nvSpPr>
          <p:cNvPr id="4" name="TextBox 3">
            <a:extLst>
              <a:ext uri="{FF2B5EF4-FFF2-40B4-BE49-F238E27FC236}">
                <a16:creationId xmlns:a16="http://schemas.microsoft.com/office/drawing/2014/main" id="{B700FB96-3EDD-E21A-EA34-659D5B315DD0}"/>
              </a:ext>
            </a:extLst>
          </p:cNvPr>
          <p:cNvSpPr txBox="1"/>
          <p:nvPr/>
        </p:nvSpPr>
        <p:spPr>
          <a:xfrm>
            <a:off x="493713" y="1255365"/>
            <a:ext cx="6100762" cy="400110"/>
          </a:xfrm>
          <a:prstGeom prst="rect">
            <a:avLst/>
          </a:prstGeom>
          <a:noFill/>
        </p:spPr>
        <p:txBody>
          <a:bodyPr wrap="square">
            <a:spAutoFit/>
          </a:bodyPr>
          <a:lstStyle/>
          <a:p>
            <a:r>
              <a:rPr lang="zh-CN" altLang="en-US" sz="2000" dirty="0">
                <a:effectLst/>
                <a:latin typeface="Microsoft YaHei" panose="020B0503020204020204" pitchFamily="34" charset="-122"/>
                <a:ea typeface="Microsoft YaHei" panose="020B0503020204020204" pitchFamily="34" charset="-122"/>
              </a:rPr>
              <a:t>基于成分结构的语义角色标注评测</a:t>
            </a:r>
          </a:p>
        </p:txBody>
      </p:sp>
      <p:pic>
        <p:nvPicPr>
          <p:cNvPr id="7" name="Picture 6">
            <a:extLst>
              <a:ext uri="{FF2B5EF4-FFF2-40B4-BE49-F238E27FC236}">
                <a16:creationId xmlns:a16="http://schemas.microsoft.com/office/drawing/2014/main" id="{0B7E8D0B-5A3E-7648-4BC8-88D230541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808861"/>
            <a:ext cx="7772400" cy="1826514"/>
          </a:xfrm>
          <a:prstGeom prst="rect">
            <a:avLst/>
          </a:prstGeom>
        </p:spPr>
      </p:pic>
      <p:pic>
        <p:nvPicPr>
          <p:cNvPr id="11" name="Picture 10">
            <a:extLst>
              <a:ext uri="{FF2B5EF4-FFF2-40B4-BE49-F238E27FC236}">
                <a16:creationId xmlns:a16="http://schemas.microsoft.com/office/drawing/2014/main" id="{0956336D-F51C-C7F9-442B-B85E2B9FA0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9800" y="4704372"/>
            <a:ext cx="7772400" cy="1290218"/>
          </a:xfrm>
          <a:prstGeom prst="rect">
            <a:avLst/>
          </a:prstGeom>
        </p:spPr>
      </p:pic>
      <p:sp>
        <p:nvSpPr>
          <p:cNvPr id="13" name="TextBox 12">
            <a:extLst>
              <a:ext uri="{FF2B5EF4-FFF2-40B4-BE49-F238E27FC236}">
                <a16:creationId xmlns:a16="http://schemas.microsoft.com/office/drawing/2014/main" id="{9265405C-425C-E493-DDB2-70D07F908E5C}"/>
              </a:ext>
            </a:extLst>
          </p:cNvPr>
          <p:cNvSpPr txBox="1"/>
          <p:nvPr/>
        </p:nvSpPr>
        <p:spPr>
          <a:xfrm>
            <a:off x="493713" y="3958254"/>
            <a:ext cx="6100762" cy="400110"/>
          </a:xfrm>
          <a:prstGeom prst="rect">
            <a:avLst/>
          </a:prstGeom>
          <a:noFill/>
        </p:spPr>
        <p:txBody>
          <a:bodyPr wrap="square">
            <a:spAutoFit/>
          </a:bodyPr>
          <a:lstStyle/>
          <a:p>
            <a:r>
              <a:rPr lang="en-CN" sz="2000" dirty="0">
                <a:latin typeface="Microsoft YaHei" panose="020B0503020204020204" pitchFamily="34" charset="-122"/>
                <a:ea typeface="Microsoft YaHei" panose="020B0503020204020204" pitchFamily="34" charset="-122"/>
              </a:rPr>
              <a:t>基于依存结构的语义角色标注评测</a:t>
            </a:r>
          </a:p>
        </p:txBody>
      </p:sp>
    </p:spTree>
    <p:extLst>
      <p:ext uri="{BB962C8B-B14F-4D97-AF65-F5344CB8AC3E}">
        <p14:creationId xmlns:p14="http://schemas.microsoft.com/office/powerpoint/2010/main" val="658976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框 5">
            <a:extLst>
              <a:ext uri="{FF2B5EF4-FFF2-40B4-BE49-F238E27FC236}">
                <a16:creationId xmlns:a16="http://schemas.microsoft.com/office/drawing/2014/main" id="{614236B1-2003-A14A-AB30-9AA9463EAFB2}"/>
              </a:ext>
            </a:extLst>
          </p:cNvPr>
          <p:cNvSpPr txBox="1">
            <a:spLocks noChangeArrowheads="1"/>
          </p:cNvSpPr>
          <p:nvPr/>
        </p:nvSpPr>
        <p:spPr bwMode="auto">
          <a:xfrm>
            <a:off x="9866313" y="1920875"/>
            <a:ext cx="20701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en-US" altLang="zh-CN" sz="6600" b="1">
                <a:solidFill>
                  <a:srgbClr val="FFFFFF"/>
                </a:solidFill>
                <a:latin typeface="Arial" panose="020B0604020202020204" pitchFamily="34" charset="0"/>
                <a:cs typeface="Arial" panose="020B0604020202020204" pitchFamily="34" charset="0"/>
              </a:rPr>
              <a:t>2015</a:t>
            </a:r>
            <a:endParaRPr lang="zh-CN" altLang="en-US" sz="6600" b="1">
              <a:solidFill>
                <a:srgbClr val="FFFFFF"/>
              </a:solidFill>
              <a:latin typeface="Arial" panose="020B0604020202020204" pitchFamily="34" charset="0"/>
              <a:cs typeface="Arial" panose="020B0604020202020204" pitchFamily="34" charset="0"/>
            </a:endParaRPr>
          </a:p>
        </p:txBody>
      </p:sp>
      <p:sp>
        <p:nvSpPr>
          <p:cNvPr id="45061" name="文本框 8">
            <a:extLst>
              <a:ext uri="{FF2B5EF4-FFF2-40B4-BE49-F238E27FC236}">
                <a16:creationId xmlns:a16="http://schemas.microsoft.com/office/drawing/2014/main" id="{2BF663EC-4C9D-1F4B-8BDF-E8ECAC76C74F}"/>
              </a:ext>
            </a:extLst>
          </p:cNvPr>
          <p:cNvSpPr txBox="1">
            <a:spLocks noChangeArrowheads="1"/>
          </p:cNvSpPr>
          <p:nvPr/>
        </p:nvSpPr>
        <p:spPr bwMode="auto">
          <a:xfrm>
            <a:off x="8945563" y="3876675"/>
            <a:ext cx="2492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2000" b="1">
                <a:solidFill>
                  <a:srgbClr val="FFFFFF"/>
                </a:solidFill>
                <a:latin typeface="微软雅黑" panose="020B0503020204020204" pitchFamily="34" charset="-122"/>
                <a:ea typeface="微软雅黑" panose="020B0503020204020204" pitchFamily="34" charset="-122"/>
              </a:rPr>
              <a:t>哎呀小小草演示设计</a:t>
            </a:r>
          </a:p>
        </p:txBody>
      </p:sp>
      <p:cxnSp>
        <p:nvCxnSpPr>
          <p:cNvPr id="45062" name="直接连接符 27">
            <a:extLst>
              <a:ext uri="{FF2B5EF4-FFF2-40B4-BE49-F238E27FC236}">
                <a16:creationId xmlns:a16="http://schemas.microsoft.com/office/drawing/2014/main" id="{638E0D22-E670-A046-8C5F-278F81A88EBF}"/>
              </a:ext>
            </a:extLst>
          </p:cNvPr>
          <p:cNvCxnSpPr>
            <a:cxnSpLocks noChangeShapeType="1"/>
          </p:cNvCxnSpPr>
          <p:nvPr/>
        </p:nvCxnSpPr>
        <p:spPr bwMode="auto">
          <a:xfrm>
            <a:off x="365125" y="369888"/>
            <a:ext cx="0" cy="31115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cxnSp>
      <p:sp>
        <p:nvSpPr>
          <p:cNvPr id="45063" name="文本框 32">
            <a:extLst>
              <a:ext uri="{FF2B5EF4-FFF2-40B4-BE49-F238E27FC236}">
                <a16:creationId xmlns:a16="http://schemas.microsoft.com/office/drawing/2014/main" id="{FFCF7A53-F853-0F4D-8D98-0D04070EF150}"/>
              </a:ext>
            </a:extLst>
          </p:cNvPr>
          <p:cNvSpPr txBox="1">
            <a:spLocks noChangeArrowheads="1"/>
          </p:cNvSpPr>
          <p:nvPr/>
        </p:nvSpPr>
        <p:spPr bwMode="auto">
          <a:xfrm>
            <a:off x="360363" y="336550"/>
            <a:ext cx="825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哎呀小小草</a:t>
            </a:r>
            <a:endParaRPr lang="en-US" altLang="zh-CN" sz="1000">
              <a:solidFill>
                <a:srgbClr val="FFFFFF"/>
              </a:solidFill>
              <a:latin typeface="微软雅黑" panose="020B0503020204020204" pitchFamily="34" charset="-122"/>
              <a:ea typeface="微软雅黑" panose="020B0503020204020204" pitchFamily="34" charset="-122"/>
            </a:endParaRPr>
          </a:p>
          <a:p>
            <a:pPr eaLnBrk="1" hangingPunct="1">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专业设计</a:t>
            </a:r>
          </a:p>
        </p:txBody>
      </p:sp>
      <p:sp>
        <p:nvSpPr>
          <p:cNvPr id="2" name="Slide Number Placeholder 1">
            <a:extLst>
              <a:ext uri="{FF2B5EF4-FFF2-40B4-BE49-F238E27FC236}">
                <a16:creationId xmlns:a16="http://schemas.microsoft.com/office/drawing/2014/main" id="{7DCAD46F-71A4-6C49-8862-534F87558693}"/>
              </a:ext>
            </a:extLst>
          </p:cNvPr>
          <p:cNvSpPr>
            <a:spLocks noGrp="1"/>
          </p:cNvSpPr>
          <p:nvPr>
            <p:ph type="sldNum" sz="quarter" idx="12"/>
          </p:nvPr>
        </p:nvSpPr>
        <p:spPr/>
        <p:txBody>
          <a:bodyPr/>
          <a:lstStyle/>
          <a:p>
            <a:fld id="{9F926C00-9D2D-0342-9BD1-AD5E2A62AA04}" type="slidenum">
              <a:rPr lang="zh-CN" altLang="en-US" smtClean="0"/>
              <a:pPr/>
              <a:t>96</a:t>
            </a:fld>
            <a:endParaRPr lang="zh-CN" altLang="en-US"/>
          </a:p>
        </p:txBody>
      </p:sp>
      <p:sp>
        <p:nvSpPr>
          <p:cNvPr id="3" name="文本框 6">
            <a:extLst>
              <a:ext uri="{FF2B5EF4-FFF2-40B4-BE49-F238E27FC236}">
                <a16:creationId xmlns:a16="http://schemas.microsoft.com/office/drawing/2014/main" id="{06936757-FF34-1B9F-4D2B-C0CAB75F264E}"/>
              </a:ext>
            </a:extLst>
          </p:cNvPr>
          <p:cNvSpPr txBox="1">
            <a:spLocks noChangeArrowheads="1"/>
          </p:cNvSpPr>
          <p:nvPr/>
        </p:nvSpPr>
        <p:spPr bwMode="auto">
          <a:xfrm>
            <a:off x="4373562" y="296317"/>
            <a:ext cx="34448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4400" b="1" dirty="0">
                <a:solidFill>
                  <a:schemeClr val="accent1">
                    <a:lumMod val="75000"/>
                  </a:schemeClr>
                </a:solidFill>
                <a:latin typeface="微软雅黑" panose="020B0503020204020204" pitchFamily="34" charset="-122"/>
                <a:ea typeface="微软雅黑" panose="020B0503020204020204" pitchFamily="34" charset="-122"/>
              </a:rPr>
              <a:t>本章小结</a:t>
            </a:r>
            <a:endParaRPr lang="zh-CN" altLang="en-CN" sz="44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TextBox 4">
            <a:extLst>
              <a:ext uri="{FF2B5EF4-FFF2-40B4-BE49-F238E27FC236}">
                <a16:creationId xmlns:a16="http://schemas.microsoft.com/office/drawing/2014/main" id="{8F24AB09-344C-D9BE-4256-21EF2407E135}"/>
              </a:ext>
            </a:extLst>
          </p:cNvPr>
          <p:cNvSpPr txBox="1"/>
          <p:nvPr/>
        </p:nvSpPr>
        <p:spPr>
          <a:xfrm>
            <a:off x="754062" y="1407293"/>
            <a:ext cx="10795680" cy="2797048"/>
          </a:xfrm>
          <a:prstGeom prst="rect">
            <a:avLst/>
          </a:prstGeom>
          <a:noFill/>
        </p:spPr>
        <p:txBody>
          <a:bodyPr wrap="square">
            <a:spAutoFit/>
          </a:bodyPr>
          <a:lstStyle/>
          <a:p>
            <a:pPr>
              <a:lnSpc>
                <a:spcPct val="150000"/>
              </a:lnSpc>
            </a:pPr>
            <a:r>
              <a:rPr lang="zh-CN" altLang="en-US" sz="2400" i="0" dirty="0">
                <a:effectLst/>
                <a:latin typeface="Microsoft YaHei" panose="020B0503020204020204" pitchFamily="34" charset="-122"/>
                <a:ea typeface="Microsoft YaHei" panose="020B0503020204020204" pitchFamily="34" charset="-122"/>
              </a:rPr>
              <a:t>语义问题也被大多数语言学家认为是语言的核心问题，同时也受到了包括哲学、逻辑学、心理学以及计算机等众多学科的广泛关注。本章首先介绍了语义学的基本概念和研究范畴，随后介绍了自然语言的语义表示方法，并介绍了自然语言处理中应用语义分析的词义消歧和语义角色标注任务。近年来，随着深度学习的应用和语言资源的逐步完善，语义表示和语义分析获得了很大的发展。</a:t>
            </a:r>
            <a:endParaRPr lang="en-CN" sz="2400" dirty="0">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299914073"/>
      </p:ext>
    </p:extLst>
  </p:cSld>
  <p:clrMapOvr>
    <a:masterClrMapping/>
  </p:clrMapOvr>
</p:sld>
</file>

<file path=ppt/theme/theme1.xml><?xml version="1.0" encoding="utf-8"?>
<a:theme xmlns:a="http://schemas.openxmlformats.org/drawingml/2006/main" name="1_Office 主题">
  <a:themeElements>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2_Office 主题">
  <a:themeElements>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2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2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主题">
  <a:themeElements>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主题">
  <a:themeElements>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3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3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主题">
  <a:themeElements>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4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4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Office 主题">
  <a:themeElements>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6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6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主题">
  <a:themeElements>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7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7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主题">
  <a:themeElements>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8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8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主题">
  <a:themeElements>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9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9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主题">
  <a:themeElements>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0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0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主题">
  <a:themeElements>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1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1_Office 主题 1">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10678</TotalTime>
  <Pages>0</Pages>
  <Words>9693</Words>
  <Characters>0</Characters>
  <Application>Microsoft Macintosh PowerPoint</Application>
  <DocSecurity>0</DocSecurity>
  <PresentationFormat>Widescreen</PresentationFormat>
  <Lines>0</Lines>
  <Paragraphs>757</Paragraphs>
  <Slides>96</Slides>
  <Notes>88</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96</vt:i4>
      </vt:variant>
    </vt:vector>
  </HeadingPairs>
  <TitlesOfParts>
    <vt:vector size="117" baseType="lpstr">
      <vt:lpstr>KaiTi_GB2312</vt:lpstr>
      <vt:lpstr>Microsoft YaHei</vt:lpstr>
      <vt:lpstr>Microsoft YaHei</vt:lpstr>
      <vt:lpstr>Arial</vt:lpstr>
      <vt:lpstr>Calibri</vt:lpstr>
      <vt:lpstr>Calibri Light</vt:lpstr>
      <vt:lpstr>Helvetica</vt:lpstr>
      <vt:lpstr>Lato</vt:lpstr>
      <vt:lpstr>Times New Roman</vt:lpstr>
      <vt:lpstr>1_Office 主题</vt:lpstr>
      <vt:lpstr>3_Office 主题</vt:lpstr>
      <vt:lpstr>4_Office 主题</vt:lpstr>
      <vt:lpstr>6_Office 主题</vt:lpstr>
      <vt:lpstr>7_Office 主题</vt:lpstr>
      <vt:lpstr>8_Office 主题</vt:lpstr>
      <vt:lpstr>9_Office 主题</vt:lpstr>
      <vt:lpstr>10_Office 主题</vt:lpstr>
      <vt:lpstr>11_Office 主题</vt:lpstr>
      <vt:lpstr>12_Office 主题</vt:lpstr>
      <vt:lpstr>13_Office 主题</vt:lpstr>
      <vt:lpstr>14_Office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CharactersWithSpaces>0</CharactersWithSpaces>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
  <dc:creator>哎呀小小草</dc:creator>
  <cp:keywords/>
  <dc:description/>
  <cp:lastModifiedBy>Qi Zhang</cp:lastModifiedBy>
  <cp:revision>373</cp:revision>
  <dcterms:created xsi:type="dcterms:W3CDTF">2015-08-12T02:06:50Z</dcterms:created>
  <dcterms:modified xsi:type="dcterms:W3CDTF">2023-03-02T15:22:00Z</dcterms:modified>
  <cp:category/>
</cp:coreProperties>
</file>